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7" r:id="rId4"/>
    <p:sldId id="264" r:id="rId5"/>
    <p:sldId id="265" r:id="rId6"/>
    <p:sldId id="268" r:id="rId7"/>
    <p:sldId id="266" r:id="rId8"/>
    <p:sldId id="269" r:id="rId9"/>
    <p:sldId id="270" r:id="rId10"/>
    <p:sldId id="271" r:id="rId11"/>
    <p:sldId id="272" r:id="rId12"/>
    <p:sldId id="273" r:id="rId13"/>
    <p:sldId id="274" r:id="rId14"/>
    <p:sldId id="267" r:id="rId15"/>
    <p:sldId id="275" r:id="rId16"/>
    <p:sldId id="278" r:id="rId17"/>
    <p:sldId id="279" r:id="rId18"/>
    <p:sldId id="263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D34B"/>
    <a:srgbClr val="411564"/>
    <a:srgbClr val="0354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5" autoAdjust="0"/>
    <p:restoredTop sz="94713" autoAdjust="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71B8D-3F80-4418-898F-90DA83DAFDE9}" type="datetimeFigureOut">
              <a:rPr lang="pt-BR" smtClean="0"/>
              <a:pPr/>
              <a:t>03/05/2016</a:t>
            </a:fld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5158D-2AC7-40CD-BD84-E0AECB5F4DA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314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:\MKT\ÚTEIS\TEMPLATES 2016\01_ilustra\jpgs\PPT_1_2016-0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chemeClr val="bg2"/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772816"/>
            <a:ext cx="6400800" cy="1752600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:\MKT\ÚTEIS\TEMPLATES 2016\01_ilustra\jpgs\PPT_1_2016-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5"/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:\MKT\ÚTEIS\TEMPLATES 2016\01_ilustra\jpgs\PPT_1_2016-03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:\MKT\ÚTEIS\TEMPLATES 2016\01_ilustra\jpgs\PPT_1_2016-04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accent4"/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:\MKT\ÚTEIS\TEMPLATES 2016\01_ilustra\jpgs\PPT_1_2016-05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:\MKT\ÚTEIS\TEMPLATES 2016\01_ilustra\jpgs\PPT_1_2016-06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6856" y="285293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:\MKT\ÚTEIS\TEMPLATES 2016\01_ilustra\jpgs\PPT_1_2016-0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46856" y="285293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:\MKT\ÚTEIS\TEMPLATES 2016\01_ilustra\jpgs\PPT_1_2016-08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0" y="3092152"/>
            <a:ext cx="9144000" cy="1470025"/>
          </a:xfrm>
        </p:spPr>
        <p:txBody>
          <a:bodyPr/>
          <a:lstStyle/>
          <a:p>
            <a:pPr algn="ctr"/>
            <a:r>
              <a:rPr lang="pt-BR" dirty="0" smtClean="0">
                <a:solidFill>
                  <a:srgbClr val="03545D"/>
                </a:solidFill>
              </a:rPr>
              <a:t>RN 395</a:t>
            </a:r>
            <a:endParaRPr lang="pt-BR" dirty="0">
              <a:solidFill>
                <a:srgbClr val="03545D"/>
              </a:solidFill>
            </a:endParaRP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0" y="3836640"/>
            <a:ext cx="9144000" cy="1104528"/>
          </a:xfrm>
          <a:ln>
            <a:noFill/>
          </a:ln>
        </p:spPr>
        <p:txBody>
          <a:bodyPr/>
          <a:lstStyle/>
          <a:p>
            <a:pPr algn="ctr"/>
            <a:r>
              <a:rPr lang="pt-BR" sz="3600" dirty="0" smtClean="0">
                <a:solidFill>
                  <a:srgbClr val="03545D"/>
                </a:solidFill>
              </a:rPr>
              <a:t>Solução para o Intercâmbio</a:t>
            </a:r>
            <a:endParaRPr lang="pt-BR" sz="3600" dirty="0">
              <a:solidFill>
                <a:srgbClr val="03545D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5826721"/>
            <a:ext cx="1967174" cy="698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b="1" i="1" dirty="0"/>
              <a:t>Cenário 04: Solicitar Protocolo de Atendimento</a:t>
            </a:r>
            <a:br>
              <a:rPr lang="pt-BR" sz="2400" b="1" i="1" dirty="0"/>
            </a:br>
            <a:r>
              <a:rPr lang="pt-BR" sz="1800" b="1" i="1" dirty="0"/>
              <a:t>Unimed na </a:t>
            </a:r>
            <a:r>
              <a:rPr lang="pt-BR" sz="1800" b="1" i="1" dirty="0"/>
              <a:t>Contingência com </a:t>
            </a:r>
            <a:r>
              <a:rPr lang="pt-BR" sz="1800" b="1" i="1" dirty="0"/>
              <a:t>Unimed Integrada</a:t>
            </a:r>
            <a:endParaRPr lang="pt-BR" sz="2400" dirty="0"/>
          </a:p>
        </p:txBody>
      </p:sp>
      <p:grpSp>
        <p:nvGrpSpPr>
          <p:cNvPr id="4" name="Grupo 11"/>
          <p:cNvGrpSpPr>
            <a:grpSpLocks/>
          </p:cNvGrpSpPr>
          <p:nvPr/>
        </p:nvGrpSpPr>
        <p:grpSpPr bwMode="auto">
          <a:xfrm>
            <a:off x="2361370" y="2708920"/>
            <a:ext cx="914488" cy="725312"/>
            <a:chOff x="2881473" y="2256697"/>
            <a:chExt cx="1416990" cy="858835"/>
          </a:xfrm>
        </p:grpSpPr>
        <p:pic>
          <p:nvPicPr>
            <p:cNvPr id="5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2881473" y="2328136"/>
              <a:ext cx="1289039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CaixaDeTexto 13"/>
            <p:cNvSpPr txBox="1">
              <a:spLocks noChangeArrowheads="1"/>
            </p:cNvSpPr>
            <p:nvPr/>
          </p:nvSpPr>
          <p:spPr bwMode="auto">
            <a:xfrm>
              <a:off x="3095788" y="2256697"/>
              <a:ext cx="1202675" cy="364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 dirty="0">
                  <a:latin typeface="Trebuchet MS" pitchFamily="34" charset="0"/>
                </a:rPr>
                <a:t>Solicita</a:t>
              </a:r>
            </a:p>
          </p:txBody>
        </p:sp>
      </p:grpSp>
      <p:grpSp>
        <p:nvGrpSpPr>
          <p:cNvPr id="7" name="Grupo 17"/>
          <p:cNvGrpSpPr>
            <a:grpSpLocks/>
          </p:cNvGrpSpPr>
          <p:nvPr/>
        </p:nvGrpSpPr>
        <p:grpSpPr bwMode="auto">
          <a:xfrm>
            <a:off x="2326675" y="3358546"/>
            <a:ext cx="1022658" cy="790534"/>
            <a:chOff x="2857488" y="2714620"/>
            <a:chExt cx="1584599" cy="935862"/>
          </a:xfrm>
        </p:grpSpPr>
        <p:sp>
          <p:nvSpPr>
            <p:cNvPr id="8" name="CaixaDeTexto 7"/>
            <p:cNvSpPr txBox="1">
              <a:spLocks noChangeArrowheads="1"/>
            </p:cNvSpPr>
            <p:nvPr/>
          </p:nvSpPr>
          <p:spPr bwMode="auto">
            <a:xfrm>
              <a:off x="3071803" y="3286125"/>
              <a:ext cx="1370284" cy="364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>
                  <a:latin typeface="Trebuchet MS" pitchFamily="34" charset="0"/>
                </a:rPr>
                <a:t>Resposta</a:t>
              </a:r>
            </a:p>
          </p:txBody>
        </p:sp>
        <p:pic>
          <p:nvPicPr>
            <p:cNvPr id="9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488" y="2714620"/>
              <a:ext cx="1289038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6323357" y="2750409"/>
            <a:ext cx="158199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400" dirty="0">
                <a:latin typeface="Trebuchet MS" pitchFamily="34" charset="0"/>
              </a:rPr>
              <a:t>Envia solicitação </a:t>
            </a:r>
          </a:p>
          <a:p>
            <a:r>
              <a:rPr lang="pt-BR" sz="1400" dirty="0" smtClean="0">
                <a:latin typeface="Trebuchet MS" pitchFamily="34" charset="0"/>
              </a:rPr>
              <a:t>Para </a:t>
            </a:r>
            <a:r>
              <a:rPr lang="pt-BR" sz="1400" b="1" dirty="0" smtClean="0">
                <a:latin typeface="Trebuchet MS" pitchFamily="34" charset="0"/>
              </a:rPr>
              <a:t>Gerar Protocolo</a:t>
            </a:r>
            <a:r>
              <a:rPr lang="pt-BR" sz="1400" dirty="0" smtClean="0">
                <a:latin typeface="Trebuchet MS" pitchFamily="34" charset="0"/>
              </a:rPr>
              <a:t> de</a:t>
            </a:r>
          </a:p>
          <a:p>
            <a:r>
              <a:rPr lang="pt-BR" sz="1400" dirty="0" smtClean="0">
                <a:latin typeface="Trebuchet MS" pitchFamily="34" charset="0"/>
              </a:rPr>
              <a:t>Atendimento</a:t>
            </a:r>
          </a:p>
        </p:txBody>
      </p:sp>
      <p:grpSp>
        <p:nvGrpSpPr>
          <p:cNvPr id="11" name="Grupo 26"/>
          <p:cNvGrpSpPr>
            <a:grpSpLocks/>
          </p:cNvGrpSpPr>
          <p:nvPr/>
        </p:nvGrpSpPr>
        <p:grpSpPr bwMode="auto">
          <a:xfrm>
            <a:off x="294395" y="2276872"/>
            <a:ext cx="2077813" cy="2018482"/>
            <a:chOff x="129032" y="1985963"/>
            <a:chExt cx="3219581" cy="2389866"/>
          </a:xfrm>
        </p:grpSpPr>
        <p:pic>
          <p:nvPicPr>
            <p:cNvPr id="12" name="Picture 19" descr="C:\Documents and Settings\a01770\Configurações locais\Temporary Internet Files\Content.IE5\0KDZQH4G\MCj0441538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50" y="1985963"/>
              <a:ext cx="2187575" cy="2157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CaixaDeTexto 21"/>
            <p:cNvSpPr txBox="1">
              <a:spLocks noChangeArrowheads="1"/>
            </p:cNvSpPr>
            <p:nvPr/>
          </p:nvSpPr>
          <p:spPr bwMode="auto">
            <a:xfrm>
              <a:off x="129032" y="3938543"/>
              <a:ext cx="3219581" cy="437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i="1" dirty="0" smtClean="0">
                  <a:latin typeface="Trebuchet MS" pitchFamily="34" charset="0"/>
                </a:rPr>
                <a:t>Unimed Executora</a:t>
              </a:r>
              <a:endParaRPr lang="pt-BR" i="1" dirty="0">
                <a:latin typeface="Trebuchet MS" pitchFamily="34" charset="0"/>
              </a:endParaRPr>
            </a:p>
          </p:txBody>
        </p:sp>
      </p:grpSp>
      <p:sp>
        <p:nvSpPr>
          <p:cNvPr id="14" name="CaixaDeTexto 21"/>
          <p:cNvSpPr txBox="1">
            <a:spLocks noChangeArrowheads="1"/>
          </p:cNvSpPr>
          <p:nvPr/>
        </p:nvSpPr>
        <p:spPr bwMode="auto">
          <a:xfrm>
            <a:off x="3851920" y="3596286"/>
            <a:ext cx="144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i="1" dirty="0" smtClean="0">
                <a:latin typeface="Trebuchet MS" pitchFamily="34" charset="0"/>
              </a:rPr>
              <a:t>Sistema Unimed do Brasil</a:t>
            </a:r>
            <a:endParaRPr lang="pt-BR" sz="1200" i="1" dirty="0">
              <a:latin typeface="Trebuchet MS" pitchFamily="34" charset="0"/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6498" y="2632693"/>
            <a:ext cx="1029646" cy="8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upo 14"/>
          <p:cNvGrpSpPr>
            <a:grpSpLocks/>
          </p:cNvGrpSpPr>
          <p:nvPr/>
        </p:nvGrpSpPr>
        <p:grpSpPr bwMode="auto">
          <a:xfrm>
            <a:off x="5639973" y="5131017"/>
            <a:ext cx="2316403" cy="1005925"/>
            <a:chOff x="6339699" y="3626639"/>
            <a:chExt cx="3590418" cy="1191919"/>
          </a:xfrm>
        </p:grpSpPr>
        <p:pic>
          <p:nvPicPr>
            <p:cNvPr id="17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14629" y="3626639"/>
              <a:ext cx="1074724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CaixaDeTexto 17"/>
            <p:cNvSpPr txBox="1">
              <a:spLocks noChangeArrowheads="1"/>
            </p:cNvSpPr>
            <p:nvPr/>
          </p:nvSpPr>
          <p:spPr bwMode="auto">
            <a:xfrm>
              <a:off x="6339699" y="4198595"/>
              <a:ext cx="3590418" cy="619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 dirty="0">
                  <a:latin typeface="Trebuchet MS" pitchFamily="34" charset="0"/>
                </a:rPr>
                <a:t>Responde </a:t>
              </a:r>
              <a:r>
                <a:rPr lang="pt-BR" sz="1400" dirty="0" smtClean="0">
                  <a:latin typeface="Trebuchet MS" pitchFamily="34" charset="0"/>
                </a:rPr>
                <a:t>com</a:t>
              </a:r>
              <a:br>
                <a:rPr lang="pt-BR" sz="1400" dirty="0" smtClean="0">
                  <a:latin typeface="Trebuchet MS" pitchFamily="34" charset="0"/>
                </a:rPr>
              </a:br>
              <a:r>
                <a:rPr lang="pt-BR" sz="1400" b="1" dirty="0" smtClean="0">
                  <a:latin typeface="Trebuchet MS" pitchFamily="34" charset="0"/>
                </a:rPr>
                <a:t>Protocolo </a:t>
              </a:r>
              <a:r>
                <a:rPr lang="pt-BR" sz="1400" dirty="0" smtClean="0">
                  <a:latin typeface="Trebuchet MS" pitchFamily="34" charset="0"/>
                </a:rPr>
                <a:t>de </a:t>
              </a:r>
              <a:r>
                <a:rPr lang="pt-BR" sz="1400" dirty="0">
                  <a:latin typeface="Trebuchet MS" pitchFamily="34" charset="0"/>
                </a:rPr>
                <a:t>Atendimento</a:t>
              </a:r>
            </a:p>
          </p:txBody>
        </p:sp>
      </p:grpSp>
      <p:grpSp>
        <p:nvGrpSpPr>
          <p:cNvPr id="19" name="Grupo 27"/>
          <p:cNvGrpSpPr>
            <a:grpSpLocks/>
          </p:cNvGrpSpPr>
          <p:nvPr/>
        </p:nvGrpSpPr>
        <p:grpSpPr bwMode="auto">
          <a:xfrm>
            <a:off x="7114355" y="4283222"/>
            <a:ext cx="1797287" cy="2236456"/>
            <a:chOff x="6686328" y="3451467"/>
            <a:chExt cx="2784581" cy="2647961"/>
          </a:xfrm>
        </p:grpSpPr>
        <p:pic>
          <p:nvPicPr>
            <p:cNvPr id="20" name="Picture 20" descr="C:\Documents and Settings\a01770\Configurações locais\Temporary Internet Files\Content.IE5\1BQOTTW9\MCj04415390000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86579" y="3451467"/>
              <a:ext cx="2173287" cy="214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CaixaDeTexto 22"/>
            <p:cNvSpPr txBox="1">
              <a:spLocks noChangeArrowheads="1"/>
            </p:cNvSpPr>
            <p:nvPr/>
          </p:nvSpPr>
          <p:spPr bwMode="auto">
            <a:xfrm>
              <a:off x="6686328" y="5662139"/>
              <a:ext cx="2784581" cy="437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t-BR" i="1" dirty="0" smtClean="0">
                  <a:latin typeface="Trebuchet MS" pitchFamily="34" charset="0"/>
                </a:rPr>
                <a:t>Unimed Origem</a:t>
              </a:r>
              <a:endParaRPr lang="pt-BR" i="1" dirty="0">
                <a:latin typeface="Trebuchet MS" pitchFamily="34" charset="0"/>
              </a:endParaRPr>
            </a:p>
          </p:txBody>
        </p:sp>
      </p:grpSp>
      <p:pic>
        <p:nvPicPr>
          <p:cNvPr id="22" name="Picture 5" descr="P:\Service Desk\Imagens Apresentações\5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17765" y="3861048"/>
            <a:ext cx="804829" cy="128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88012" y="4986540"/>
            <a:ext cx="1029645" cy="102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aixaDeTexto 23"/>
          <p:cNvSpPr txBox="1">
            <a:spLocks noChangeArrowheads="1"/>
          </p:cNvSpPr>
          <p:nvPr/>
        </p:nvSpPr>
        <p:spPr bwMode="auto">
          <a:xfrm>
            <a:off x="5674136" y="4147577"/>
            <a:ext cx="145268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Trebuchet MS" pitchFamily="34" charset="0"/>
              </a:rPr>
              <a:t>Entrega a mensagem</a:t>
            </a:r>
          </a:p>
          <a:p>
            <a:r>
              <a:rPr lang="pt-BR" sz="1400" dirty="0" smtClean="0">
                <a:latin typeface="Trebuchet MS" pitchFamily="34" charset="0"/>
              </a:rPr>
              <a:t>para a Unimed Origem</a:t>
            </a:r>
            <a:endParaRPr lang="pt-BR" sz="1400" dirty="0">
              <a:latin typeface="Trebuchet MS" pitchFamily="34" charset="0"/>
            </a:endParaRPr>
          </a:p>
        </p:txBody>
      </p:sp>
      <p:sp>
        <p:nvSpPr>
          <p:cNvPr id="25" name="CaixaDeTexto 21"/>
          <p:cNvSpPr txBox="1">
            <a:spLocks noChangeArrowheads="1"/>
          </p:cNvSpPr>
          <p:nvPr/>
        </p:nvSpPr>
        <p:spPr bwMode="auto">
          <a:xfrm>
            <a:off x="3635896" y="6093296"/>
            <a:ext cx="15757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i="1" dirty="0" smtClean="0">
                <a:latin typeface="Trebuchet MS" pitchFamily="34" charset="0"/>
              </a:rPr>
              <a:t>Sistemas da Unimed Origem</a:t>
            </a:r>
            <a:endParaRPr lang="pt-BR" sz="1200" i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005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Demais mensagens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395536" y="2280224"/>
            <a:ext cx="8640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dirty="0" smtClean="0">
                <a:latin typeface="Trebuchet MS" pitchFamily="34" charset="0"/>
              </a:rPr>
              <a:t>Demais mensagens seguem o mesmo fluxo, somente alterando as </a:t>
            </a:r>
            <a:r>
              <a:rPr lang="pt-BR" sz="2000" dirty="0">
                <a:latin typeface="Trebuchet MS" pitchFamily="34" charset="0"/>
              </a:rPr>
              <a:t>informações </a:t>
            </a:r>
            <a:r>
              <a:rPr lang="pt-BR" sz="2000" dirty="0" smtClean="0">
                <a:latin typeface="Trebuchet MS" pitchFamily="34" charset="0"/>
              </a:rPr>
              <a:t>trafegadas:</a:t>
            </a:r>
            <a:endParaRPr lang="pt-BR" sz="2000" dirty="0">
              <a:latin typeface="Trebuchet MS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634217" y="3330858"/>
            <a:ext cx="75778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Arial" pitchFamily="34" charset="0"/>
              <a:buChar char="•"/>
            </a:pPr>
            <a:r>
              <a:rPr lang="pt-BR" b="1" dirty="0">
                <a:latin typeface="Trebuchet MS" pitchFamily="34" charset="0"/>
              </a:rPr>
              <a:t> </a:t>
            </a:r>
            <a:r>
              <a:rPr lang="pt-BR" b="1" dirty="0" smtClean="0">
                <a:latin typeface="Trebuchet MS" pitchFamily="34" charset="0"/>
              </a:rPr>
              <a:t>Solicitar </a:t>
            </a:r>
            <a:r>
              <a:rPr lang="pt-BR" b="1" dirty="0">
                <a:latin typeface="Trebuchet MS" pitchFamily="34" charset="0"/>
              </a:rPr>
              <a:t>Protocolo </a:t>
            </a:r>
            <a:r>
              <a:rPr lang="pt-BR" dirty="0">
                <a:latin typeface="Trebuchet MS" pitchFamily="34" charset="0"/>
              </a:rPr>
              <a:t>de Atendimento (padrão RN </a:t>
            </a:r>
            <a:r>
              <a:rPr lang="pt-BR" dirty="0" smtClean="0">
                <a:latin typeface="Trebuchet MS" pitchFamily="34" charset="0"/>
              </a:rPr>
              <a:t>395)</a:t>
            </a:r>
          </a:p>
          <a:p>
            <a:pPr lvl="2">
              <a:buFont typeface="Arial" pitchFamily="34" charset="0"/>
              <a:buChar char="•"/>
            </a:pPr>
            <a:r>
              <a:rPr lang="pt-BR" b="1" dirty="0" smtClean="0">
                <a:latin typeface="Trebuchet MS" pitchFamily="34" charset="0"/>
              </a:rPr>
              <a:t> Complementar Protocolo </a:t>
            </a:r>
          </a:p>
          <a:p>
            <a:pPr lvl="2">
              <a:buFont typeface="Arial" pitchFamily="34" charset="0"/>
              <a:buChar char="•"/>
            </a:pPr>
            <a:r>
              <a:rPr lang="pt-BR" b="1" dirty="0" smtClean="0">
                <a:latin typeface="Trebuchet MS" pitchFamily="34" charset="0"/>
              </a:rPr>
              <a:t> Responder</a:t>
            </a:r>
            <a:r>
              <a:rPr lang="pt-BR" dirty="0" smtClean="0">
                <a:latin typeface="Trebuchet MS" pitchFamily="34" charset="0"/>
              </a:rPr>
              <a:t> Protocolo</a:t>
            </a:r>
          </a:p>
          <a:p>
            <a:pPr lvl="2">
              <a:buFont typeface="Arial" pitchFamily="34" charset="0"/>
              <a:buChar char="•"/>
            </a:pPr>
            <a:r>
              <a:rPr lang="pt-BR" dirty="0">
                <a:latin typeface="Trebuchet MS" pitchFamily="34" charset="0"/>
              </a:rPr>
              <a:t> </a:t>
            </a:r>
            <a:r>
              <a:rPr lang="pt-BR" b="1" dirty="0" smtClean="0">
                <a:latin typeface="Trebuchet MS" pitchFamily="34" charset="0"/>
              </a:rPr>
              <a:t>Cancelar </a:t>
            </a:r>
            <a:r>
              <a:rPr lang="pt-BR" dirty="0" smtClean="0">
                <a:latin typeface="Trebuchet MS" pitchFamily="34" charset="0"/>
              </a:rPr>
              <a:t>Protocolo</a:t>
            </a:r>
            <a:endParaRPr lang="pt-BR" dirty="0">
              <a:latin typeface="Trebuchet MS" pitchFamily="34" charset="0"/>
            </a:endParaRPr>
          </a:p>
          <a:p>
            <a:pPr lvl="2">
              <a:buFont typeface="Arial" pitchFamily="34" charset="0"/>
              <a:buChar char="•"/>
            </a:pPr>
            <a:r>
              <a:rPr lang="pt-BR" dirty="0" smtClean="0">
                <a:latin typeface="Trebuchet MS" pitchFamily="34" charset="0"/>
              </a:rPr>
              <a:t> Consultar </a:t>
            </a:r>
            <a:r>
              <a:rPr lang="pt-BR" b="1" dirty="0" smtClean="0">
                <a:latin typeface="Trebuchet MS" pitchFamily="34" charset="0"/>
              </a:rPr>
              <a:t>Status </a:t>
            </a:r>
            <a:r>
              <a:rPr lang="pt-BR" dirty="0" smtClean="0">
                <a:latin typeface="Trebuchet MS" pitchFamily="34" charset="0"/>
              </a:rPr>
              <a:t>do Protocolo</a:t>
            </a:r>
          </a:p>
          <a:p>
            <a:pPr lvl="2">
              <a:buFont typeface="Arial" pitchFamily="34" charset="0"/>
              <a:buChar char="•"/>
            </a:pPr>
            <a:r>
              <a:rPr lang="pt-BR" dirty="0" smtClean="0">
                <a:latin typeface="Trebuchet MS" pitchFamily="34" charset="0"/>
              </a:rPr>
              <a:t> </a:t>
            </a:r>
            <a:r>
              <a:rPr lang="pt-BR" dirty="0">
                <a:latin typeface="Trebuchet MS" pitchFamily="34" charset="0"/>
              </a:rPr>
              <a:t>Consultar </a:t>
            </a:r>
            <a:r>
              <a:rPr lang="pt-BR" b="1" dirty="0">
                <a:latin typeface="Trebuchet MS" pitchFamily="34" charset="0"/>
              </a:rPr>
              <a:t>Histórico</a:t>
            </a:r>
            <a:r>
              <a:rPr lang="pt-BR" dirty="0">
                <a:latin typeface="Trebuchet MS" pitchFamily="34" charset="0"/>
              </a:rPr>
              <a:t> </a:t>
            </a:r>
            <a:r>
              <a:rPr lang="pt-BR" dirty="0" smtClean="0">
                <a:latin typeface="Trebuchet MS" pitchFamily="34" charset="0"/>
              </a:rPr>
              <a:t>de Protocolos</a:t>
            </a:r>
            <a:endParaRPr lang="pt-BR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00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b="1" i="1" dirty="0"/>
              <a:t>Ponto Importante</a:t>
            </a:r>
            <a:br>
              <a:rPr lang="pt-BR" sz="2800" b="1" i="1" dirty="0"/>
            </a:br>
            <a:r>
              <a:rPr lang="pt-BR" sz="2000" b="1" i="1" dirty="0"/>
              <a:t>Vinculação de Protocolo com Número de </a:t>
            </a:r>
            <a:r>
              <a:rPr lang="pt-BR" sz="2000" b="1" i="1" dirty="0" smtClean="0"/>
              <a:t>Transação </a:t>
            </a:r>
            <a:r>
              <a:rPr lang="pt-BR" sz="2000" b="1" i="1" dirty="0"/>
              <a:t>no WSD</a:t>
            </a:r>
            <a:endParaRPr lang="pt-BR" sz="2000" dirty="0"/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251520" y="3140968"/>
            <a:ext cx="86409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Trebuchet MS" pitchFamily="34" charset="0"/>
              </a:rPr>
              <a:t>Situação 01:</a:t>
            </a:r>
            <a:r>
              <a:rPr lang="pt-BR" sz="1600" dirty="0" smtClean="0">
                <a:latin typeface="Trebuchet MS" pitchFamily="34" charset="0"/>
              </a:rPr>
              <a:t> Através da </a:t>
            </a:r>
            <a:r>
              <a:rPr lang="pt-BR" sz="1600" b="1" dirty="0" smtClean="0">
                <a:latin typeface="Trebuchet MS" pitchFamily="34" charset="0"/>
              </a:rPr>
              <a:t>Operação Solicitar Protocolo</a:t>
            </a:r>
            <a:r>
              <a:rPr lang="pt-BR" sz="1600" dirty="0" smtClean="0">
                <a:latin typeface="Trebuchet MS" pitchFamily="34" charset="0"/>
              </a:rPr>
              <a:t>, via preenchimento do campo opcional Número da Transação;</a:t>
            </a:r>
          </a:p>
          <a:p>
            <a:endParaRPr lang="pt-BR" sz="1600" dirty="0" smtClean="0">
              <a:latin typeface="Trebuchet MS" pitchFamily="34" charset="0"/>
            </a:endParaRPr>
          </a:p>
          <a:p>
            <a:r>
              <a:rPr lang="pt-BR" sz="1600" i="1" dirty="0" smtClean="0">
                <a:latin typeface="Trebuchet MS" pitchFamily="34" charset="0"/>
              </a:rPr>
              <a:t>Motivo: Quando a Unimed Executora primeiro Realizou um Pedido no WSD (intercambio) para depois Solicitar o Protocolo de Atendimento para a Unimed Origem.</a:t>
            </a:r>
            <a:endParaRPr lang="pt-BR" sz="1600" i="1" dirty="0" smtClean="0">
              <a:latin typeface="Trebuchet MS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059832" y="5237578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/>
              <a:t>Quando necessário!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368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b="1" i="1" dirty="0"/>
              <a:t>Ponto Importante</a:t>
            </a:r>
            <a:br>
              <a:rPr lang="pt-BR" sz="2800" b="1" i="1" dirty="0"/>
            </a:br>
            <a:r>
              <a:rPr lang="pt-BR" sz="2000" b="1" i="1" dirty="0"/>
              <a:t>Vinculação de Protocolo com Número de </a:t>
            </a:r>
            <a:r>
              <a:rPr lang="pt-BR" sz="2000" b="1" i="1" dirty="0" smtClean="0"/>
              <a:t>Transação </a:t>
            </a:r>
            <a:r>
              <a:rPr lang="pt-BR" sz="2000" b="1" i="1" dirty="0"/>
              <a:t>no WSD</a:t>
            </a:r>
            <a:endParaRPr lang="pt-BR" sz="2000" dirty="0"/>
          </a:p>
          <a:p>
            <a:endParaRPr lang="pt-BR" dirty="0"/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261714" y="2979282"/>
            <a:ext cx="86409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Trebuchet MS" pitchFamily="34" charset="0"/>
              </a:rPr>
              <a:t>Situação </a:t>
            </a:r>
            <a:r>
              <a:rPr lang="pt-BR" sz="1600" b="1" dirty="0" smtClean="0">
                <a:latin typeface="Trebuchet MS" pitchFamily="34" charset="0"/>
              </a:rPr>
              <a:t>02:</a:t>
            </a:r>
            <a:r>
              <a:rPr lang="pt-BR" sz="1600" dirty="0" smtClean="0">
                <a:latin typeface="Trebuchet MS" pitchFamily="34" charset="0"/>
              </a:rPr>
              <a:t> </a:t>
            </a:r>
            <a:r>
              <a:rPr lang="pt-BR" sz="1600" dirty="0" smtClean="0">
                <a:latin typeface="Trebuchet MS" pitchFamily="34" charset="0"/>
              </a:rPr>
              <a:t>Através da </a:t>
            </a:r>
            <a:r>
              <a:rPr lang="pt-BR" sz="1600" b="1" dirty="0" smtClean="0">
                <a:latin typeface="Trebuchet MS" pitchFamily="34" charset="0"/>
              </a:rPr>
              <a:t>Operação Responder Protocolo</a:t>
            </a:r>
            <a:r>
              <a:rPr lang="pt-BR" sz="1600" dirty="0" smtClean="0">
                <a:latin typeface="Trebuchet MS" pitchFamily="34" charset="0"/>
              </a:rPr>
              <a:t>, via preenchimento do campo opcional Número da Transação;</a:t>
            </a:r>
          </a:p>
          <a:p>
            <a:endParaRPr lang="pt-BR" sz="1600" dirty="0" smtClean="0">
              <a:latin typeface="Trebuchet MS" pitchFamily="34" charset="0"/>
            </a:endParaRPr>
          </a:p>
          <a:p>
            <a:r>
              <a:rPr lang="pt-BR" sz="1600" i="1" dirty="0" smtClean="0">
                <a:latin typeface="Trebuchet MS" pitchFamily="34" charset="0"/>
              </a:rPr>
              <a:t>Motivo: Quando a Unimed Origem dá a resposta do Protocolo vinculando o número da transação que aquele protocolo originou na sua Unimed.</a:t>
            </a:r>
          </a:p>
        </p:txBody>
      </p:sp>
      <p:sp>
        <p:nvSpPr>
          <p:cNvPr id="5" name="Retângulo 4"/>
          <p:cNvSpPr/>
          <p:nvPr/>
        </p:nvSpPr>
        <p:spPr>
          <a:xfrm>
            <a:off x="3059832" y="5075892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/>
              <a:t>Quando necessário!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1576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b="1" i="1" dirty="0"/>
              <a:t>Ponto Importante</a:t>
            </a:r>
            <a:br>
              <a:rPr lang="pt-BR" sz="2800" b="1" i="1" dirty="0"/>
            </a:br>
            <a:r>
              <a:rPr lang="pt-BR" sz="2000" b="1" i="1" dirty="0"/>
              <a:t>Vinculação de Protocolo com Número de </a:t>
            </a:r>
            <a:r>
              <a:rPr lang="pt-BR" sz="2000" b="1" i="1" dirty="0" smtClean="0"/>
              <a:t>Transação </a:t>
            </a:r>
            <a:r>
              <a:rPr lang="pt-BR" sz="2000" b="1" i="1" dirty="0"/>
              <a:t>no WSD</a:t>
            </a:r>
            <a:endParaRPr lang="pt-BR" sz="2000" dirty="0"/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251520" y="3083476"/>
            <a:ext cx="86409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Trebuchet MS" pitchFamily="34" charset="0"/>
              </a:rPr>
              <a:t>Situação </a:t>
            </a:r>
            <a:r>
              <a:rPr lang="pt-BR" sz="1600" b="1" dirty="0" smtClean="0">
                <a:latin typeface="Trebuchet MS" pitchFamily="34" charset="0"/>
              </a:rPr>
              <a:t>03:</a:t>
            </a:r>
            <a:r>
              <a:rPr lang="pt-BR" sz="1600" dirty="0" smtClean="0">
                <a:latin typeface="Trebuchet MS" pitchFamily="34" charset="0"/>
              </a:rPr>
              <a:t> </a:t>
            </a:r>
            <a:r>
              <a:rPr lang="pt-BR" sz="1600" dirty="0" smtClean="0">
                <a:latin typeface="Trebuchet MS" pitchFamily="34" charset="0"/>
              </a:rPr>
              <a:t>Através da Própria </a:t>
            </a:r>
            <a:r>
              <a:rPr lang="pt-BR" sz="1600" b="1" dirty="0" smtClean="0">
                <a:latin typeface="Trebuchet MS" pitchFamily="34" charset="0"/>
              </a:rPr>
              <a:t>Operação Complementar Protocolo</a:t>
            </a:r>
            <a:r>
              <a:rPr lang="pt-BR" sz="1600" dirty="0" smtClean="0">
                <a:latin typeface="Trebuchet MS" pitchFamily="34" charset="0"/>
              </a:rPr>
              <a:t>, via preenchimento do campo opcional Número da Transação;</a:t>
            </a:r>
          </a:p>
          <a:p>
            <a:endParaRPr lang="pt-BR" sz="1600" dirty="0" smtClean="0">
              <a:latin typeface="Trebuchet MS" pitchFamily="34" charset="0"/>
            </a:endParaRPr>
          </a:p>
          <a:p>
            <a:r>
              <a:rPr lang="pt-BR" sz="1600" i="1" dirty="0" smtClean="0">
                <a:latin typeface="Trebuchet MS" pitchFamily="34" charset="0"/>
              </a:rPr>
              <a:t>Motivo: Quando a Unimed Executora primeiro Solicitou um Protocolo e depois realizou o Pedido no WSD (intercambio). Logo, ela utiliza a operação Complementar para avisar a Unimed Origem qual Pedido foi gerado para aquele Protocolo.</a:t>
            </a:r>
          </a:p>
        </p:txBody>
      </p:sp>
      <p:sp>
        <p:nvSpPr>
          <p:cNvPr id="5" name="Retângulo 4"/>
          <p:cNvSpPr/>
          <p:nvPr/>
        </p:nvSpPr>
        <p:spPr>
          <a:xfrm>
            <a:off x="3059832" y="5219908"/>
            <a:ext cx="2332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i="1" dirty="0"/>
              <a:t>Quando necessário!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033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Datas</a:t>
            </a:r>
            <a:endParaRPr lang="pt-BR" dirty="0"/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477416" y="2420888"/>
            <a:ext cx="762297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b="1" dirty="0" smtClean="0"/>
              <a:t>24/03/2016</a:t>
            </a:r>
            <a:r>
              <a:rPr lang="pt-BR" dirty="0" smtClean="0">
                <a:latin typeface="Trebuchet MS" pitchFamily="34" charset="0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dirty="0">
                <a:latin typeface="Trebuchet MS" pitchFamily="34" charset="0"/>
              </a:rPr>
              <a:t>Liberação dos </a:t>
            </a:r>
            <a:r>
              <a:rPr lang="pt-BR" dirty="0" err="1">
                <a:latin typeface="Trebuchet MS" pitchFamily="34" charset="0"/>
              </a:rPr>
              <a:t>Schemas</a:t>
            </a:r>
            <a:r>
              <a:rPr lang="pt-BR" dirty="0">
                <a:latin typeface="Trebuchet MS" pitchFamily="34" charset="0"/>
              </a:rPr>
              <a:t> dos </a:t>
            </a:r>
            <a:r>
              <a:rPr lang="pt-BR" dirty="0" err="1" smtClean="0">
                <a:latin typeface="Trebuchet MS" pitchFamily="34" charset="0"/>
              </a:rPr>
              <a:t>WebServices</a:t>
            </a:r>
            <a:endParaRPr lang="pt-BR" dirty="0">
              <a:latin typeface="Trebuchet MS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pt-BR" dirty="0" smtClean="0">
              <a:latin typeface="Trebuchet MS" pitchFamily="34" charset="0"/>
            </a:endParaRPr>
          </a:p>
          <a:p>
            <a:r>
              <a:rPr lang="pt-BR" b="1" dirty="0"/>
              <a:t>18/04/2016</a:t>
            </a:r>
            <a:r>
              <a:rPr lang="pt-BR" b="1" dirty="0">
                <a:latin typeface="Trebuchet MS" pitchFamily="34" charset="0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Trebuchet MS" pitchFamily="34" charset="0"/>
              </a:rPr>
              <a:t>Liberação </a:t>
            </a:r>
            <a:r>
              <a:rPr lang="pt-BR" dirty="0" smtClean="0">
                <a:latin typeface="Trebuchet MS" pitchFamily="34" charset="0"/>
              </a:rPr>
              <a:t>dos </a:t>
            </a:r>
            <a:r>
              <a:rPr lang="pt-BR" dirty="0" err="1" smtClean="0">
                <a:latin typeface="Trebuchet MS" pitchFamily="34" charset="0"/>
              </a:rPr>
              <a:t>WebServices</a:t>
            </a:r>
            <a:r>
              <a:rPr lang="pt-BR" dirty="0" smtClean="0">
                <a:latin typeface="Trebuchet MS" pitchFamily="34" charset="0"/>
              </a:rPr>
              <a:t> em Homologação</a:t>
            </a:r>
          </a:p>
          <a:p>
            <a:endParaRPr lang="pt-BR" dirty="0" smtClean="0">
              <a:latin typeface="Trebuchet MS" pitchFamily="34" charset="0"/>
            </a:endParaRPr>
          </a:p>
          <a:p>
            <a:r>
              <a:rPr lang="pt-BR" b="1" dirty="0" smtClean="0">
                <a:latin typeface="Trebuchet MS" pitchFamily="34" charset="0"/>
              </a:rPr>
              <a:t>04/05/2016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Trebuchet MS" pitchFamily="34" charset="0"/>
              </a:rPr>
              <a:t>Liberação do Módulo Contingência em Homologação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>
              <a:latin typeface="Trebuchet MS" pitchFamily="34" charset="0"/>
            </a:endParaRPr>
          </a:p>
          <a:p>
            <a:r>
              <a:rPr lang="pt-BR" dirty="0" smtClean="0">
                <a:latin typeface="Trebuchet MS" pitchFamily="34" charset="0"/>
              </a:rPr>
              <a:t>12/05/2016</a:t>
            </a:r>
            <a:endParaRPr lang="pt-BR" dirty="0">
              <a:latin typeface="Trebuchet MS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Trebuchet MS" pitchFamily="34" charset="0"/>
              </a:rPr>
              <a:t>Data de Implantação da Solução Completa em Produção</a:t>
            </a:r>
            <a:endParaRPr lang="pt-BR" dirty="0" smtClean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76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484784"/>
            <a:ext cx="4939749" cy="386936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794" y="5354152"/>
            <a:ext cx="5170493" cy="128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5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757738"/>
            <a:ext cx="6588733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98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9"/>
          <p:cNvSpPr txBox="1">
            <a:spLocks/>
          </p:cNvSpPr>
          <p:nvPr/>
        </p:nvSpPr>
        <p:spPr>
          <a:xfrm>
            <a:off x="0" y="306896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B1D34B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</a:t>
            </a:r>
            <a:endParaRPr kumimoji="0" lang="pt-BR" sz="4400" i="0" u="none" strike="noStrike" kern="1200" cap="none" spc="0" normalizeH="0" baseline="0" noProof="0" dirty="0">
              <a:ln>
                <a:noFill/>
              </a:ln>
              <a:solidFill>
                <a:srgbClr val="B1D34B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5898729"/>
            <a:ext cx="1967174" cy="698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Situação Atual</a:t>
            </a:r>
            <a:endParaRPr lang="pt-BR" dirty="0"/>
          </a:p>
        </p:txBody>
      </p:sp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467544" y="2445856"/>
            <a:ext cx="86409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latin typeface="Trebuchet MS" pitchFamily="34" charset="0"/>
              </a:rPr>
              <a:t> Objetivo:</a:t>
            </a:r>
          </a:p>
          <a:p>
            <a:endParaRPr lang="pt-BR" sz="2000" dirty="0" smtClean="0">
              <a:latin typeface="Trebuchet MS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pt-BR" sz="2000" dirty="0" smtClean="0">
                <a:latin typeface="Trebuchet MS" pitchFamily="34" charset="0"/>
              </a:rPr>
              <a:t> Prover </a:t>
            </a:r>
            <a:r>
              <a:rPr lang="pt-BR" sz="2000" dirty="0" smtClean="0">
                <a:latin typeface="Trebuchet MS" pitchFamily="34" charset="0"/>
              </a:rPr>
              <a:t>solução </a:t>
            </a:r>
            <a:r>
              <a:rPr lang="pt-BR" sz="2000" dirty="0" smtClean="0">
                <a:latin typeface="Trebuchet MS" pitchFamily="34" charset="0"/>
              </a:rPr>
              <a:t>para </a:t>
            </a:r>
            <a:r>
              <a:rPr lang="pt-BR" sz="2000" dirty="0" smtClean="0">
                <a:latin typeface="Trebuchet MS" pitchFamily="34" charset="0"/>
              </a:rPr>
              <a:t>atender </a:t>
            </a:r>
            <a:r>
              <a:rPr lang="pt-BR" sz="2000" dirty="0" smtClean="0">
                <a:latin typeface="Trebuchet MS" pitchFamily="34" charset="0"/>
              </a:rPr>
              <a:t>a entrada da </a:t>
            </a:r>
            <a:r>
              <a:rPr lang="pt-BR" sz="2000" dirty="0" smtClean="0">
                <a:latin typeface="Trebuchet MS" pitchFamily="34" charset="0"/>
              </a:rPr>
              <a:t>RN395, </a:t>
            </a:r>
            <a:r>
              <a:rPr lang="pt-BR" sz="2000" dirty="0" smtClean="0">
                <a:latin typeface="Trebuchet MS" pitchFamily="34" charset="0"/>
              </a:rPr>
              <a:t>dia 15/05/2016.</a:t>
            </a: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503040" y="3789040"/>
            <a:ext cx="86409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latin typeface="Trebuchet MS" pitchFamily="34" charset="0"/>
              </a:rPr>
              <a:t> Premissa:</a:t>
            </a:r>
          </a:p>
          <a:p>
            <a:endParaRPr lang="pt-BR" sz="2000" dirty="0" smtClean="0">
              <a:latin typeface="Trebuchet MS" pitchFamily="34" charset="0"/>
            </a:endParaRPr>
          </a:p>
          <a:p>
            <a:pPr lvl="1"/>
            <a:r>
              <a:rPr lang="pt-BR" sz="2000" dirty="0" smtClean="0">
                <a:latin typeface="Trebuchet MS" pitchFamily="34" charset="0"/>
              </a:rPr>
              <a:t>Não alteração nas Transações atuais do PTU online antes da liberação da nova TISS. </a:t>
            </a:r>
          </a:p>
          <a:p>
            <a:pPr lvl="1"/>
            <a:r>
              <a:rPr lang="pt-BR" sz="2000" dirty="0" smtClean="0">
                <a:latin typeface="Trebuchet MS" pitchFamily="34" charset="0"/>
              </a:rPr>
              <a:t>Motivo: tempo de adaptação das Unimeds e evitar dupla homologação dos fornecedores.</a:t>
            </a:r>
            <a:endParaRPr lang="pt-BR" sz="16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79"/>
          </a:xfrm>
        </p:spPr>
        <p:txBody>
          <a:bodyPr/>
          <a:lstStyle/>
          <a:p>
            <a:r>
              <a:rPr lang="pt-BR" dirty="0" smtClean="0"/>
              <a:t>2 Possibilidades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1979712" y="2780928"/>
            <a:ext cx="2520280" cy="302433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Integração Via WebService</a:t>
            </a:r>
          </a:p>
          <a:p>
            <a:pPr algn="ctr"/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dirty="0" err="1" smtClean="0"/>
              <a:t>Unimeds</a:t>
            </a:r>
            <a:r>
              <a:rPr lang="pt-BR" dirty="0" smtClean="0"/>
              <a:t> conseguirão solicitar e responder protocolos </a:t>
            </a:r>
            <a:r>
              <a:rPr lang="pt-BR" dirty="0" smtClean="0">
                <a:solidFill>
                  <a:srgbClr val="FFFF00"/>
                </a:solidFill>
              </a:rPr>
              <a:t>diretamente dos seus sistemas de SAC/CRM</a:t>
            </a:r>
            <a:endParaRPr lang="pt-BR" dirty="0">
              <a:solidFill>
                <a:srgbClr val="FFFF00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860032" y="2780928"/>
            <a:ext cx="2520280" cy="302433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Módulo Web (contingência)</a:t>
            </a:r>
          </a:p>
          <a:p>
            <a:pPr algn="ctr"/>
            <a:endParaRPr lang="pt-BR" b="1" dirty="0" smtClean="0"/>
          </a:p>
          <a:p>
            <a:pPr algn="ctr"/>
            <a:endParaRPr lang="pt-BR" b="1" dirty="0"/>
          </a:p>
          <a:p>
            <a:pPr algn="ctr"/>
            <a:r>
              <a:rPr lang="pt-BR" dirty="0"/>
              <a:t/>
            </a:r>
            <a:br>
              <a:rPr lang="pt-BR" dirty="0"/>
            </a:br>
            <a:r>
              <a:rPr lang="pt-BR" dirty="0" smtClean="0">
                <a:solidFill>
                  <a:srgbClr val="FFFF00"/>
                </a:solidFill>
              </a:rPr>
              <a:t>Sistema Web </a:t>
            </a:r>
            <a:r>
              <a:rPr lang="pt-BR" dirty="0" smtClean="0"/>
              <a:t>para que as </a:t>
            </a:r>
            <a:r>
              <a:rPr lang="pt-BR" dirty="0" err="1" smtClean="0"/>
              <a:t>Unimeds</a:t>
            </a:r>
            <a:r>
              <a:rPr lang="pt-BR" dirty="0" smtClean="0"/>
              <a:t> possam solicitar e responder Protocolos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1544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91264" cy="964703"/>
          </a:xfrm>
        </p:spPr>
        <p:txBody>
          <a:bodyPr/>
          <a:lstStyle/>
          <a:p>
            <a:r>
              <a:rPr lang="pt-BR" sz="2000" b="1" dirty="0" smtClean="0"/>
              <a:t>Integração Via WebService: </a:t>
            </a:r>
            <a:r>
              <a:rPr lang="pt-BR" sz="1800" b="1" dirty="0" err="1" smtClean="0"/>
              <a:t>Unimeds</a:t>
            </a:r>
            <a:r>
              <a:rPr lang="pt-BR" sz="1800" b="1" dirty="0" smtClean="0"/>
              <a:t> </a:t>
            </a:r>
            <a:r>
              <a:rPr lang="pt-BR" sz="1800" b="1" dirty="0" smtClean="0"/>
              <a:t>que possuem SAC ou </a:t>
            </a:r>
            <a:r>
              <a:rPr lang="pt-BR" sz="1800" b="1" dirty="0" smtClean="0"/>
              <a:t>CRM:</a:t>
            </a:r>
            <a:br>
              <a:rPr lang="pt-BR" sz="1800" b="1" dirty="0" smtClean="0"/>
            </a:br>
            <a:r>
              <a:rPr lang="pt-BR" sz="1600" dirty="0" smtClean="0">
                <a:latin typeface="Trebuchet MS" pitchFamily="34" charset="0"/>
              </a:rPr>
              <a:t>Disponibilizar </a:t>
            </a:r>
            <a:r>
              <a:rPr lang="pt-BR" sz="1600" dirty="0">
                <a:latin typeface="Trebuchet MS" pitchFamily="34" charset="0"/>
              </a:rPr>
              <a:t>serviços (mensagens) para Integração entre esses Sistemas das </a:t>
            </a:r>
            <a:r>
              <a:rPr lang="pt-BR" sz="1600" dirty="0" smtClean="0">
                <a:latin typeface="Trebuchet MS" pitchFamily="34" charset="0"/>
              </a:rPr>
              <a:t>Singulares.</a:t>
            </a:r>
            <a:endParaRPr lang="pt-BR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696750"/>
              </p:ext>
            </p:extLst>
          </p:nvPr>
        </p:nvGraphicFramePr>
        <p:xfrm>
          <a:off x="323528" y="2708920"/>
          <a:ext cx="864096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554461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 smtClean="0">
                          <a:solidFill>
                            <a:schemeClr val="tx1"/>
                          </a:solidFill>
                        </a:rPr>
                        <a:t>Operação</a:t>
                      </a:r>
                      <a:endParaRPr lang="pt-B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400" b="0" dirty="0" smtClean="0">
                          <a:solidFill>
                            <a:schemeClr val="tx1"/>
                          </a:solidFill>
                        </a:rPr>
                        <a:t>Objetivo</a:t>
                      </a:r>
                      <a:endParaRPr lang="pt-BR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b="1" dirty="0" smtClean="0">
                          <a:latin typeface="Trebuchet MS" pitchFamily="34" charset="0"/>
                        </a:rPr>
                        <a:t>Solicitar Protocolo </a:t>
                      </a:r>
                      <a:r>
                        <a:rPr lang="pt-BR" sz="1400" dirty="0" smtClean="0">
                          <a:latin typeface="Trebuchet MS" pitchFamily="34" charset="0"/>
                        </a:rPr>
                        <a:t>de Atendimento </a:t>
                      </a:r>
                      <a:endParaRPr lang="pt-B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i="1" dirty="0" smtClean="0">
                          <a:latin typeface="Trebuchet MS" pitchFamily="34" charset="0"/>
                        </a:rPr>
                        <a:t>Unimed Executora solicita Nº de Protocolo da Unimed Origem </a:t>
                      </a:r>
                      <a:br>
                        <a:rPr lang="pt-BR" sz="1200" i="1" dirty="0" smtClean="0">
                          <a:latin typeface="Trebuchet MS" pitchFamily="34" charset="0"/>
                        </a:rPr>
                      </a:br>
                      <a:r>
                        <a:rPr lang="pt-BR" sz="1200" i="1" dirty="0" smtClean="0">
                          <a:latin typeface="Trebuchet MS" pitchFamily="34" charset="0"/>
                        </a:rPr>
                        <a:t>(Formato</a:t>
                      </a:r>
                      <a:r>
                        <a:rPr lang="pt-BR" sz="1200" i="1" baseline="0" dirty="0" smtClean="0">
                          <a:latin typeface="Trebuchet MS" pitchFamily="34" charset="0"/>
                        </a:rPr>
                        <a:t> RN 395)</a:t>
                      </a:r>
                      <a:r>
                        <a:rPr lang="pt-BR" sz="1200" i="1" dirty="0" smtClean="0">
                          <a:latin typeface="Trebuchet MS" pitchFamily="34" charset="0"/>
                        </a:rPr>
                        <a:t> </a:t>
                      </a:r>
                      <a:endParaRPr lang="pt-BR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dirty="0" smtClean="0">
                          <a:latin typeface="Trebuchet MS" pitchFamily="34" charset="0"/>
                        </a:rPr>
                        <a:t>Complementar</a:t>
                      </a:r>
                      <a:r>
                        <a:rPr lang="pt-BR" sz="1400" dirty="0" smtClean="0">
                          <a:latin typeface="Trebuchet MS" pitchFamily="34" charset="0"/>
                        </a:rPr>
                        <a:t> Protocolo de Atendimento</a:t>
                      </a:r>
                    </a:p>
                    <a:p>
                      <a:endParaRPr lang="pt-B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i="1" dirty="0" smtClean="0"/>
                        <a:t>Unimed Executora </a:t>
                      </a:r>
                      <a:r>
                        <a:rPr lang="pt-BR" sz="1200" i="1" baseline="0" dirty="0" smtClean="0"/>
                        <a:t>ou Origem vincula ao Protocolo existente algum Pedido de Autorização / Transação</a:t>
                      </a:r>
                      <a:endParaRPr lang="pt-BR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dirty="0" smtClean="0">
                          <a:latin typeface="Trebuchet MS" pitchFamily="34" charset="0"/>
                        </a:rPr>
                        <a:t>Responder</a:t>
                      </a:r>
                      <a:r>
                        <a:rPr lang="pt-BR" sz="1400" dirty="0" smtClean="0">
                          <a:latin typeface="Trebuchet MS" pitchFamily="34" charset="0"/>
                        </a:rPr>
                        <a:t> Protocolo</a:t>
                      </a:r>
                    </a:p>
                    <a:p>
                      <a:endParaRPr lang="pt-B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i="1" dirty="0" smtClean="0"/>
                        <a:t>Unimed Origem do Beneficiário pode responder</a:t>
                      </a:r>
                      <a:r>
                        <a:rPr lang="pt-BR" sz="1200" i="1" baseline="0" dirty="0" smtClean="0"/>
                        <a:t> a Manifestação Inicial quantas vezes precisar, até a mesma ser finalizada pela Origem</a:t>
                      </a:r>
                      <a:endParaRPr lang="pt-BR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dirty="0" smtClean="0">
                          <a:latin typeface="Trebuchet MS" pitchFamily="34" charset="0"/>
                        </a:rPr>
                        <a:t>Cancelar</a:t>
                      </a:r>
                      <a:r>
                        <a:rPr lang="pt-BR" sz="1400" dirty="0" smtClean="0">
                          <a:latin typeface="Trebuchet MS" pitchFamily="34" charset="0"/>
                        </a:rPr>
                        <a:t> Protocolo</a:t>
                      </a:r>
                    </a:p>
                    <a:p>
                      <a:endParaRPr lang="pt-B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i="1" dirty="0" smtClean="0"/>
                        <a:t>Unimed Executora pode cancelar um Protocolo solicitado equivocadamente</a:t>
                      </a:r>
                      <a:endParaRPr lang="pt-BR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 smtClean="0">
                          <a:latin typeface="Trebuchet MS" pitchFamily="34" charset="0"/>
                        </a:rPr>
                        <a:t>Consultar </a:t>
                      </a:r>
                      <a:r>
                        <a:rPr lang="pt-BR" sz="1400" b="1" dirty="0" smtClean="0">
                          <a:latin typeface="Trebuchet MS" pitchFamily="34" charset="0"/>
                        </a:rPr>
                        <a:t>Status </a:t>
                      </a:r>
                      <a:r>
                        <a:rPr lang="pt-BR" sz="1400" dirty="0" smtClean="0">
                          <a:latin typeface="Trebuchet MS" pitchFamily="34" charset="0"/>
                        </a:rPr>
                        <a:t>do Protocolo</a:t>
                      </a:r>
                    </a:p>
                    <a:p>
                      <a:endParaRPr lang="pt-B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i="1" dirty="0" smtClean="0"/>
                        <a:t>Qualquer Unimed pode Solicitar a</a:t>
                      </a:r>
                      <a:r>
                        <a:rPr lang="pt-BR" sz="1200" i="1" baseline="0" dirty="0" smtClean="0"/>
                        <a:t> ficha completa daquele protocolo na Unimed Origem</a:t>
                      </a:r>
                      <a:endParaRPr lang="pt-BR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dirty="0" smtClean="0">
                          <a:latin typeface="Trebuchet MS" pitchFamily="34" charset="0"/>
                        </a:rPr>
                        <a:t>Consultar </a:t>
                      </a:r>
                      <a:r>
                        <a:rPr lang="pt-BR" sz="1400" b="1" dirty="0" smtClean="0">
                          <a:latin typeface="Trebuchet MS" pitchFamily="34" charset="0"/>
                        </a:rPr>
                        <a:t>Histórico </a:t>
                      </a:r>
                      <a:r>
                        <a:rPr lang="pt-BR" sz="1400" dirty="0" smtClean="0">
                          <a:latin typeface="Trebuchet MS" pitchFamily="34" charset="0"/>
                        </a:rPr>
                        <a:t>de Protocolos</a:t>
                      </a:r>
                      <a:endParaRPr lang="pt-B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i="1" dirty="0" smtClean="0"/>
                        <a:t>Qualquer Unimed pode solicitar à Unimed Origem</a:t>
                      </a:r>
                      <a:r>
                        <a:rPr lang="pt-BR" sz="1200" i="1" baseline="0" dirty="0" smtClean="0"/>
                        <a:t> a lista de Protocolos associados para determinada Carteira nos últimos 90 dias</a:t>
                      </a:r>
                      <a:endParaRPr lang="pt-BR" sz="12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3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000" b="1" dirty="0" smtClean="0"/>
              <a:t>Módulo Web (Contingência): </a:t>
            </a:r>
            <a:r>
              <a:rPr lang="pt-BR" sz="1800" b="1" dirty="0" smtClean="0"/>
              <a:t>Para </a:t>
            </a:r>
            <a:r>
              <a:rPr lang="pt-BR" sz="1800" b="1" dirty="0"/>
              <a:t>as Unimeds que </a:t>
            </a:r>
            <a:r>
              <a:rPr lang="pt-BR" sz="1800" b="1" dirty="0">
                <a:solidFill>
                  <a:srgbClr val="FF0000"/>
                </a:solidFill>
              </a:rPr>
              <a:t>não</a:t>
            </a:r>
            <a:r>
              <a:rPr lang="pt-BR" sz="1800" b="1" dirty="0"/>
              <a:t> possuem Sistema de SAC ou CRM</a:t>
            </a:r>
            <a:r>
              <a:rPr lang="pt-BR" sz="1800" dirty="0"/>
              <a:t>, ou possuem, mas não conseguirão se integrar via </a:t>
            </a:r>
            <a:r>
              <a:rPr lang="pt-BR" sz="1800" dirty="0" smtClean="0"/>
              <a:t>Serviços</a:t>
            </a:r>
            <a:r>
              <a:rPr lang="pt-BR" sz="1600" dirty="0" smtClean="0"/>
              <a:t/>
            </a:r>
            <a:br>
              <a:rPr lang="pt-BR" sz="1600" dirty="0" smtClean="0"/>
            </a:br>
            <a:endParaRPr lang="pt-BR" sz="1600" dirty="0"/>
          </a:p>
          <a:p>
            <a:pPr lvl="1"/>
            <a:r>
              <a:rPr lang="pt-BR" sz="2000" dirty="0"/>
              <a:t> Prover um Sistema de Solicitação e Resposta de Chamados, contendo as funcionalidades:</a:t>
            </a:r>
          </a:p>
          <a:p>
            <a:pPr lvl="1"/>
            <a:endParaRPr lang="pt-BR" sz="2000" dirty="0"/>
          </a:p>
          <a:p>
            <a:pPr lvl="2"/>
            <a:r>
              <a:rPr lang="pt-BR" sz="1600" dirty="0"/>
              <a:t> Solicitar Protocolos para as demais </a:t>
            </a:r>
            <a:r>
              <a:rPr lang="pt-BR" sz="1600" dirty="0" smtClean="0"/>
              <a:t>Unimeds </a:t>
            </a:r>
            <a:r>
              <a:rPr lang="pt-BR" sz="1600" dirty="0"/>
              <a:t>(registro de manifestação);</a:t>
            </a:r>
          </a:p>
          <a:p>
            <a:pPr lvl="2"/>
            <a:r>
              <a:rPr lang="pt-BR" sz="1600" dirty="0"/>
              <a:t> Geração Automática de Protocolos no Padrão da RN 395</a:t>
            </a:r>
          </a:p>
          <a:p>
            <a:pPr lvl="2"/>
            <a:r>
              <a:rPr lang="pt-BR" sz="1600" dirty="0"/>
              <a:t> Responder Protocolos solicitados pelas outras Unimeds</a:t>
            </a:r>
          </a:p>
          <a:p>
            <a:pPr lvl="2"/>
            <a:r>
              <a:rPr lang="pt-BR" sz="1600" dirty="0"/>
              <a:t> Cancelar Protocolos</a:t>
            </a:r>
          </a:p>
          <a:p>
            <a:pPr lvl="2"/>
            <a:r>
              <a:rPr lang="pt-BR" sz="1600" dirty="0"/>
              <a:t> Consultar Status dos Protocolos</a:t>
            </a:r>
          </a:p>
          <a:p>
            <a:pPr lvl="2"/>
            <a:r>
              <a:rPr lang="pt-BR" sz="1600" dirty="0"/>
              <a:t> Consultar Histórico de Protocolos (3 meses)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033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Possíveis cenários:</a:t>
            </a:r>
          </a:p>
          <a:p>
            <a:endParaRPr lang="pt-BR" dirty="0"/>
          </a:p>
          <a:p>
            <a:pPr lvl="1"/>
            <a:r>
              <a:rPr lang="pt-BR" sz="2000" dirty="0"/>
              <a:t>Cenário 01: </a:t>
            </a:r>
            <a:r>
              <a:rPr lang="pt-BR" sz="2000" dirty="0">
                <a:solidFill>
                  <a:srgbClr val="00B050"/>
                </a:solidFill>
              </a:rPr>
              <a:t>Unimed Integrada – Unimed Integrada</a:t>
            </a:r>
          </a:p>
          <a:p>
            <a:pPr lvl="1"/>
            <a:r>
              <a:rPr lang="pt-BR" sz="2000" dirty="0" smtClean="0"/>
              <a:t>Cenário </a:t>
            </a:r>
            <a:r>
              <a:rPr lang="pt-BR" sz="2000" dirty="0"/>
              <a:t>02: </a:t>
            </a:r>
            <a:r>
              <a:rPr lang="pt-BR" sz="2000" dirty="0">
                <a:solidFill>
                  <a:srgbClr val="00B050"/>
                </a:solidFill>
              </a:rPr>
              <a:t>Unimed Integrada </a:t>
            </a:r>
            <a:r>
              <a:rPr lang="pt-BR" sz="2000" dirty="0"/>
              <a:t>– Unimed na </a:t>
            </a:r>
            <a:r>
              <a:rPr lang="pt-BR" sz="2000" dirty="0" smtClean="0"/>
              <a:t>Contingência</a:t>
            </a:r>
            <a:endParaRPr lang="pt-BR" sz="2000" dirty="0"/>
          </a:p>
          <a:p>
            <a:pPr lvl="1"/>
            <a:r>
              <a:rPr lang="pt-BR" sz="2000" dirty="0" smtClean="0"/>
              <a:t>Cenário </a:t>
            </a:r>
            <a:r>
              <a:rPr lang="pt-BR" sz="2000" dirty="0"/>
              <a:t>03: Unimed na </a:t>
            </a:r>
            <a:r>
              <a:rPr lang="pt-BR" sz="2000" dirty="0" smtClean="0"/>
              <a:t>Contingência – </a:t>
            </a:r>
            <a:r>
              <a:rPr lang="pt-BR" sz="2000" dirty="0"/>
              <a:t>Unimed na </a:t>
            </a:r>
            <a:r>
              <a:rPr lang="pt-BR" sz="2000" dirty="0"/>
              <a:t>Contingência</a:t>
            </a:r>
            <a:endParaRPr lang="pt-BR" sz="2000" dirty="0"/>
          </a:p>
          <a:p>
            <a:pPr lvl="1"/>
            <a:r>
              <a:rPr lang="pt-BR" sz="2000" dirty="0" smtClean="0"/>
              <a:t>Cenário </a:t>
            </a:r>
            <a:r>
              <a:rPr lang="pt-BR" sz="2000" dirty="0"/>
              <a:t>04: Unimed na </a:t>
            </a:r>
            <a:r>
              <a:rPr lang="pt-BR" sz="2000" dirty="0" smtClean="0"/>
              <a:t>Contingência – </a:t>
            </a:r>
            <a:r>
              <a:rPr lang="pt-BR" sz="2000" dirty="0" smtClean="0">
                <a:solidFill>
                  <a:srgbClr val="00B050"/>
                </a:solidFill>
              </a:rPr>
              <a:t>Unimed Integrada</a:t>
            </a:r>
            <a:endParaRPr lang="pt-BR" sz="2000" dirty="0">
              <a:solidFill>
                <a:srgbClr val="00B050"/>
              </a:solidFill>
            </a:endParaRPr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8191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b="1" i="1" dirty="0"/>
              <a:t>Cenário 01: Solicitar Protocolo de Atendimento</a:t>
            </a:r>
            <a:br>
              <a:rPr lang="pt-BR" sz="2400" b="1" i="1" dirty="0"/>
            </a:br>
            <a:r>
              <a:rPr lang="pt-BR" sz="1800" b="1" i="1" dirty="0"/>
              <a:t>Unimed Integrada com Unimed Integrada</a:t>
            </a:r>
          </a:p>
        </p:txBody>
      </p:sp>
      <p:grpSp>
        <p:nvGrpSpPr>
          <p:cNvPr id="4" name="Grupo 11"/>
          <p:cNvGrpSpPr>
            <a:grpSpLocks/>
          </p:cNvGrpSpPr>
          <p:nvPr/>
        </p:nvGrpSpPr>
        <p:grpSpPr bwMode="auto">
          <a:xfrm>
            <a:off x="2300248" y="2420888"/>
            <a:ext cx="896506" cy="647798"/>
            <a:chOff x="2857488" y="2214554"/>
            <a:chExt cx="1289038" cy="858834"/>
          </a:xfrm>
        </p:grpSpPr>
        <p:pic>
          <p:nvPicPr>
            <p:cNvPr id="5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2857488" y="2285992"/>
              <a:ext cx="1289038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CaixaDeTexto 13"/>
            <p:cNvSpPr txBox="1">
              <a:spLocks noChangeArrowheads="1"/>
            </p:cNvSpPr>
            <p:nvPr/>
          </p:nvSpPr>
          <p:spPr bwMode="auto">
            <a:xfrm>
              <a:off x="3071802" y="2214554"/>
              <a:ext cx="993861" cy="367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200" dirty="0">
                  <a:latin typeface="Trebuchet MS" pitchFamily="34" charset="0"/>
                </a:rPr>
                <a:t>Solicita</a:t>
              </a:r>
            </a:p>
          </p:txBody>
        </p:sp>
      </p:grpSp>
      <p:grpSp>
        <p:nvGrpSpPr>
          <p:cNvPr id="7" name="Grupo 6"/>
          <p:cNvGrpSpPr>
            <a:grpSpLocks/>
          </p:cNvGrpSpPr>
          <p:nvPr/>
        </p:nvGrpSpPr>
        <p:grpSpPr bwMode="auto">
          <a:xfrm>
            <a:off x="5543193" y="5141164"/>
            <a:ext cx="1901674" cy="905013"/>
            <a:chOff x="6365302" y="3626639"/>
            <a:chExt cx="2735208" cy="1200661"/>
          </a:xfrm>
        </p:grpSpPr>
        <p:pic>
          <p:nvPicPr>
            <p:cNvPr id="8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14629" y="3626639"/>
              <a:ext cx="1074724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CaixaDeTexto 8"/>
            <p:cNvSpPr txBox="1">
              <a:spLocks noChangeArrowheads="1"/>
            </p:cNvSpPr>
            <p:nvPr/>
          </p:nvSpPr>
          <p:spPr bwMode="auto">
            <a:xfrm>
              <a:off x="6365302" y="4214819"/>
              <a:ext cx="2735208" cy="612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200" dirty="0" smtClean="0">
                  <a:latin typeface="Trebuchet MS" pitchFamily="34" charset="0"/>
                </a:rPr>
                <a:t>Responde com </a:t>
              </a:r>
              <a:r>
                <a:rPr lang="pt-BR" sz="1200" b="1" dirty="0" smtClean="0">
                  <a:latin typeface="Trebuchet MS" pitchFamily="34" charset="0"/>
                </a:rPr>
                <a:t>Protocolo</a:t>
              </a:r>
            </a:p>
            <a:p>
              <a:r>
                <a:rPr lang="pt-BR" sz="1200" dirty="0" smtClean="0">
                  <a:latin typeface="Trebuchet MS" pitchFamily="34" charset="0"/>
                </a:rPr>
                <a:t>de Atendimento</a:t>
              </a:r>
              <a:endParaRPr lang="pt-BR" sz="1200" dirty="0">
                <a:latin typeface="Trebuchet MS" pitchFamily="34" charset="0"/>
              </a:endParaRPr>
            </a:p>
          </p:txBody>
        </p:sp>
      </p:grpSp>
      <p:grpSp>
        <p:nvGrpSpPr>
          <p:cNvPr id="10" name="Grupo 9"/>
          <p:cNvGrpSpPr>
            <a:grpSpLocks/>
          </p:cNvGrpSpPr>
          <p:nvPr/>
        </p:nvGrpSpPr>
        <p:grpSpPr bwMode="auto">
          <a:xfrm>
            <a:off x="2307342" y="3147879"/>
            <a:ext cx="935036" cy="708164"/>
            <a:chOff x="2857488" y="2714620"/>
            <a:chExt cx="1344438" cy="938663"/>
          </a:xfrm>
        </p:grpSpPr>
        <p:sp>
          <p:nvSpPr>
            <p:cNvPr id="11" name="CaixaDeTexto 10"/>
            <p:cNvSpPr txBox="1">
              <a:spLocks noChangeArrowheads="1"/>
            </p:cNvSpPr>
            <p:nvPr/>
          </p:nvSpPr>
          <p:spPr bwMode="auto">
            <a:xfrm>
              <a:off x="3071802" y="3286124"/>
              <a:ext cx="1130124" cy="367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200">
                  <a:latin typeface="Trebuchet MS" pitchFamily="34" charset="0"/>
                </a:rPr>
                <a:t>Resposta</a:t>
              </a:r>
            </a:p>
          </p:txBody>
        </p:sp>
        <p:pic>
          <p:nvPicPr>
            <p:cNvPr id="12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488" y="2714620"/>
              <a:ext cx="1289038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6514658" y="2702598"/>
            <a:ext cx="18054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dirty="0">
                <a:latin typeface="Trebuchet MS" pitchFamily="34" charset="0"/>
              </a:rPr>
              <a:t>Envia solicitação </a:t>
            </a:r>
          </a:p>
          <a:p>
            <a:r>
              <a:rPr lang="pt-BR" sz="1200" dirty="0" smtClean="0">
                <a:latin typeface="Trebuchet MS" pitchFamily="34" charset="0"/>
              </a:rPr>
              <a:t>Para </a:t>
            </a:r>
            <a:r>
              <a:rPr lang="pt-BR" sz="1200" b="1" dirty="0" smtClean="0">
                <a:latin typeface="Trebuchet MS" pitchFamily="34" charset="0"/>
              </a:rPr>
              <a:t>Gerar Protocolo</a:t>
            </a:r>
            <a:r>
              <a:rPr lang="pt-BR" sz="1200" dirty="0" smtClean="0">
                <a:latin typeface="Trebuchet MS" pitchFamily="34" charset="0"/>
              </a:rPr>
              <a:t> de Atendimento</a:t>
            </a:r>
          </a:p>
        </p:txBody>
      </p:sp>
      <p:grpSp>
        <p:nvGrpSpPr>
          <p:cNvPr id="14" name="Grupo 26"/>
          <p:cNvGrpSpPr>
            <a:grpSpLocks/>
          </p:cNvGrpSpPr>
          <p:nvPr/>
        </p:nvGrpSpPr>
        <p:grpSpPr bwMode="auto">
          <a:xfrm>
            <a:off x="323528" y="2498400"/>
            <a:ext cx="1921105" cy="1805023"/>
            <a:chOff x="285750" y="1985963"/>
            <a:chExt cx="2762281" cy="2392850"/>
          </a:xfrm>
        </p:grpSpPr>
        <p:pic>
          <p:nvPicPr>
            <p:cNvPr id="15" name="Picture 19" descr="C:\Documents and Settings\a01770\Configurações locais\Temporary Internet Files\Content.IE5\0KDZQH4G\MCj0441538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50" y="1985963"/>
              <a:ext cx="2187575" cy="2157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CaixaDeTexto 21"/>
            <p:cNvSpPr txBox="1">
              <a:spLocks noChangeArrowheads="1"/>
            </p:cNvSpPr>
            <p:nvPr/>
          </p:nvSpPr>
          <p:spPr bwMode="auto">
            <a:xfrm>
              <a:off x="357758" y="3930005"/>
              <a:ext cx="2690273" cy="448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600" i="1" dirty="0" smtClean="0">
                  <a:latin typeface="Trebuchet MS" pitchFamily="34" charset="0"/>
                </a:rPr>
                <a:t>Unimed Executora</a:t>
              </a:r>
              <a:endParaRPr lang="pt-BR" sz="1600" i="1" dirty="0">
                <a:latin typeface="Trebuchet MS" pitchFamily="34" charset="0"/>
              </a:endParaRPr>
            </a:p>
          </p:txBody>
        </p:sp>
      </p:grpSp>
      <p:grpSp>
        <p:nvGrpSpPr>
          <p:cNvPr id="17" name="Grupo 27"/>
          <p:cNvGrpSpPr>
            <a:grpSpLocks/>
          </p:cNvGrpSpPr>
          <p:nvPr/>
        </p:nvGrpSpPr>
        <p:grpSpPr bwMode="auto">
          <a:xfrm>
            <a:off x="7097663" y="4396136"/>
            <a:ext cx="1617751" cy="1923508"/>
            <a:chOff x="6774450" y="3571876"/>
            <a:chExt cx="2325831" cy="2549938"/>
          </a:xfrm>
        </p:grpSpPr>
        <p:pic>
          <p:nvPicPr>
            <p:cNvPr id="18" name="Picture 20" descr="C:\Documents and Settings\a01770\Configurações locais\Temporary Internet Files\Content.IE5\1BQOTTW9\MCj04415390000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86578" y="3571876"/>
              <a:ext cx="2173287" cy="214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CaixaDeTexto 22"/>
            <p:cNvSpPr txBox="1">
              <a:spLocks noChangeArrowheads="1"/>
            </p:cNvSpPr>
            <p:nvPr/>
          </p:nvSpPr>
          <p:spPr bwMode="auto">
            <a:xfrm>
              <a:off x="6774450" y="5673003"/>
              <a:ext cx="2325831" cy="4488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t-BR" sz="1600" i="1" dirty="0" smtClean="0">
                  <a:latin typeface="Trebuchet MS" pitchFamily="34" charset="0"/>
                </a:rPr>
                <a:t>Unimed Origem</a:t>
              </a:r>
              <a:endParaRPr lang="pt-BR" sz="1600" i="1" dirty="0">
                <a:latin typeface="Trebuchet MS" pitchFamily="34" charset="0"/>
              </a:endParaRPr>
            </a:p>
          </p:txBody>
        </p:sp>
      </p:grpSp>
      <p:pic>
        <p:nvPicPr>
          <p:cNvPr id="20" name="Picture 5" descr="P:\Service Desk\Imagens Apresentações\5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4049" y="3790020"/>
            <a:ext cx="718818" cy="114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CaixaDeTexto 20"/>
          <p:cNvSpPr txBox="1">
            <a:spLocks noChangeArrowheads="1"/>
          </p:cNvSpPr>
          <p:nvPr/>
        </p:nvSpPr>
        <p:spPr bwMode="auto">
          <a:xfrm>
            <a:off x="5185452" y="3866231"/>
            <a:ext cx="15654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dirty="0" smtClean="0">
                <a:latin typeface="Trebuchet MS" pitchFamily="34" charset="0"/>
              </a:rPr>
              <a:t>Entrega a mensagem</a:t>
            </a:r>
          </a:p>
          <a:p>
            <a:r>
              <a:rPr lang="pt-BR" sz="1200" dirty="0" smtClean="0">
                <a:latin typeface="Trebuchet MS" pitchFamily="34" charset="0"/>
              </a:rPr>
              <a:t>para a Unimed Origem</a:t>
            </a:r>
            <a:endParaRPr lang="pt-BR" sz="1200" dirty="0">
              <a:latin typeface="Trebuchet MS" pitchFamily="34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7494" y="2614185"/>
            <a:ext cx="919610" cy="79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63478" y="5246262"/>
            <a:ext cx="919610" cy="91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aixaDeTexto 21"/>
          <p:cNvSpPr txBox="1">
            <a:spLocks noChangeArrowheads="1"/>
          </p:cNvSpPr>
          <p:nvPr/>
        </p:nvSpPr>
        <p:spPr bwMode="auto">
          <a:xfrm>
            <a:off x="4052077" y="3490388"/>
            <a:ext cx="16290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100" i="1" dirty="0" smtClean="0">
                <a:latin typeface="Trebuchet MS" pitchFamily="34" charset="0"/>
              </a:rPr>
              <a:t>Sistema Unimed Executora</a:t>
            </a:r>
            <a:endParaRPr lang="pt-BR" sz="1100" i="1" dirty="0">
              <a:latin typeface="Trebuchet MS" pitchFamily="34" charset="0"/>
            </a:endParaRPr>
          </a:p>
        </p:txBody>
      </p:sp>
      <p:sp>
        <p:nvSpPr>
          <p:cNvPr id="25" name="CaixaDeTexto 21"/>
          <p:cNvSpPr txBox="1">
            <a:spLocks noChangeArrowheads="1"/>
          </p:cNvSpPr>
          <p:nvPr/>
        </p:nvSpPr>
        <p:spPr bwMode="auto">
          <a:xfrm>
            <a:off x="3849768" y="6298700"/>
            <a:ext cx="147517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100" i="1" dirty="0" smtClean="0">
                <a:latin typeface="Trebuchet MS" pitchFamily="34" charset="0"/>
              </a:rPr>
              <a:t>Sistema Unimed Origem</a:t>
            </a:r>
            <a:endParaRPr lang="pt-BR" sz="1100" i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37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b="1" i="1" dirty="0"/>
              <a:t>Cenário 02: Solicitar Protocolo de Atendimento</a:t>
            </a:r>
            <a:br>
              <a:rPr lang="pt-BR" sz="2400" b="1" i="1" dirty="0"/>
            </a:br>
            <a:r>
              <a:rPr lang="pt-BR" sz="1800" b="1" i="1" dirty="0"/>
              <a:t>Unimed Integrada com Unimed em </a:t>
            </a:r>
            <a:r>
              <a:rPr lang="pt-BR" sz="1800" b="1" i="1" dirty="0" smtClean="0"/>
              <a:t>Contingência</a:t>
            </a:r>
            <a:endParaRPr lang="pt-BR" sz="1800" b="1" i="1" dirty="0"/>
          </a:p>
        </p:txBody>
      </p:sp>
      <p:grpSp>
        <p:nvGrpSpPr>
          <p:cNvPr id="4" name="Grupo 11"/>
          <p:cNvGrpSpPr>
            <a:grpSpLocks/>
          </p:cNvGrpSpPr>
          <p:nvPr/>
        </p:nvGrpSpPr>
        <p:grpSpPr bwMode="auto">
          <a:xfrm>
            <a:off x="2516272" y="2693008"/>
            <a:ext cx="925227" cy="727338"/>
            <a:chOff x="2857488" y="2214554"/>
            <a:chExt cx="1330334" cy="858834"/>
          </a:xfrm>
        </p:grpSpPr>
        <p:pic>
          <p:nvPicPr>
            <p:cNvPr id="5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2857488" y="2285992"/>
              <a:ext cx="1289038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CaixaDeTexto 13"/>
            <p:cNvSpPr txBox="1">
              <a:spLocks noChangeArrowheads="1"/>
            </p:cNvSpPr>
            <p:nvPr/>
          </p:nvSpPr>
          <p:spPr bwMode="auto">
            <a:xfrm>
              <a:off x="3071802" y="2214554"/>
              <a:ext cx="1116020" cy="363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 dirty="0">
                  <a:latin typeface="Trebuchet MS" pitchFamily="34" charset="0"/>
                </a:rPr>
                <a:t>Solicita</a:t>
              </a:r>
            </a:p>
          </p:txBody>
        </p:sp>
      </p:grpSp>
      <p:grpSp>
        <p:nvGrpSpPr>
          <p:cNvPr id="7" name="Grupo 6"/>
          <p:cNvGrpSpPr>
            <a:grpSpLocks/>
          </p:cNvGrpSpPr>
          <p:nvPr/>
        </p:nvGrpSpPr>
        <p:grpSpPr bwMode="auto">
          <a:xfrm>
            <a:off x="2523365" y="3415249"/>
            <a:ext cx="1033397" cy="791883"/>
            <a:chOff x="2857488" y="2714620"/>
            <a:chExt cx="1485866" cy="934845"/>
          </a:xfrm>
        </p:grpSpPr>
        <p:sp>
          <p:nvSpPr>
            <p:cNvPr id="8" name="CaixaDeTexto 7"/>
            <p:cNvSpPr txBox="1">
              <a:spLocks noChangeArrowheads="1"/>
            </p:cNvSpPr>
            <p:nvPr/>
          </p:nvSpPr>
          <p:spPr bwMode="auto">
            <a:xfrm>
              <a:off x="3071802" y="3286124"/>
              <a:ext cx="1271552" cy="363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>
                  <a:latin typeface="Trebuchet MS" pitchFamily="34" charset="0"/>
                </a:rPr>
                <a:t>Resposta</a:t>
              </a:r>
            </a:p>
          </p:txBody>
        </p:sp>
        <p:pic>
          <p:nvPicPr>
            <p:cNvPr id="9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488" y="2714620"/>
              <a:ext cx="1289038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6686629" y="2977298"/>
            <a:ext cx="170483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400" dirty="0">
                <a:latin typeface="Trebuchet MS" pitchFamily="34" charset="0"/>
              </a:rPr>
              <a:t>Envia solicitação </a:t>
            </a:r>
          </a:p>
          <a:p>
            <a:r>
              <a:rPr lang="pt-BR" sz="1400" dirty="0" smtClean="0">
                <a:latin typeface="Trebuchet MS" pitchFamily="34" charset="0"/>
              </a:rPr>
              <a:t>Para </a:t>
            </a:r>
            <a:r>
              <a:rPr lang="pt-BR" sz="1400" b="1" dirty="0" smtClean="0">
                <a:latin typeface="Trebuchet MS" pitchFamily="34" charset="0"/>
              </a:rPr>
              <a:t>Gerar Protocolo</a:t>
            </a:r>
            <a:r>
              <a:rPr lang="pt-BR" sz="1400" dirty="0" smtClean="0">
                <a:latin typeface="Trebuchet MS" pitchFamily="34" charset="0"/>
              </a:rPr>
              <a:t> de</a:t>
            </a:r>
          </a:p>
          <a:p>
            <a:r>
              <a:rPr lang="pt-BR" sz="1400" dirty="0" smtClean="0">
                <a:latin typeface="Trebuchet MS" pitchFamily="34" charset="0"/>
              </a:rPr>
              <a:t>Atendimento</a:t>
            </a:r>
          </a:p>
        </p:txBody>
      </p:sp>
      <p:grpSp>
        <p:nvGrpSpPr>
          <p:cNvPr id="11" name="Grupo 26"/>
          <p:cNvGrpSpPr>
            <a:grpSpLocks/>
          </p:cNvGrpSpPr>
          <p:nvPr/>
        </p:nvGrpSpPr>
        <p:grpSpPr bwMode="auto">
          <a:xfrm>
            <a:off x="539551" y="2632946"/>
            <a:ext cx="2127893" cy="2015860"/>
            <a:chOff x="285750" y="1985963"/>
            <a:chExt cx="3059613" cy="2380109"/>
          </a:xfrm>
        </p:grpSpPr>
        <p:pic>
          <p:nvPicPr>
            <p:cNvPr id="12" name="Picture 19" descr="C:\Documents and Settings\a01770\Configurações locais\Temporary Internet Files\Content.IE5\0KDZQH4G\MCj0441538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50" y="1985963"/>
              <a:ext cx="2187575" cy="2157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CaixaDeTexto 21"/>
            <p:cNvSpPr txBox="1">
              <a:spLocks noChangeArrowheads="1"/>
            </p:cNvSpPr>
            <p:nvPr/>
          </p:nvSpPr>
          <p:spPr bwMode="auto">
            <a:xfrm>
              <a:off x="357758" y="3930005"/>
              <a:ext cx="2987605" cy="436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i="1" dirty="0" smtClean="0">
                  <a:latin typeface="Trebuchet MS" pitchFamily="34" charset="0"/>
                </a:rPr>
                <a:t>Unimed Executora</a:t>
              </a:r>
              <a:endParaRPr lang="pt-BR" i="1" dirty="0">
                <a:latin typeface="Trebuchet MS" pitchFamily="34" charset="0"/>
              </a:endParaRPr>
            </a:p>
          </p:txBody>
        </p:sp>
      </p:grpSp>
      <p:pic>
        <p:nvPicPr>
          <p:cNvPr id="14" name="Picture 5" descr="P:\Service Desk\Imagens Apresentações\5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1812" y="4001126"/>
            <a:ext cx="807078" cy="128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ixaDeTexto 14"/>
          <p:cNvSpPr txBox="1">
            <a:spLocks noChangeArrowheads="1"/>
          </p:cNvSpPr>
          <p:nvPr/>
        </p:nvSpPr>
        <p:spPr bwMode="auto">
          <a:xfrm>
            <a:off x="5943986" y="4276834"/>
            <a:ext cx="280447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Trebuchet MS" pitchFamily="34" charset="0"/>
              </a:rPr>
              <a:t>Identifica que a Unimed Origem está na contingencia e </a:t>
            </a:r>
            <a:r>
              <a:rPr lang="pt-BR" sz="1400" b="1" dirty="0" smtClean="0">
                <a:latin typeface="Trebuchet MS" pitchFamily="34" charset="0"/>
              </a:rPr>
              <a:t>Gera Automaticamente</a:t>
            </a:r>
            <a:r>
              <a:rPr lang="pt-BR" sz="1400" dirty="0" smtClean="0">
                <a:latin typeface="Trebuchet MS" pitchFamily="34" charset="0"/>
              </a:rPr>
              <a:t> o protocolo para ela</a:t>
            </a:r>
            <a:r>
              <a:rPr lang="pt-BR" sz="1400" dirty="0">
                <a:latin typeface="Trebuchet MS" pitchFamily="34" charset="0"/>
              </a:rPr>
              <a:t>.</a:t>
            </a:r>
            <a:br>
              <a:rPr lang="pt-BR" sz="1400" dirty="0">
                <a:latin typeface="Trebuchet MS" pitchFamily="34" charset="0"/>
              </a:rPr>
            </a:br>
            <a:r>
              <a:rPr lang="pt-BR" sz="1400" dirty="0">
                <a:latin typeface="Trebuchet MS" pitchFamily="34" charset="0"/>
              </a:rPr>
              <a:t/>
            </a:r>
            <a:br>
              <a:rPr lang="pt-BR" sz="1400" dirty="0">
                <a:latin typeface="Trebuchet MS" pitchFamily="34" charset="0"/>
              </a:rPr>
            </a:br>
            <a:r>
              <a:rPr lang="pt-BR" sz="1400" dirty="0">
                <a:latin typeface="Trebuchet MS" pitchFamily="34" charset="0"/>
              </a:rPr>
              <a:t>Formato: </a:t>
            </a:r>
            <a:r>
              <a:rPr lang="pt-BR" sz="1600" dirty="0" smtClean="0">
                <a:latin typeface="Trebuchet MS" pitchFamily="34" charset="0"/>
              </a:rPr>
              <a:t>XXXXXXAAAAMMDD</a:t>
            </a:r>
            <a:r>
              <a:rPr lang="pt-BR" sz="1600" b="1" dirty="0">
                <a:solidFill>
                  <a:srgbClr val="FF0000"/>
                </a:solidFill>
                <a:latin typeface="Trebuchet MS" pitchFamily="34" charset="0"/>
              </a:rPr>
              <a:t>9</a:t>
            </a:r>
            <a:r>
              <a:rPr lang="pt-BR" sz="1600" dirty="0" smtClean="0">
                <a:latin typeface="Trebuchet MS" pitchFamily="34" charset="0"/>
              </a:rPr>
              <a:t>NNNNN</a:t>
            </a:r>
            <a:endParaRPr lang="pt-BR" sz="1400" dirty="0">
              <a:latin typeface="Trebuchet MS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0603" y="2867928"/>
            <a:ext cx="1032523" cy="89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ixaDeTexto 21"/>
          <p:cNvSpPr txBox="1">
            <a:spLocks noChangeArrowheads="1"/>
          </p:cNvSpPr>
          <p:nvPr/>
        </p:nvSpPr>
        <p:spPr bwMode="auto">
          <a:xfrm>
            <a:off x="4268100" y="3813544"/>
            <a:ext cx="16290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i="1" dirty="0" smtClean="0">
                <a:latin typeface="Trebuchet MS" pitchFamily="34" charset="0"/>
              </a:rPr>
              <a:t>Sistema Unimed Executora</a:t>
            </a:r>
            <a:endParaRPr lang="pt-BR" sz="1200" i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3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11760" y="543818"/>
            <a:ext cx="5760640" cy="868958"/>
          </a:xfrm>
        </p:spPr>
        <p:txBody>
          <a:bodyPr/>
          <a:lstStyle/>
          <a:p>
            <a:r>
              <a:rPr lang="pt-BR" sz="4000" dirty="0" smtClean="0"/>
              <a:t>RN395 - Intercâmbio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b="1" i="1" dirty="0"/>
              <a:t>Cenário 03: Solicitar Protocolo de Atendimento</a:t>
            </a:r>
            <a:br>
              <a:rPr lang="pt-BR" sz="2400" b="1" i="1" dirty="0"/>
            </a:br>
            <a:r>
              <a:rPr lang="pt-BR" sz="1800" b="1" i="1" dirty="0"/>
              <a:t>Unimed na Contingencia com Unimed na </a:t>
            </a:r>
            <a:r>
              <a:rPr lang="pt-BR" sz="1800" b="1" i="1" dirty="0"/>
              <a:t>Contingência</a:t>
            </a:r>
            <a:endParaRPr lang="pt-BR" sz="1800" dirty="0"/>
          </a:p>
        </p:txBody>
      </p:sp>
      <p:grpSp>
        <p:nvGrpSpPr>
          <p:cNvPr id="4" name="Grupo 11"/>
          <p:cNvGrpSpPr>
            <a:grpSpLocks/>
          </p:cNvGrpSpPr>
          <p:nvPr/>
        </p:nvGrpSpPr>
        <p:grpSpPr bwMode="auto">
          <a:xfrm>
            <a:off x="2896064" y="2835573"/>
            <a:ext cx="1092778" cy="858838"/>
            <a:chOff x="2857488" y="2214554"/>
            <a:chExt cx="1289038" cy="858834"/>
          </a:xfrm>
        </p:grpSpPr>
        <p:pic>
          <p:nvPicPr>
            <p:cNvPr id="5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2857488" y="2285992"/>
              <a:ext cx="1289038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CaixaDeTexto 13"/>
            <p:cNvSpPr txBox="1">
              <a:spLocks noChangeArrowheads="1"/>
            </p:cNvSpPr>
            <p:nvPr/>
          </p:nvSpPr>
          <p:spPr bwMode="auto">
            <a:xfrm>
              <a:off x="3071802" y="2214554"/>
              <a:ext cx="915574" cy="307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 dirty="0">
                  <a:latin typeface="Trebuchet MS" pitchFamily="34" charset="0"/>
                </a:rPr>
                <a:t>Solicita</a:t>
              </a:r>
            </a:p>
          </p:txBody>
        </p:sp>
      </p:grpSp>
      <p:grpSp>
        <p:nvGrpSpPr>
          <p:cNvPr id="7" name="Grupo 17"/>
          <p:cNvGrpSpPr>
            <a:grpSpLocks/>
          </p:cNvGrpSpPr>
          <p:nvPr/>
        </p:nvGrpSpPr>
        <p:grpSpPr bwMode="auto">
          <a:xfrm>
            <a:off x="2903158" y="3549948"/>
            <a:ext cx="1092778" cy="879407"/>
            <a:chOff x="2857488" y="2714620"/>
            <a:chExt cx="1289038" cy="879213"/>
          </a:xfrm>
        </p:grpSpPr>
        <p:sp>
          <p:nvSpPr>
            <p:cNvPr id="8" name="CaixaDeTexto 7"/>
            <p:cNvSpPr txBox="1">
              <a:spLocks noChangeArrowheads="1"/>
            </p:cNvSpPr>
            <p:nvPr/>
          </p:nvSpPr>
          <p:spPr bwMode="auto">
            <a:xfrm>
              <a:off x="3071802" y="3286124"/>
              <a:ext cx="1043171" cy="307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400">
                  <a:latin typeface="Trebuchet MS" pitchFamily="34" charset="0"/>
                </a:rPr>
                <a:t>Resposta</a:t>
              </a:r>
            </a:p>
          </p:txBody>
        </p:sp>
        <p:pic>
          <p:nvPicPr>
            <p:cNvPr id="9" name="Picture 26" descr="P:\Service Desk\Imagens Apresentações\Ba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488" y="2714620"/>
              <a:ext cx="1289038" cy="787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6889454" y="3124125"/>
            <a:ext cx="207807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400" dirty="0">
                <a:latin typeface="Trebuchet MS" pitchFamily="34" charset="0"/>
              </a:rPr>
              <a:t>Envia solicitação </a:t>
            </a:r>
          </a:p>
          <a:p>
            <a:r>
              <a:rPr lang="pt-BR" sz="1400" dirty="0" smtClean="0">
                <a:latin typeface="Trebuchet MS" pitchFamily="34" charset="0"/>
              </a:rPr>
              <a:t>Para </a:t>
            </a:r>
            <a:r>
              <a:rPr lang="pt-BR" sz="1400" b="1" dirty="0" smtClean="0">
                <a:latin typeface="Trebuchet MS" pitchFamily="34" charset="0"/>
              </a:rPr>
              <a:t>Gerar Protocolo</a:t>
            </a:r>
            <a:r>
              <a:rPr lang="pt-BR" sz="1400" dirty="0" smtClean="0">
                <a:latin typeface="Trebuchet MS" pitchFamily="34" charset="0"/>
              </a:rPr>
              <a:t> de</a:t>
            </a:r>
          </a:p>
          <a:p>
            <a:r>
              <a:rPr lang="pt-BR" sz="1400" dirty="0" smtClean="0">
                <a:latin typeface="Trebuchet MS" pitchFamily="34" charset="0"/>
              </a:rPr>
              <a:t>Atendimento</a:t>
            </a:r>
          </a:p>
        </p:txBody>
      </p:sp>
      <p:grpSp>
        <p:nvGrpSpPr>
          <p:cNvPr id="11" name="Grupo 26"/>
          <p:cNvGrpSpPr>
            <a:grpSpLocks/>
          </p:cNvGrpSpPr>
          <p:nvPr/>
        </p:nvGrpSpPr>
        <p:grpSpPr bwMode="auto">
          <a:xfrm>
            <a:off x="755576" y="2548061"/>
            <a:ext cx="2138857" cy="2313547"/>
            <a:chOff x="285750" y="1985963"/>
            <a:chExt cx="2523014" cy="2313341"/>
          </a:xfrm>
        </p:grpSpPr>
        <p:pic>
          <p:nvPicPr>
            <p:cNvPr id="12" name="Picture 19" descr="C:\Documents and Settings\a01770\Configurações locais\Temporary Internet Files\Content.IE5\0KDZQH4G\MCj0441538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50" y="1985963"/>
              <a:ext cx="2187575" cy="2157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CaixaDeTexto 21"/>
            <p:cNvSpPr txBox="1">
              <a:spLocks noChangeArrowheads="1"/>
            </p:cNvSpPr>
            <p:nvPr/>
          </p:nvSpPr>
          <p:spPr bwMode="auto">
            <a:xfrm>
              <a:off x="357758" y="3930005"/>
              <a:ext cx="2451006" cy="369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i="1" dirty="0" smtClean="0">
                  <a:latin typeface="Trebuchet MS" pitchFamily="34" charset="0"/>
                </a:rPr>
                <a:t>Unimed Executora</a:t>
              </a:r>
              <a:endParaRPr lang="pt-BR" i="1" dirty="0">
                <a:latin typeface="Trebuchet MS" pitchFamily="34" charset="0"/>
              </a:endParaRPr>
            </a:p>
          </p:txBody>
        </p:sp>
      </p:grpSp>
      <p:pic>
        <p:nvPicPr>
          <p:cNvPr id="14" name="Picture 5" descr="P:\Service Desk\Imagens Apresentações\5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566297" y="3777902"/>
            <a:ext cx="95299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ixaDeTexto 14"/>
          <p:cNvSpPr txBox="1">
            <a:spLocks noChangeArrowheads="1"/>
          </p:cNvSpPr>
          <p:nvPr/>
        </p:nvSpPr>
        <p:spPr bwMode="auto">
          <a:xfrm>
            <a:off x="6056100" y="4348261"/>
            <a:ext cx="305106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Trebuchet MS" pitchFamily="34" charset="0"/>
              </a:rPr>
              <a:t>Sistema da Unimed do Brasil</a:t>
            </a:r>
          </a:p>
          <a:p>
            <a:r>
              <a:rPr lang="pt-BR" sz="1400" b="1" dirty="0" smtClean="0">
                <a:latin typeface="Trebuchet MS" pitchFamily="34" charset="0"/>
              </a:rPr>
              <a:t>Gera Protocolo</a:t>
            </a:r>
            <a:r>
              <a:rPr lang="pt-BR" sz="1400" dirty="0" smtClean="0">
                <a:latin typeface="Trebuchet MS" pitchFamily="34" charset="0"/>
              </a:rPr>
              <a:t> automaticamente</a:t>
            </a:r>
            <a:br>
              <a:rPr lang="pt-BR" sz="1400" dirty="0" smtClean="0">
                <a:latin typeface="Trebuchet MS" pitchFamily="34" charset="0"/>
              </a:rPr>
            </a:br>
            <a:r>
              <a:rPr lang="pt-BR" sz="1400" dirty="0" smtClean="0">
                <a:latin typeface="Trebuchet MS" pitchFamily="34" charset="0"/>
              </a:rPr>
              <a:t>pela Unimed Origem.</a:t>
            </a:r>
            <a:br>
              <a:rPr lang="pt-BR" sz="1400" dirty="0" smtClean="0">
                <a:latin typeface="Trebuchet MS" pitchFamily="34" charset="0"/>
              </a:rPr>
            </a:br>
            <a:r>
              <a:rPr lang="pt-BR" sz="1400" dirty="0" smtClean="0">
                <a:latin typeface="Trebuchet MS" pitchFamily="34" charset="0"/>
              </a:rPr>
              <a:t/>
            </a:r>
            <a:br>
              <a:rPr lang="pt-BR" sz="1400" dirty="0" smtClean="0">
                <a:latin typeface="Trebuchet MS" pitchFamily="34" charset="0"/>
              </a:rPr>
            </a:br>
            <a:r>
              <a:rPr lang="pt-BR" sz="1400" dirty="0" smtClean="0">
                <a:latin typeface="Trebuchet MS" pitchFamily="34" charset="0"/>
              </a:rPr>
              <a:t>Formato: </a:t>
            </a:r>
            <a:r>
              <a:rPr lang="pt-BR" sz="1600" dirty="0" smtClean="0">
                <a:latin typeface="Trebuchet MS" pitchFamily="34" charset="0"/>
              </a:rPr>
              <a:t>XXXXXXAAAAMMDD</a:t>
            </a:r>
            <a:r>
              <a:rPr lang="pt-BR" sz="1600" b="1" dirty="0" smtClean="0">
                <a:solidFill>
                  <a:srgbClr val="FF0000"/>
                </a:solidFill>
                <a:latin typeface="Trebuchet MS" pitchFamily="34" charset="0"/>
              </a:rPr>
              <a:t>9</a:t>
            </a:r>
            <a:r>
              <a:rPr lang="pt-BR" sz="1600" dirty="0" smtClean="0">
                <a:latin typeface="Trebuchet MS" pitchFamily="34" charset="0"/>
              </a:rPr>
              <a:t>NNNNN</a:t>
            </a:r>
            <a:endParaRPr lang="pt-BR" sz="1600" dirty="0">
              <a:latin typeface="Trebuchet MS" pitchFamily="34" charset="0"/>
            </a:endParaRPr>
          </a:p>
        </p:txBody>
      </p:sp>
      <p:sp>
        <p:nvSpPr>
          <p:cNvPr id="16" name="CaixaDeTexto 21"/>
          <p:cNvSpPr txBox="1">
            <a:spLocks noChangeArrowheads="1"/>
          </p:cNvSpPr>
          <p:nvPr/>
        </p:nvSpPr>
        <p:spPr bwMode="auto">
          <a:xfrm>
            <a:off x="4337202" y="3844205"/>
            <a:ext cx="19000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i="1" dirty="0" smtClean="0">
                <a:latin typeface="Trebuchet MS" pitchFamily="34" charset="0"/>
              </a:rPr>
              <a:t>Sistema Unimed do Brasil</a:t>
            </a:r>
            <a:endParaRPr lang="pt-BR" sz="1200" i="1" dirty="0">
              <a:latin typeface="Trebuchet MS" pitchFamily="34" charset="0"/>
            </a:endParaRP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2764085"/>
            <a:ext cx="12192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6005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theme/theme1.xml><?xml version="1.0" encoding="utf-8"?>
<a:theme xmlns:a="http://schemas.openxmlformats.org/drawingml/2006/main" name="Tema do Office">
  <a:themeElements>
    <a:clrScheme name="Personalizada 2">
      <a:dk1>
        <a:srgbClr val="0C0C0C"/>
      </a:dk1>
      <a:lt1>
        <a:sysClr val="window" lastClr="FFFFFF"/>
      </a:lt1>
      <a:dk2>
        <a:srgbClr val="00995C"/>
      </a:dk2>
      <a:lt2>
        <a:srgbClr val="FFF2CE"/>
      </a:lt2>
      <a:accent1>
        <a:srgbClr val="EE7203"/>
      </a:accent1>
      <a:accent2>
        <a:srgbClr val="E50046"/>
      </a:accent2>
      <a:accent3>
        <a:srgbClr val="BBD034"/>
      </a:accent3>
      <a:accent4>
        <a:srgbClr val="A71680"/>
      </a:accent4>
      <a:accent5>
        <a:srgbClr val="035E53"/>
      </a:accent5>
      <a:accent6>
        <a:srgbClr val="6B3200"/>
      </a:accent6>
      <a:hlink>
        <a:srgbClr val="FFCC00"/>
      </a:hlink>
      <a:folHlink>
        <a:srgbClr val="46195F"/>
      </a:folHlink>
    </a:clrScheme>
    <a:fontScheme name="UNIMED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672</Words>
  <Application>Microsoft Office PowerPoint</Application>
  <PresentationFormat>Apresentação na tela (4:3)</PresentationFormat>
  <Paragraphs>144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Tema do Office</vt:lpstr>
      <vt:lpstr>RN 395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RN395 - Intercâmbio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Julia Fernandes Di Fraia</dc:creator>
  <cp:lastModifiedBy>Eduardo Rodrigues Sucena</cp:lastModifiedBy>
  <cp:revision>46</cp:revision>
  <dcterms:created xsi:type="dcterms:W3CDTF">2015-01-12T13:05:51Z</dcterms:created>
  <dcterms:modified xsi:type="dcterms:W3CDTF">2016-05-03T20:38:51Z</dcterms:modified>
</cp:coreProperties>
</file>