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77" r:id="rId3"/>
    <p:sldId id="258" r:id="rId4"/>
    <p:sldId id="269" r:id="rId5"/>
    <p:sldId id="270" r:id="rId6"/>
    <p:sldId id="271" r:id="rId7"/>
    <p:sldId id="280" r:id="rId8"/>
    <p:sldId id="272" r:id="rId9"/>
    <p:sldId id="273" r:id="rId10"/>
    <p:sldId id="274" r:id="rId11"/>
    <p:sldId id="275" r:id="rId12"/>
    <p:sldId id="260" r:id="rId13"/>
    <p:sldId id="282" r:id="rId14"/>
    <p:sldId id="259" r:id="rId15"/>
    <p:sldId id="261" r:id="rId16"/>
    <p:sldId id="287" r:id="rId17"/>
    <p:sldId id="294" r:id="rId18"/>
    <p:sldId id="296" r:id="rId19"/>
    <p:sldId id="291" r:id="rId20"/>
    <p:sldId id="292" r:id="rId21"/>
    <p:sldId id="293" r:id="rId22"/>
    <p:sldId id="295" r:id="rId23"/>
    <p:sldId id="285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F55"/>
    <a:srgbClr val="411564"/>
    <a:srgbClr val="00401A"/>
    <a:srgbClr val="ED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1086" y="72"/>
      </p:cViewPr>
      <p:guideLst>
        <p:guide orient="horz" pos="2137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093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9239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3505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061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7508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700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136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7025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459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3054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5890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A09C0-7D85-4398-975B-DBBAA875A0C5}" type="datetimeFigureOut">
              <a:rPr lang="pt-BR" smtClean="0"/>
              <a:t>04/05/2016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EB8AE-A7E8-4772-9A80-E860014376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12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/>
          <a:srcRect l="2500" t="6054" r="2344" b="5664"/>
          <a:stretch/>
        </p:blipFill>
        <p:spPr>
          <a:xfrm>
            <a:off x="-12856" y="0"/>
            <a:ext cx="9240093" cy="685800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1540042" y="20694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1375944" y="2069432"/>
            <a:ext cx="73449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500" b="1" dirty="0" smtClean="0">
                <a:solidFill>
                  <a:srgbClr val="0A5F55"/>
                </a:solidFill>
              </a:rPr>
              <a:t/>
            </a:r>
            <a:br>
              <a:rPr lang="pt-BR" sz="4500" b="1" dirty="0" smtClean="0">
                <a:solidFill>
                  <a:srgbClr val="0A5F55"/>
                </a:solidFill>
              </a:rPr>
            </a:br>
            <a:r>
              <a:rPr lang="pt-BR" sz="35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Atendimento de Intercâmbio pela </a:t>
            </a:r>
          </a:p>
          <a:p>
            <a:r>
              <a:rPr lang="pt-BR" sz="35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Central Nacional Unimed </a:t>
            </a:r>
            <a:endParaRPr lang="pt-BR" sz="3500" b="1" dirty="0">
              <a:solidFill>
                <a:srgbClr val="0A5F55"/>
              </a:solidFill>
              <a:latin typeface="Trebuchet MS" panose="020B0603020202020204" pitchFamily="34" charset="0"/>
            </a:endParaRPr>
          </a:p>
        </p:txBody>
      </p:sp>
      <p:pic>
        <p:nvPicPr>
          <p:cNvPr id="8" name="Imagem 7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tângulo 8"/>
          <p:cNvSpPr/>
          <p:nvPr/>
        </p:nvSpPr>
        <p:spPr>
          <a:xfrm>
            <a:off x="1375944" y="3952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b="1" i="1" dirty="0" smtClean="0">
                <a:solidFill>
                  <a:srgbClr val="0A5F55"/>
                </a:solidFill>
              </a:rPr>
              <a:t>Grupo Permanente de Atendimento </a:t>
            </a:r>
          </a:p>
          <a:p>
            <a:r>
              <a:rPr lang="pt-BR" b="1" i="1" dirty="0">
                <a:solidFill>
                  <a:srgbClr val="0A5F55"/>
                </a:solidFill>
              </a:rPr>
              <a:t>5</a:t>
            </a:r>
            <a:r>
              <a:rPr lang="pt-BR" b="1" i="1" smtClean="0">
                <a:solidFill>
                  <a:srgbClr val="0A5F55"/>
                </a:solidFill>
              </a:rPr>
              <a:t> </a:t>
            </a:r>
            <a:r>
              <a:rPr lang="pt-BR" b="1" i="1" dirty="0" smtClean="0">
                <a:solidFill>
                  <a:srgbClr val="0A5F55"/>
                </a:solidFill>
              </a:rPr>
              <a:t>de maio de 2016</a:t>
            </a:r>
            <a:endParaRPr lang="pt-BR" i="1" dirty="0">
              <a:solidFill>
                <a:srgbClr val="0A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07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26" name="Imagem 25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tângulo 3"/>
          <p:cNvSpPr/>
          <p:nvPr/>
        </p:nvSpPr>
        <p:spPr>
          <a:xfrm>
            <a:off x="269506" y="1772265"/>
            <a:ext cx="88744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COOPERJOELHO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 Cooperativa dos Cirurgiões de Joelho</a:t>
            </a:r>
          </a:p>
          <a:p>
            <a:endParaRPr lang="pt-BR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COOPERCOLUNA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dos Cirurgiões de Coluna</a:t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endParaRPr lang="pt-BR" b="1" dirty="0" smtClean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COOPERCATI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de Cardiologistas Intervencionistas da Bahia </a:t>
            </a:r>
            <a:r>
              <a:rPr lang="pt-BR" sz="14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(hemodinâmica e eletro fisiologia)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endParaRPr lang="pt-BR" dirty="0" smtClean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COOPCOC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dos Cirurgiões de Ombro e Cotovelo da Bahia</a:t>
            </a:r>
          </a:p>
          <a:p>
            <a:endParaRPr lang="pt-BR" dirty="0" smtClean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COOPERATIVA DE UROLOGISTAS </a:t>
            </a:r>
          </a:p>
          <a:p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(Temos credenciados fora da cooperativa)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60324" y="535508"/>
            <a:ext cx="56957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Cooperativas de especialidades 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30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26" name="Imagem 25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tângulo 1"/>
          <p:cNvSpPr/>
          <p:nvPr/>
        </p:nvSpPr>
        <p:spPr>
          <a:xfrm>
            <a:off x="282486" y="1566671"/>
            <a:ext cx="85060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COOPERORL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de Otorrinolaringologia</a:t>
            </a:r>
          </a:p>
          <a:p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(Temos credenciados fora da cooperativa)</a:t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endParaRPr lang="pt-BR" dirty="0" smtClean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COOPERQUADRIL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endParaRPr lang="pt-BR" dirty="0" smtClean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COOPERONCO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dos Cirurgiões Oncológicos</a:t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endParaRPr lang="pt-BR" dirty="0" smtClean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ENDOCOOP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dos Endoscopistas</a:t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endParaRPr lang="pt-BR" dirty="0" smtClean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COOPERMASTO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de Mastologistas</a:t>
            </a:r>
            <a:endParaRPr lang="pt-BR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60324" y="535508"/>
            <a:ext cx="56957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Cooperativas de especialidades 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41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6C5F08B-A6A5-4315-8400-BE26ED5C9105" descr="image5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0" t="1" r="-141" b="625"/>
          <a:stretch/>
        </p:blipFill>
        <p:spPr bwMode="auto">
          <a:xfrm>
            <a:off x="-27296" y="0"/>
            <a:ext cx="9171296" cy="687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4"/>
          <p:cNvSpPr/>
          <p:nvPr/>
        </p:nvSpPr>
        <p:spPr>
          <a:xfrm>
            <a:off x="-1361" y="5351646"/>
            <a:ext cx="9145361" cy="1506354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395536" y="5559504"/>
            <a:ext cx="71447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São Luís </a:t>
            </a:r>
            <a:r>
              <a:rPr 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  <a:t/>
            </a:r>
            <a:br>
              <a:rPr 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</a:br>
            <a:endParaRPr lang="pt-BR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 flipV="1">
            <a:off x="467544" y="6329689"/>
            <a:ext cx="6318267" cy="2190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7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2081" y="5886796"/>
            <a:ext cx="1494655" cy="683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349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26" name="Imagem 25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aixaDeTexto 3"/>
          <p:cNvSpPr txBox="1"/>
          <p:nvPr/>
        </p:nvSpPr>
        <p:spPr>
          <a:xfrm>
            <a:off x="269506" y="985987"/>
            <a:ext cx="277851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Tabela própria 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69506" y="1556185"/>
            <a:ext cx="86052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Todos os prestadores da rede utilizam tabela própria. </a:t>
            </a:r>
          </a:p>
          <a:p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Atendem a partir do plano básico somente</a:t>
            </a:r>
            <a:r>
              <a:rPr lang="pt-BR" sz="24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 </a:t>
            </a:r>
            <a:r>
              <a:rPr lang="pt-BR" sz="2400" b="1" dirty="0">
                <a:solidFill>
                  <a:srgbClr val="0A5F55"/>
                </a:solidFill>
                <a:latin typeface="Trebuchet MS" panose="020B0603020202020204" pitchFamily="34" charset="0"/>
              </a:rPr>
              <a:t>as Unimeds com acordo assinado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. </a:t>
            </a:r>
            <a:endParaRPr lang="pt-BR" sz="2200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08113" y="3289526"/>
            <a:ext cx="38573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Valores diferenciados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08113" y="3973181"/>
            <a:ext cx="86052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Existem </a:t>
            </a:r>
            <a:r>
              <a:rPr lang="pt-BR" sz="24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médicos não credenciados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 no corpo clínico de hospitais credenciados. Caso os beneficiários utilizem seus serviços, </a:t>
            </a:r>
            <a:r>
              <a:rPr lang="pt-BR" sz="24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demandas com valores diferenciados 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serão geradas.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Nesses casos, a Unimed 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origem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precisa 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“dar ciência” sobre os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valores sinalizados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.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55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16"/>
          <a:stretch/>
        </p:blipFill>
        <p:spPr>
          <a:xfrm>
            <a:off x="-1361" y="-48927"/>
            <a:ext cx="9145361" cy="6875029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-1361" y="5351646"/>
            <a:ext cx="9145361" cy="1506354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395536" y="5559504"/>
            <a:ext cx="71447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São Paulo </a:t>
            </a:r>
            <a:r>
              <a:rPr 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  <a:t/>
            </a:r>
            <a:br>
              <a:rPr 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</a:br>
            <a:endParaRPr lang="pt-BR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12" name="Conector reto 11"/>
          <p:cNvCxnSpPr/>
          <p:nvPr/>
        </p:nvCxnSpPr>
        <p:spPr>
          <a:xfrm flipV="1">
            <a:off x="467544" y="6329689"/>
            <a:ext cx="6318267" cy="2190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m 12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2081" y="5886796"/>
            <a:ext cx="1494655" cy="683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721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69506" y="985987"/>
            <a:ext cx="44037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Home </a:t>
            </a:r>
            <a:r>
              <a:rPr lang="pt-BR" sz="3000" dirty="0" err="1" smtClean="0">
                <a:solidFill>
                  <a:srgbClr val="ED1651"/>
                </a:solidFill>
                <a:latin typeface="Trebuchet MS" panose="020B0603020202020204" pitchFamily="34" charset="0"/>
              </a:rPr>
              <a:t>Care</a:t>
            </a:r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 e retaguarda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69506" y="1886831"/>
            <a:ext cx="860527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Beneficiários de Intercâmbio não recebem 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atendimento Home </a:t>
            </a:r>
            <a:r>
              <a:rPr lang="pt-BR" sz="2200" dirty="0" err="1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Care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 e Hospital de Retaguarda.</a:t>
            </a:r>
          </a:p>
        </p:txBody>
      </p:sp>
      <p:sp>
        <p:nvSpPr>
          <p:cNvPr id="4" name="Retângulo 3"/>
          <p:cNvSpPr/>
          <p:nvPr/>
        </p:nvSpPr>
        <p:spPr>
          <a:xfrm>
            <a:off x="170931" y="3977268"/>
            <a:ext cx="842411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Os honorários médicos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 nos Hospitais </a:t>
            </a:r>
            <a:r>
              <a:rPr lang="pt-BR" sz="24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Oswaldo Cruz e Sírio Libanês 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deverão ser negociados em caráter </a:t>
            </a:r>
            <a:r>
              <a:rPr lang="pt-BR" sz="24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particular</a:t>
            </a:r>
            <a:r>
              <a:rPr lang="pt-B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 *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. </a:t>
            </a:r>
          </a:p>
          <a:p>
            <a:endParaRPr lang="pt-BR" sz="2200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*Contas </a:t>
            </a:r>
            <a:r>
              <a:rPr lang="pt-BR" sz="220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particulares não serão mais revertidas no Hospital Sírio Libanês.</a:t>
            </a:r>
          </a:p>
          <a:p>
            <a:endParaRPr lang="pt-BR" sz="2200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68375" y="3199196"/>
            <a:ext cx="421461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Atendimento particular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7" name="Imagem 6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309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69506" y="985987"/>
            <a:ext cx="620554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Hospitais referência em Oncologia 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04112" y="2256040"/>
            <a:ext cx="860527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- IBCC </a:t>
            </a:r>
            <a:r>
              <a:rPr lang="pt-B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Instituto Brasileiro de Combate ao Câncer (Rede </a:t>
            </a:r>
            <a:r>
              <a:rPr lang="pt-B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B</a:t>
            </a:r>
            <a:r>
              <a:rPr lang="pt-B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ásica)</a:t>
            </a:r>
            <a:br>
              <a:rPr lang="pt-B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</a:br>
            <a:endParaRPr lang="pt-BR" sz="220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- GRAACC </a:t>
            </a:r>
            <a:r>
              <a:rPr lang="pt-B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Associação de Apoio à Criança com Câncer (Rede Básica)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7" name="Imagem 6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005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69506" y="985987"/>
            <a:ext cx="87714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Liminares de serviços fora do Rol ou não contratados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69506" y="2490982"/>
            <a:ext cx="860527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Autorizaremos </a:t>
            </a:r>
            <a:r>
              <a:rPr lang="pt-BR" sz="22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a negociação direta </a:t>
            </a:r>
            <a:r>
              <a:rPr lang="pt-B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com o prestador para serviços não contratados.</a:t>
            </a:r>
          </a:p>
          <a:p>
            <a:endParaRPr lang="pt-BR" sz="22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 medida </a:t>
            </a:r>
            <a:r>
              <a:rPr lang="pt-BR" sz="22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evitará a perda do prazo da liminar e o superfaturamento </a:t>
            </a:r>
            <a:r>
              <a:rPr lang="pt-B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de processos futuros.</a:t>
            </a:r>
            <a:endParaRPr lang="pt-BR" sz="22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7" name="Imagem 6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671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41147"/>
            <a:ext cx="9144000" cy="6099048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-1361" y="5351646"/>
            <a:ext cx="9145361" cy="1506354"/>
          </a:xfrm>
          <a:prstGeom prst="rect">
            <a:avLst/>
          </a:prstGeom>
          <a:solidFill>
            <a:srgbClr val="411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395536" y="5559504"/>
            <a:ext cx="71447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Fale conosco</a:t>
            </a:r>
            <a:r>
              <a:rPr 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  <a:t/>
            </a:r>
            <a:br>
              <a:rPr 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</a:br>
            <a:endParaRPr lang="pt-BR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5" name="Conector reto 4"/>
          <p:cNvCxnSpPr/>
          <p:nvPr/>
        </p:nvCxnSpPr>
        <p:spPr>
          <a:xfrm flipV="1">
            <a:off x="467544" y="6329689"/>
            <a:ext cx="6318267" cy="2190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m 5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2081" y="5886796"/>
            <a:ext cx="1494655" cy="683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509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7" name="Imagem 6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tângulo 7"/>
          <p:cNvSpPr/>
          <p:nvPr/>
        </p:nvSpPr>
        <p:spPr>
          <a:xfrm>
            <a:off x="7884368" y="1844824"/>
            <a:ext cx="432048" cy="2160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323528" y="1556792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Canal de contato para solicitações de informações ou autorizações de clientes ou Unimeds. 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07" y="2765208"/>
            <a:ext cx="1977047" cy="1874454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4039752" y="3496008"/>
            <a:ext cx="2264795" cy="646331"/>
          </a:xfrm>
          <a:prstGeom prst="rect">
            <a:avLst/>
          </a:prstGeom>
          <a:solidFill>
            <a:srgbClr val="00401A"/>
          </a:solidFill>
        </p:spPr>
        <p:txBody>
          <a:bodyPr wrap="square" rtlCol="0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pt-BR" sz="2400" dirty="0" smtClean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(11) 3268-5830</a:t>
            </a:r>
            <a:endParaRPr lang="pt-BR" sz="2000" dirty="0" smtClean="0">
              <a:solidFill>
                <a:schemeClr val="bg1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4138863" y="2931973"/>
            <a:ext cx="2743200" cy="646331"/>
          </a:xfrm>
          <a:prstGeom prst="rect">
            <a:avLst/>
          </a:prstGeom>
          <a:solidFill>
            <a:srgbClr val="00401A"/>
          </a:solidFill>
        </p:spPr>
        <p:txBody>
          <a:bodyPr wrap="square" rtlCol="0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pt-BR" sz="2400" dirty="0" smtClean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Telefone 24 horas: </a:t>
            </a:r>
            <a:endParaRPr lang="pt-BR" sz="2000" dirty="0" smtClean="0">
              <a:solidFill>
                <a:schemeClr val="bg1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2838998" y="4564342"/>
            <a:ext cx="1163810" cy="646331"/>
          </a:xfrm>
          <a:prstGeom prst="rect">
            <a:avLst/>
          </a:prstGeom>
          <a:solidFill>
            <a:srgbClr val="00401A"/>
          </a:solidFill>
        </p:spPr>
        <p:txBody>
          <a:bodyPr wrap="square" rtlCol="0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pt-BR" sz="2400" dirty="0" smtClean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E-mail: </a:t>
            </a: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1536940" y="5135353"/>
            <a:ext cx="6779476" cy="646331"/>
          </a:xfrm>
          <a:prstGeom prst="rect">
            <a:avLst/>
          </a:prstGeom>
          <a:solidFill>
            <a:srgbClr val="00401A"/>
          </a:solidFill>
        </p:spPr>
        <p:txBody>
          <a:bodyPr wrap="square" rtlCol="0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pt-BR" sz="2400" dirty="0" smtClean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autorizacoes.in@centralnacionalunimed.com.br</a:t>
            </a:r>
            <a:endParaRPr lang="pt-BR" sz="2000" dirty="0" smtClean="0">
              <a:solidFill>
                <a:schemeClr val="bg1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269506" y="625375"/>
            <a:ext cx="44242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Central de Atendimento 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1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26" name="Imagem 25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4"/>
          <a:srcRect t="37092" b="38841"/>
          <a:stretch/>
        </p:blipFill>
        <p:spPr>
          <a:xfrm>
            <a:off x="269506" y="2608280"/>
            <a:ext cx="8525301" cy="1641439"/>
          </a:xfrm>
          <a:prstGeom prst="rect">
            <a:avLst/>
          </a:prstGeom>
          <a:solidFill>
            <a:srgbClr val="FFFF00"/>
          </a:solidFill>
        </p:spPr>
      </p:pic>
    </p:spTree>
    <p:extLst>
      <p:ext uri="{BB962C8B-B14F-4D97-AF65-F5344CB8AC3E}">
        <p14:creationId xmlns:p14="http://schemas.microsoft.com/office/powerpoint/2010/main" val="419383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7" name="Imagem 6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CaixaDeTexto 15"/>
          <p:cNvSpPr txBox="1"/>
          <p:nvPr/>
        </p:nvSpPr>
        <p:spPr>
          <a:xfrm>
            <a:off x="269506" y="625375"/>
            <a:ext cx="55199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Relacionamento com as Sócias 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755576" y="2551837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dirty="0" smtClean="0">
                <a:latin typeface="Trebuchet MS" panose="020B0603020202020204" pitchFamily="34" charset="0"/>
                <a:cs typeface="Arial" panose="020B0604020202020204" pitchFamily="34" charset="0"/>
              </a:rPr>
              <a:t>Negociações para atendimento nas filiais da CNU</a:t>
            </a:r>
          </a:p>
          <a:p>
            <a:pPr>
              <a:lnSpc>
                <a:spcPct val="150000"/>
              </a:lnSpc>
            </a:pPr>
            <a:endParaRPr lang="pt-BR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BR" sz="2000" dirty="0" smtClean="0">
                <a:latin typeface="Trebuchet MS" panose="020B0603020202020204" pitchFamily="34" charset="0"/>
                <a:cs typeface="Arial" panose="020B0604020202020204" pitchFamily="34" charset="0"/>
              </a:rPr>
              <a:t>Orientações (macro) sobre os atendimentos e reclamações</a:t>
            </a:r>
          </a:p>
          <a:p>
            <a:endParaRPr lang="pt-BR" dirty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269506" y="1941427"/>
            <a:ext cx="86409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Contate para:</a:t>
            </a:r>
            <a:endParaRPr lang="pt-BR" sz="2200" dirty="0" smtClean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467544" y="4440916"/>
            <a:ext cx="8208912" cy="1238801"/>
          </a:xfrm>
          <a:prstGeom prst="rect">
            <a:avLst/>
          </a:prstGeom>
          <a:solidFill>
            <a:srgbClr val="00401A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Relacionamento </a:t>
            </a:r>
            <a:r>
              <a:rPr lang="pt-BR" sz="2400" b="1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de Intercâmbio com as Sócias </a:t>
            </a:r>
            <a:r>
              <a:rPr lang="pt-BR" sz="2000" b="1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(8h às 18h)</a:t>
            </a:r>
          </a:p>
          <a:p>
            <a:pPr algn="ctr"/>
            <a:endParaRPr lang="pt-BR" sz="1050" dirty="0">
              <a:solidFill>
                <a:schemeClr val="bg1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0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Telefones: (11) 3268-7111/ 7636/ 7189</a:t>
            </a:r>
          </a:p>
          <a:p>
            <a:pPr algn="ctr"/>
            <a:r>
              <a:rPr lang="pt-BR" sz="2000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E-mail: </a:t>
            </a:r>
            <a:r>
              <a:rPr lang="pt-BR" sz="2000" dirty="0" smtClean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intercambio.socias@centralnacionalunimed.com.br </a:t>
            </a:r>
            <a:endParaRPr lang="pt-BR" sz="2000" dirty="0">
              <a:solidFill>
                <a:schemeClr val="bg1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24598">
            <a:off x="-8648" y="3219845"/>
            <a:ext cx="976752" cy="998603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24598">
            <a:off x="-8648" y="2349090"/>
            <a:ext cx="976752" cy="99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5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750" y="167005"/>
            <a:ext cx="7011475" cy="6450965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91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401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954996" y="2382559"/>
            <a:ext cx="72340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Pricila Varela</a:t>
            </a:r>
          </a:p>
          <a:p>
            <a:pPr algn="ctr"/>
            <a:r>
              <a:rPr lang="pt-BR" sz="26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Relacionamento com Unimeds</a:t>
            </a:r>
            <a:r>
              <a:rPr lang="pt-BR" sz="3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/>
            </a:r>
            <a:br>
              <a:rPr lang="pt-BR" sz="30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</a:br>
            <a:endParaRPr lang="pt-BR" sz="3000" b="1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algn="ctr"/>
            <a:r>
              <a:rPr lang="pt-BR" sz="2000" b="1" u="sng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intercambio.socias@centralnacionalunimed.com.br</a:t>
            </a:r>
          </a:p>
        </p:txBody>
      </p:sp>
    </p:spTree>
    <p:extLst>
      <p:ext uri="{BB962C8B-B14F-4D97-AF65-F5344CB8AC3E}">
        <p14:creationId xmlns:p14="http://schemas.microsoft.com/office/powerpoint/2010/main" val="69791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401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 descr="seloCNU20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6666" y="2688552"/>
            <a:ext cx="3237644" cy="1480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063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0" r="-1"/>
          <a:stretch/>
        </p:blipFill>
        <p:spPr>
          <a:xfrm>
            <a:off x="-40944" y="0"/>
            <a:ext cx="9184943" cy="685800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-1361" y="5351646"/>
            <a:ext cx="9145361" cy="1506354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395536" y="5559504"/>
            <a:ext cx="71447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Brasília </a:t>
            </a:r>
            <a:r>
              <a:rPr 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  <a:t/>
            </a:r>
            <a:br>
              <a:rPr 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</a:br>
            <a:endParaRPr lang="pt-BR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8" name="Conector reto 7"/>
          <p:cNvCxnSpPr/>
          <p:nvPr/>
        </p:nvCxnSpPr>
        <p:spPr>
          <a:xfrm flipV="1">
            <a:off x="467544" y="6329689"/>
            <a:ext cx="6318267" cy="2190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m 8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2081" y="5886796"/>
            <a:ext cx="1494655" cy="683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666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 descr="seloCNU20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ixaDeTexto 5"/>
          <p:cNvSpPr txBox="1"/>
          <p:nvPr/>
        </p:nvSpPr>
        <p:spPr>
          <a:xfrm>
            <a:off x="269506" y="455196"/>
            <a:ext cx="36679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Honorários médicos 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69506" y="1074023"/>
            <a:ext cx="8605279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300" b="1" dirty="0" err="1" smtClean="0">
                <a:solidFill>
                  <a:srgbClr val="0A5F55"/>
                </a:solidFill>
                <a:latin typeface="Trebuchet MS" panose="020B0603020202020204" pitchFamily="34" charset="0"/>
              </a:rPr>
              <a:t>Unimeds</a:t>
            </a:r>
            <a:r>
              <a:rPr lang="pt-BR" sz="23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 sem acordo para atendimento via </a:t>
            </a:r>
            <a:r>
              <a:rPr lang="pt-BR" sz="2300" b="1" dirty="0" err="1">
                <a:solidFill>
                  <a:srgbClr val="0A5F55"/>
                </a:solidFill>
                <a:latin typeface="Trebuchet MS" panose="020B0603020202020204" pitchFamily="34" charset="0"/>
              </a:rPr>
              <a:t>Coopanest</a:t>
            </a:r>
            <a:r>
              <a:rPr lang="pt-BR" sz="2300" b="1" dirty="0">
                <a:solidFill>
                  <a:srgbClr val="0A5F55"/>
                </a:solidFill>
                <a:latin typeface="Trebuchet MS" panose="020B0603020202020204" pitchFamily="34" charset="0"/>
              </a:rPr>
              <a:t>/DF pela </a:t>
            </a:r>
            <a:r>
              <a:rPr lang="pt-BR" sz="23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CNU: </a:t>
            </a:r>
            <a:br>
              <a:rPr lang="pt-BR" sz="23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</a:br>
            <a:endParaRPr lang="pt-BR" sz="2300" b="1" dirty="0" smtClean="0">
              <a:solidFill>
                <a:srgbClr val="0A5F55"/>
              </a:solidFill>
              <a:latin typeface="Trebuchet MS" panose="020B0603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pt-BR" sz="220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Terão os honorários médicos cobrados como particular</a:t>
            </a:r>
          </a:p>
          <a:p>
            <a:pPr marL="342900" indent="-342900">
              <a:buFontTx/>
              <a:buChar char="-"/>
            </a:pP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Serão notificadas no pedido de autorização </a:t>
            </a:r>
          </a:p>
          <a:p>
            <a:pPr marL="342900" indent="-342900">
              <a:buFontTx/>
              <a:buChar char="-"/>
            </a:pP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A guia será liberada com a mensagem </a:t>
            </a:r>
            <a:r>
              <a:rPr lang="pt-BR" sz="220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“honorários médicos do 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anestesista </a:t>
            </a:r>
            <a:r>
              <a:rPr lang="pt-BR" sz="220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particular”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 </a:t>
            </a:r>
            <a:endParaRPr lang="pt-BR" sz="2200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232848" y="3761010"/>
            <a:ext cx="860527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Atendimento em caráter de </a:t>
            </a:r>
            <a:r>
              <a:rPr lang="pt-BR" sz="24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urgência/emergência</a:t>
            </a:r>
            <a:r>
              <a:rPr lang="pt-BR" sz="22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 nas especialidades em que a CNU não tem acordo: </a:t>
            </a:r>
            <a:br>
              <a:rPr lang="pt-BR" sz="22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</a:br>
            <a:endParaRPr lang="pt-BR" sz="2200" b="1" dirty="0" smtClean="0">
              <a:solidFill>
                <a:srgbClr val="0A5F55"/>
              </a:solidFill>
              <a:latin typeface="Trebuchet MS" panose="020B0603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pt-B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Valores diferenciados para cirurgião torácico, pediátrico e cardiovascular </a:t>
            </a:r>
          </a:p>
          <a:p>
            <a:pPr marL="342900" indent="-342900">
              <a:buFontTx/>
              <a:buChar char="-"/>
            </a:pPr>
            <a:r>
              <a:rPr lang="pt-BR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Atendimento será liberado mediante a autorização da Unimed origem</a:t>
            </a:r>
            <a:endParaRPr lang="pt-BR" sz="22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4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26" name="Imagem 25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agem 3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ixaDeTexto 4"/>
          <p:cNvSpPr txBox="1"/>
          <p:nvPr/>
        </p:nvSpPr>
        <p:spPr>
          <a:xfrm>
            <a:off x="269506" y="985594"/>
            <a:ext cx="71449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Hospitais que a CNU não fornece OPME: 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69506" y="1786573"/>
            <a:ext cx="860527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Hospital Santa Luzia </a:t>
            </a:r>
          </a:p>
          <a:p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Hospital do Coração </a:t>
            </a:r>
          </a:p>
          <a:p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Clínica CMI </a:t>
            </a:r>
            <a:endParaRPr lang="pt-BR" sz="2200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Clínica 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CTCV</a:t>
            </a:r>
            <a:endParaRPr lang="pt-BR" sz="24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Instituto de Cardiologia do DF </a:t>
            </a:r>
            <a:endParaRPr lang="pt-BR" sz="2200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85426" y="4126857"/>
            <a:ext cx="36423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Medicação via oral: 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85426" y="4927836"/>
            <a:ext cx="86052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Compra e entrega mediante ciência de valor e frete.</a:t>
            </a:r>
            <a:endParaRPr lang="pt-BR" sz="2400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40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26" name="Imagem 25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5488" y="1905005"/>
            <a:ext cx="4390030" cy="3512024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411420" y="1905005"/>
            <a:ext cx="398514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>
                <a:solidFill>
                  <a:srgbClr val="411564"/>
                </a:solidFill>
                <a:latin typeface="Trebuchet MS" panose="020B0603020202020204" pitchFamily="34" charset="0"/>
              </a:rPr>
              <a:t>Agendamentos e autorizações on-line disponíveis aos beneficiários de Intercâmbio no site da CNU (Portal do Beneficiário) </a:t>
            </a:r>
            <a:endParaRPr lang="pt-BR" sz="3000" b="1" dirty="0">
              <a:solidFill>
                <a:srgbClr val="411564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13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03359\Desktop\salvad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31" b="34056"/>
          <a:stretch/>
        </p:blipFill>
        <p:spPr bwMode="auto">
          <a:xfrm>
            <a:off x="0" y="-13648"/>
            <a:ext cx="9143999" cy="68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-1361" y="5351646"/>
            <a:ext cx="9145361" cy="1506354"/>
          </a:xfrm>
          <a:prstGeom prst="rect">
            <a:avLst/>
          </a:prstGeom>
          <a:solidFill>
            <a:srgbClr val="F47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395536" y="5559504"/>
            <a:ext cx="71447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Salvador </a:t>
            </a:r>
            <a:r>
              <a:rPr 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  <a:t/>
            </a:r>
            <a:br>
              <a:rPr lang="pt-BR" sz="1600" dirty="0">
                <a:solidFill>
                  <a:schemeClr val="bg1"/>
                </a:solidFill>
                <a:latin typeface="Trebuchet MS" panose="020B0603020202020204" pitchFamily="34" charset="0"/>
              </a:rPr>
            </a:br>
            <a:endParaRPr lang="pt-BR" sz="1600" dirty="0" smtClean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7" name="Conector reto 6"/>
          <p:cNvCxnSpPr/>
          <p:nvPr/>
        </p:nvCxnSpPr>
        <p:spPr>
          <a:xfrm flipV="1">
            <a:off x="467544" y="6329689"/>
            <a:ext cx="6318267" cy="21903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m 7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2081" y="5886796"/>
            <a:ext cx="1494655" cy="683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407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26" name="Imagem 25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aixaDeTexto 3"/>
          <p:cNvSpPr txBox="1"/>
          <p:nvPr/>
        </p:nvSpPr>
        <p:spPr>
          <a:xfrm>
            <a:off x="269506" y="1267279"/>
            <a:ext cx="56957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Cooperativas de especialidades 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69506" y="2282876"/>
            <a:ext cx="860527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Direcionamos o atendimento 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para essas cooperativas por não termos especialistas suficientes em nossa rede.</a:t>
            </a:r>
          </a:p>
          <a:p>
            <a:endParaRPr lang="pt-BR" sz="2200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Atualmente, existem </a:t>
            </a:r>
            <a:r>
              <a:rPr lang="pt-BR" sz="220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15 </a:t>
            </a:r>
            <a:r>
              <a:rPr lang="pt-BR" sz="2200" b="1" dirty="0">
                <a:solidFill>
                  <a:srgbClr val="0A5F55"/>
                </a:solidFill>
                <a:latin typeface="Trebuchet MS" panose="020B0603020202020204" pitchFamily="34" charset="0"/>
              </a:rPr>
              <a:t>cooperativas de especialidades não </a:t>
            </a:r>
            <a:r>
              <a:rPr lang="pt-BR" sz="22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credenciadas à CNU</a:t>
            </a:r>
            <a:r>
              <a:rPr lang="pt-BR" sz="2200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 </a:t>
            </a:r>
            <a:r>
              <a:rPr lang="pt-BR" sz="220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na 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região.</a:t>
            </a:r>
            <a:r>
              <a:rPr lang="pt-BR" sz="2200" dirty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Caso sejam utilizadas, o </a:t>
            </a:r>
            <a:r>
              <a:rPr lang="pt-BR" sz="22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pagamento 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do honorário médico deve ser </a:t>
            </a:r>
            <a:r>
              <a:rPr lang="pt-BR" sz="2200" b="1" dirty="0" smtClean="0">
                <a:solidFill>
                  <a:srgbClr val="0A5F55"/>
                </a:solidFill>
                <a:latin typeface="Trebuchet MS" panose="020B0603020202020204" pitchFamily="34" charset="0"/>
              </a:rPr>
              <a:t>efetuado pela Unimed de origem </a:t>
            </a:r>
            <a:r>
              <a:rPr lang="pt-BR" sz="2200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diretamente para cooperativa. </a:t>
            </a:r>
            <a:endParaRPr lang="pt-BR" sz="2200" dirty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33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6" y="135784"/>
            <a:ext cx="8874493" cy="249227"/>
          </a:xfrm>
          <a:prstGeom prst="rect">
            <a:avLst/>
          </a:prstGeom>
        </p:spPr>
      </p:pic>
      <p:pic>
        <p:nvPicPr>
          <p:cNvPr id="26" name="Imagem 25" descr="seloCNU20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130" y="5912173"/>
            <a:ext cx="1494655" cy="68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tângulo 1"/>
          <p:cNvSpPr/>
          <p:nvPr/>
        </p:nvSpPr>
        <p:spPr>
          <a:xfrm>
            <a:off x="232848" y="1314186"/>
            <a:ext cx="860527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CARDIOTORAX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de Cirurgiões Cardiovasculares ou Torácicos do Estado da Bahia </a:t>
            </a:r>
          </a:p>
          <a:p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(Nossos credenciados realizam somente cirurgias cardíacas)</a:t>
            </a:r>
          </a:p>
          <a:p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COOPANEST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de </a:t>
            </a:r>
            <a:r>
              <a:rPr lang="pt-BR" dirty="0" err="1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Anestesiologistas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endParaRPr lang="pt-BR" b="1" dirty="0" smtClean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CCP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de Cirurgiões de Cabeça e Pescoço</a:t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endParaRPr lang="pt-BR" dirty="0" smtClean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COOPERCOLO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de </a:t>
            </a:r>
            <a:r>
              <a:rPr lang="pt-BR" dirty="0" err="1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Coloproctologia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, Cirurgia Oncológica e do Aparelho Digestivo </a:t>
            </a:r>
          </a:p>
          <a:p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(Temos credenciados fora da cooperativa)</a:t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endParaRPr lang="pt-BR" dirty="0" smtClean="0">
              <a:solidFill>
                <a:schemeClr val="bg2">
                  <a:lumMod val="25000"/>
                </a:schemeClr>
              </a:solidFill>
              <a:latin typeface="Trebuchet MS" panose="020B0603020202020204" pitchFamily="34" charset="0"/>
            </a:endParaRPr>
          </a:p>
          <a:p>
            <a:r>
              <a:rPr lang="pt-BR" b="1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- COOPERVASC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</a:b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Cooperativa de Angiologia, Cirurgia Vascular e </a:t>
            </a:r>
            <a:r>
              <a:rPr lang="pt-BR" dirty="0" err="1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Endovascular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 da Bahia </a:t>
            </a:r>
          </a:p>
          <a:p>
            <a:r>
              <a:rPr lang="pt-BR" dirty="0" smtClean="0">
                <a:solidFill>
                  <a:schemeClr val="bg2">
                    <a:lumMod val="25000"/>
                  </a:schemeClr>
                </a:solidFill>
                <a:latin typeface="Trebuchet MS" panose="020B0603020202020204" pitchFamily="34" charset="0"/>
              </a:rPr>
              <a:t>(Temos credenciados fora da cooperativa)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60324" y="535508"/>
            <a:ext cx="56957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000" dirty="0" smtClean="0">
                <a:solidFill>
                  <a:srgbClr val="ED1651"/>
                </a:solidFill>
                <a:latin typeface="Trebuchet MS" panose="020B0603020202020204" pitchFamily="34" charset="0"/>
              </a:rPr>
              <a:t>Cooperativas de especialidades </a:t>
            </a:r>
            <a:endParaRPr lang="pt-BR" sz="3000" dirty="0">
              <a:solidFill>
                <a:srgbClr val="ED165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17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</TotalTime>
  <Words>407</Words>
  <Application>Microsoft Office PowerPoint</Application>
  <PresentationFormat>Apresentação na tela (4:3)</PresentationFormat>
  <Paragraphs>91</Paragraphs>
  <Slides>23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Trebuchet MS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Thais Figueiredo Barros</dc:creator>
  <cp:lastModifiedBy>Pricila Benotti Varela</cp:lastModifiedBy>
  <cp:revision>40</cp:revision>
  <dcterms:created xsi:type="dcterms:W3CDTF">2016-05-02T20:22:35Z</dcterms:created>
  <dcterms:modified xsi:type="dcterms:W3CDTF">2016-05-05T00:47:38Z</dcterms:modified>
</cp:coreProperties>
</file>