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3" r:id="rId9"/>
    <p:sldId id="264" r:id="rId10"/>
    <p:sldId id="265" r:id="rId11"/>
    <p:sldId id="276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8" r:id="rId20"/>
    <p:sldId id="274" r:id="rId21"/>
    <p:sldId id="298" r:id="rId22"/>
    <p:sldId id="296" r:id="rId23"/>
    <p:sldId id="299" r:id="rId24"/>
    <p:sldId id="301" r:id="rId25"/>
    <p:sldId id="297" r:id="rId26"/>
    <p:sldId id="275" r:id="rId27"/>
    <p:sldId id="279" r:id="rId28"/>
    <p:sldId id="282" r:id="rId29"/>
    <p:sldId id="280" r:id="rId30"/>
    <p:sldId id="293" r:id="rId31"/>
    <p:sldId id="294" r:id="rId32"/>
    <p:sldId id="295" r:id="rId33"/>
    <p:sldId id="285" r:id="rId34"/>
    <p:sldId id="284" r:id="rId35"/>
    <p:sldId id="281" r:id="rId36"/>
    <p:sldId id="283" r:id="rId37"/>
    <p:sldId id="287" r:id="rId38"/>
    <p:sldId id="286" r:id="rId39"/>
    <p:sldId id="288" r:id="rId40"/>
    <p:sldId id="289" r:id="rId41"/>
    <p:sldId id="290" r:id="rId42"/>
    <p:sldId id="292" r:id="rId43"/>
    <p:sldId id="302" r:id="rId44"/>
    <p:sldId id="300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E22"/>
    <a:srgbClr val="006600"/>
    <a:srgbClr val="006666"/>
    <a:srgbClr val="003300"/>
    <a:srgbClr val="009900"/>
    <a:srgbClr val="008000"/>
    <a:srgbClr val="FFFF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03ABF-44BC-469C-943D-D34A15771165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541E3-D1D3-482F-947E-B68E166020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15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541E3-D1D3-482F-947E-B68E16602037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5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49F5-165D-4A3A-88F0-A0558E373FF9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F8CA-2128-463A-92FE-76ACE1C76F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41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49F5-165D-4A3A-88F0-A0558E373FF9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F8CA-2128-463A-92FE-76ACE1C76F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469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49F5-165D-4A3A-88F0-A0558E373FF9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F8CA-2128-463A-92FE-76ACE1C76F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50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49F5-165D-4A3A-88F0-A0558E373FF9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F8CA-2128-463A-92FE-76ACE1C76F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45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49F5-165D-4A3A-88F0-A0558E373FF9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F8CA-2128-463A-92FE-76ACE1C76F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47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49F5-165D-4A3A-88F0-A0558E373FF9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F8CA-2128-463A-92FE-76ACE1C76F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74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49F5-165D-4A3A-88F0-A0558E373FF9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F8CA-2128-463A-92FE-76ACE1C76F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77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49F5-165D-4A3A-88F0-A0558E373FF9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F8CA-2128-463A-92FE-76ACE1C76F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97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49F5-165D-4A3A-88F0-A0558E373FF9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F8CA-2128-463A-92FE-76ACE1C76F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56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49F5-165D-4A3A-88F0-A0558E373FF9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F8CA-2128-463A-92FE-76ACE1C76F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85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49F5-165D-4A3A-88F0-A0558E373FF9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F8CA-2128-463A-92FE-76ACE1C76F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81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649F5-165D-4A3A-88F0-A0558E373FF9}" type="datetimeFigureOut">
              <a:rPr lang="pt-BR" smtClean="0"/>
              <a:t>07/11/2014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2F8CA-2128-463A-92FE-76ACE1C76F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23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7.xml"/><Relationship Id="rId7" Type="http://schemas.openxmlformats.org/officeDocument/2006/relationships/slide" Target="slide3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8.xml"/><Relationship Id="rId10" Type="http://schemas.openxmlformats.org/officeDocument/2006/relationships/slide" Target="slide44.xml"/><Relationship Id="rId4" Type="http://schemas.openxmlformats.org/officeDocument/2006/relationships/slide" Target="slide15.xml"/><Relationship Id="rId9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00808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6" name="Retângulo 5"/>
          <p:cNvSpPr/>
          <p:nvPr/>
        </p:nvSpPr>
        <p:spPr>
          <a:xfrm>
            <a:off x="1770307" y="2996952"/>
            <a:ext cx="59466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7200" b="1" cap="all" spc="0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</a:rPr>
              <a:t>TREINAMENTO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6582553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13" y="4941168"/>
            <a:ext cx="2422197" cy="112168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CaixaDeTexto 2"/>
          <p:cNvSpPr txBox="1"/>
          <p:nvPr/>
        </p:nvSpPr>
        <p:spPr>
          <a:xfrm>
            <a:off x="323528" y="5693524"/>
            <a:ext cx="197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effectLst>
                  <a:reflection blurRad="6350" stA="55000" endA="50" endPos="85000" dist="29997" dir="5400000" sy="-100000" algn="bl" rotWithShape="0"/>
                </a:effectLst>
              </a:rPr>
              <a:t>Hillun Versão 4.0.1</a:t>
            </a:r>
            <a:endParaRPr lang="pt-BR" dirty="0">
              <a:effectLst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121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" y="1344114"/>
            <a:ext cx="9144000" cy="416977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6594764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43520" y="520822"/>
            <a:ext cx="78569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rgbClr val="006600"/>
                </a:solidFill>
              </a:rPr>
              <a:t>IDENTIFICAÇÃO PELO CARTÃO DO BENEFICIÁRIO</a:t>
            </a:r>
            <a:endParaRPr lang="pt-BR" sz="3000" b="1" dirty="0">
              <a:solidFill>
                <a:srgbClr val="0066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9532" y="5859483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PASSAR A CARTEIRINHA DE IDENTIFICAÇÃO DO BENEFICIÁRIO NO LEITOR DE CARTÃO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310135" y="2581536"/>
            <a:ext cx="236180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6">
                    <a:lumMod val="75000"/>
                  </a:schemeClr>
                </a:solidFill>
              </a:rPr>
              <a:t>EM CASO DE IDENTIFICAÇÃO </a:t>
            </a:r>
          </a:p>
          <a:p>
            <a:pPr algn="ctr"/>
            <a:r>
              <a:rPr lang="pt-BR" sz="1400" b="1" dirty="0" smtClean="0">
                <a:solidFill>
                  <a:schemeClr val="accent6">
                    <a:lumMod val="75000"/>
                  </a:schemeClr>
                </a:solidFill>
              </a:rPr>
              <a:t>DO BENEFICIÁRIO DE FORA</a:t>
            </a:r>
          </a:p>
          <a:p>
            <a:pPr algn="ctr"/>
            <a:r>
              <a:rPr lang="pt-BR" sz="1400" b="1" dirty="0" smtClean="0">
                <a:solidFill>
                  <a:schemeClr val="accent6">
                    <a:lumMod val="75000"/>
                  </a:schemeClr>
                </a:solidFill>
              </a:rPr>
              <a:t>TAMBÉM É POSSÍVEL </a:t>
            </a:r>
          </a:p>
          <a:p>
            <a:pPr algn="ctr"/>
            <a:r>
              <a:rPr lang="pt-BR" sz="1400" b="1" dirty="0" smtClean="0">
                <a:solidFill>
                  <a:schemeClr val="accent6">
                    <a:lumMod val="75000"/>
                  </a:schemeClr>
                </a:solidFill>
              </a:rPr>
              <a:t>ULTILIZAR ESTA OPÇÃO</a:t>
            </a:r>
          </a:p>
          <a:p>
            <a:pPr algn="ctr"/>
            <a:r>
              <a:rPr lang="pt-BR" sz="1400" b="1" dirty="0" smtClean="0">
                <a:solidFill>
                  <a:schemeClr val="accent6">
                    <a:lumMod val="75000"/>
                  </a:schemeClr>
                </a:solidFill>
              </a:rPr>
              <a:t>(OUTRAS UNIMEDS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5724128" y="3829108"/>
            <a:ext cx="1656184" cy="463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63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165"/>
            <a:ext cx="9144000" cy="445809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55576" y="476672"/>
            <a:ext cx="7992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rgbClr val="006600"/>
                </a:solidFill>
              </a:rPr>
              <a:t>IDENTIFICAÇÃO PELO CARTÃO DO BENEFICIÁRIO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06163" y="5959311"/>
            <a:ext cx="84249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>
                <a:solidFill>
                  <a:schemeClr val="accent6">
                    <a:lumMod val="75000"/>
                  </a:schemeClr>
                </a:solidFill>
              </a:rPr>
              <a:t>INSERIR OS DADOS MANUALMENTE</a:t>
            </a:r>
            <a:endParaRPr lang="pt-BR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" y="1411497"/>
            <a:ext cx="9144000" cy="424847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77788" y="548680"/>
            <a:ext cx="83884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rgbClr val="006600"/>
                </a:solidFill>
              </a:rPr>
              <a:t>IDENTIFICAÇÃO </a:t>
            </a:r>
            <a:r>
              <a:rPr lang="pt-BR" sz="3000" b="1" dirty="0" smtClean="0">
                <a:solidFill>
                  <a:srgbClr val="006600"/>
                </a:solidFill>
              </a:rPr>
              <a:t>PELA BIOMETRIA </a:t>
            </a:r>
            <a:r>
              <a:rPr lang="pt-BR" sz="3000" b="1" dirty="0">
                <a:solidFill>
                  <a:srgbClr val="006600"/>
                </a:solidFill>
              </a:rPr>
              <a:t>DO BENEFICIÁRIO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7504" y="5805264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PEDIR AO BENEFICIÁRIO PARA POSICIONAR O INDICADOR DIREITO SOBRE </a:t>
            </a:r>
          </a:p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A LEITORA DE BIOMETRIA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63399" y="5949280"/>
            <a:ext cx="76522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 smtClean="0">
                <a:solidFill>
                  <a:schemeClr val="accent6">
                    <a:lumMod val="75000"/>
                  </a:schemeClr>
                </a:solidFill>
              </a:rPr>
              <a:t>PREENCHER OS CAMPOS E CLICAR NO BOTÃO EXECUTAR</a:t>
            </a:r>
            <a:endParaRPr lang="pt-BR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3069" y="2780928"/>
            <a:ext cx="3888432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63069" y="4725144"/>
            <a:ext cx="1688651" cy="2160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3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164288" y="5733256"/>
            <a:ext cx="168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hlinkClick r:id="rId3" action="ppaction://hlinksldjump"/>
              </a:rPr>
              <a:t>Voltar ao Índice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1520" y="5733256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hlinkClick r:id="rId4" action="ppaction://hlinksldjump"/>
              </a:rPr>
              <a:t>Dúvidas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5980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4199" y="794583"/>
            <a:ext cx="9144000" cy="1143000"/>
          </a:xfrm>
        </p:spPr>
        <p:txBody>
          <a:bodyPr>
            <a:noAutofit/>
          </a:bodyPr>
          <a:lstStyle/>
          <a:p>
            <a:r>
              <a:rPr lang="pt-BR" sz="6000" b="1" dirty="0" smtClean="0">
                <a:solidFill>
                  <a:srgbClr val="006600"/>
                </a:solidFill>
              </a:rPr>
              <a:t/>
            </a:r>
            <a:br>
              <a:rPr lang="pt-BR" sz="6000" b="1" dirty="0" smtClean="0">
                <a:solidFill>
                  <a:srgbClr val="006600"/>
                </a:solidFill>
              </a:rPr>
            </a:br>
            <a:r>
              <a:rPr lang="pt-BR" sz="6000" b="1" dirty="0">
                <a:solidFill>
                  <a:srgbClr val="006600"/>
                </a:solidFill>
              </a:rPr>
              <a:t/>
            </a:r>
            <a:br>
              <a:rPr lang="pt-BR" sz="6000" b="1" dirty="0">
                <a:solidFill>
                  <a:srgbClr val="006600"/>
                </a:solidFill>
              </a:rPr>
            </a:br>
            <a:r>
              <a:rPr lang="pt-BR" sz="6000" b="1" dirty="0" smtClean="0">
                <a:solidFill>
                  <a:srgbClr val="006600"/>
                </a:solidFill>
              </a:rPr>
              <a:t/>
            </a:r>
            <a:br>
              <a:rPr lang="pt-BR" sz="6000" b="1" dirty="0" smtClean="0">
                <a:solidFill>
                  <a:srgbClr val="006600"/>
                </a:solidFill>
              </a:rPr>
            </a:br>
            <a:r>
              <a:rPr lang="pt-BR" sz="6000" b="1" dirty="0">
                <a:solidFill>
                  <a:srgbClr val="006600"/>
                </a:solidFill>
              </a:rPr>
              <a:t/>
            </a:r>
            <a:br>
              <a:rPr lang="pt-BR" sz="6000" b="1" dirty="0">
                <a:solidFill>
                  <a:srgbClr val="006600"/>
                </a:solidFill>
              </a:rPr>
            </a:br>
            <a:r>
              <a:rPr lang="pt-BR" sz="5000" b="1" dirty="0" smtClean="0">
                <a:solidFill>
                  <a:srgbClr val="006600"/>
                </a:solidFill>
              </a:rPr>
              <a:t>SOLICITAÇÃO/EXECUÇÃO SADT</a:t>
            </a:r>
            <a:endParaRPr lang="pt-BR" sz="5000" b="1" dirty="0">
              <a:solidFill>
                <a:srgbClr val="0066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4199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764704"/>
            <a:ext cx="2019300" cy="1524000"/>
          </a:xfrm>
          <a:prstGeom prst="rect">
            <a:avLst/>
          </a:prstGeom>
        </p:spPr>
      </p:pic>
      <p:pic>
        <p:nvPicPr>
          <p:cNvPr id="9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91" y="4797152"/>
            <a:ext cx="2614111" cy="1210562"/>
          </a:xfrm>
        </p:spPr>
      </p:pic>
      <p:sp>
        <p:nvSpPr>
          <p:cNvPr id="3" name="CaixaDeTexto 2"/>
          <p:cNvSpPr txBox="1"/>
          <p:nvPr/>
        </p:nvSpPr>
        <p:spPr>
          <a:xfrm>
            <a:off x="1847759" y="3641763"/>
            <a:ext cx="5448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6600"/>
                </a:solidFill>
              </a:rPr>
              <a:t>SADT - SERVIÇO AUXILIAR  DE DIAGNÓSTICO E TERAPIA</a:t>
            </a:r>
            <a:endParaRPr lang="pt-BR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58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79512" y="476672"/>
            <a:ext cx="8784976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500" b="1" dirty="0" smtClean="0">
                <a:solidFill>
                  <a:srgbClr val="003300"/>
                </a:solidFill>
              </a:rPr>
              <a:t>Solicitação/Execução </a:t>
            </a:r>
            <a:r>
              <a:rPr lang="pt-BR" sz="3500" b="1" dirty="0">
                <a:solidFill>
                  <a:srgbClr val="003300"/>
                </a:solidFill>
              </a:rPr>
              <a:t>de </a:t>
            </a:r>
            <a:r>
              <a:rPr lang="pt-BR" sz="3500" b="1" dirty="0" smtClean="0">
                <a:solidFill>
                  <a:srgbClr val="003300"/>
                </a:solidFill>
              </a:rPr>
              <a:t>SADT</a:t>
            </a:r>
            <a:endParaRPr lang="pt-BR" sz="3500" b="1" dirty="0">
              <a:solidFill>
                <a:srgbClr val="003300"/>
              </a:solidFill>
            </a:endParaRPr>
          </a:p>
          <a:p>
            <a:pPr algn="ctr"/>
            <a:endParaRPr lang="pt-BR" sz="500" b="1" dirty="0">
              <a:solidFill>
                <a:srgbClr val="003300"/>
              </a:solidFill>
            </a:endParaRPr>
          </a:p>
          <a:p>
            <a:pPr algn="ctr"/>
            <a:endParaRPr lang="pt-BR" sz="500" b="1" dirty="0">
              <a:solidFill>
                <a:srgbClr val="003300"/>
              </a:solidFill>
            </a:endParaRPr>
          </a:p>
          <a:p>
            <a:r>
              <a:rPr lang="pt-BR" sz="2800" b="1" dirty="0">
                <a:solidFill>
                  <a:srgbClr val="003300"/>
                </a:solidFill>
              </a:rPr>
              <a:t>Objetivo: </a:t>
            </a:r>
            <a:endParaRPr lang="pt-BR" sz="2800" b="1" dirty="0" smtClean="0">
              <a:solidFill>
                <a:srgbClr val="003300"/>
              </a:solidFill>
            </a:endParaRPr>
          </a:p>
          <a:p>
            <a:pPr algn="just"/>
            <a:r>
              <a:rPr lang="pt-BR" sz="2800" dirty="0">
                <a:solidFill>
                  <a:srgbClr val="003300"/>
                </a:solidFill>
              </a:rPr>
              <a:t>	</a:t>
            </a:r>
            <a:r>
              <a:rPr lang="pt-BR" sz="2800" dirty="0">
                <a:solidFill>
                  <a:srgbClr val="006600"/>
                </a:solidFill>
              </a:rPr>
              <a:t>Permitir o cadastro de Solicitação e Execução de Procedimentos (SADT) a serem realizados. </a:t>
            </a:r>
            <a:r>
              <a:rPr lang="pt-BR" sz="2800" dirty="0" smtClean="0">
                <a:solidFill>
                  <a:srgbClr val="006600"/>
                </a:solidFill>
              </a:rPr>
              <a:t>Este </a:t>
            </a:r>
            <a:r>
              <a:rPr lang="pt-BR" sz="2800" dirty="0">
                <a:solidFill>
                  <a:srgbClr val="006600"/>
                </a:solidFill>
              </a:rPr>
              <a:t>cadastro será enviado imediatamente para a Unimed, onde os dados serão validados e auditados, a fim de autorizar ou não o</a:t>
            </a:r>
            <a:r>
              <a:rPr lang="pt-BR" sz="2800" dirty="0" smtClean="0">
                <a:solidFill>
                  <a:srgbClr val="006600"/>
                </a:solidFill>
              </a:rPr>
              <a:t> procedimento. </a:t>
            </a:r>
            <a:r>
              <a:rPr lang="pt-BR" sz="2800" dirty="0">
                <a:solidFill>
                  <a:srgbClr val="006600"/>
                </a:solidFill>
              </a:rPr>
              <a:t>(via </a:t>
            </a:r>
            <a:r>
              <a:rPr lang="pt-BR" sz="2800" dirty="0" smtClean="0">
                <a:solidFill>
                  <a:srgbClr val="006600"/>
                </a:solidFill>
              </a:rPr>
              <a:t>sistema).</a:t>
            </a:r>
            <a:endParaRPr lang="pt-BR" sz="2800" dirty="0">
              <a:solidFill>
                <a:srgbClr val="006600"/>
              </a:solidFill>
            </a:endParaRPr>
          </a:p>
          <a:p>
            <a:endParaRPr lang="pt-BR" sz="2800" dirty="0">
              <a:solidFill>
                <a:srgbClr val="003300"/>
              </a:solidFill>
            </a:endParaRPr>
          </a:p>
          <a:p>
            <a:r>
              <a:rPr lang="pt-BR" sz="2800" b="1" dirty="0">
                <a:solidFill>
                  <a:srgbClr val="003300"/>
                </a:solidFill>
              </a:rPr>
              <a:t>Pré-Requisitos: </a:t>
            </a:r>
            <a:endParaRPr lang="pt-BR" sz="2800" dirty="0">
              <a:solidFill>
                <a:srgbClr val="003300"/>
              </a:solidFill>
            </a:endParaRPr>
          </a:p>
          <a:p>
            <a:pPr algn="just"/>
            <a:r>
              <a:rPr lang="pt-BR" sz="2800" dirty="0">
                <a:solidFill>
                  <a:srgbClr val="003300"/>
                </a:solidFill>
              </a:rPr>
              <a:t>	</a:t>
            </a:r>
            <a:r>
              <a:rPr lang="pt-BR" sz="2800" dirty="0">
                <a:solidFill>
                  <a:srgbClr val="006600"/>
                </a:solidFill>
              </a:rPr>
              <a:t>Identificar o beneficiário através do Cartão de Identificação e através de dados Biométricos. </a:t>
            </a:r>
          </a:p>
        </p:txBody>
      </p:sp>
    </p:spTree>
    <p:extLst>
      <p:ext uri="{BB962C8B-B14F-4D97-AF65-F5344CB8AC3E}">
        <p14:creationId xmlns:p14="http://schemas.microsoft.com/office/powerpoint/2010/main" val="747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328482"/>
          </a:xfrm>
        </p:spPr>
      </p:pic>
      <p:sp>
        <p:nvSpPr>
          <p:cNvPr id="5" name="Seta para cima 4"/>
          <p:cNvSpPr/>
          <p:nvPr/>
        </p:nvSpPr>
        <p:spPr>
          <a:xfrm>
            <a:off x="1115616" y="1052736"/>
            <a:ext cx="484632" cy="5024791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600248" y="5616242"/>
            <a:ext cx="24733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 smtClean="0">
                <a:solidFill>
                  <a:schemeClr val="accent6"/>
                </a:solidFill>
              </a:rPr>
              <a:t>CLICAR EM SADT </a:t>
            </a:r>
            <a:endParaRPr lang="pt-BR" sz="2500" b="1" dirty="0">
              <a:solidFill>
                <a:schemeClr val="accent6"/>
              </a:solidFill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4062546" y="5616242"/>
            <a:ext cx="602367" cy="48463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716016" y="5600473"/>
            <a:ext cx="29785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 smtClean="0">
                <a:solidFill>
                  <a:schemeClr val="accent6"/>
                </a:solidFill>
              </a:rPr>
              <a:t>Solicitação/Execução</a:t>
            </a:r>
            <a:endParaRPr lang="pt-BR" sz="2500" b="1" dirty="0">
              <a:solidFill>
                <a:schemeClr val="accent6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6589131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4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33" y="1196752"/>
            <a:ext cx="9144000" cy="446449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6594764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43520" y="520822"/>
            <a:ext cx="78569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rgbClr val="006600"/>
                </a:solidFill>
              </a:rPr>
              <a:t>IDENTIFICAÇÃO PELO CARTÃO DO BENEFICIÁRIO</a:t>
            </a:r>
            <a:endParaRPr lang="pt-BR" sz="3000" b="1" dirty="0">
              <a:solidFill>
                <a:srgbClr val="0066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9532" y="5859483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PASSAR A CARTEIRINHA DE IDENTIFICAÇÃO DO BENEFICIÁRIO NO LEITOR DE CARTÃO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5724128" y="3829108"/>
            <a:ext cx="1656184" cy="463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6310135" y="2581536"/>
            <a:ext cx="236180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6">
                    <a:lumMod val="75000"/>
                  </a:schemeClr>
                </a:solidFill>
              </a:rPr>
              <a:t>EM CASO DE IDENTIFICAÇÃO </a:t>
            </a:r>
          </a:p>
          <a:p>
            <a:pPr algn="ctr"/>
            <a:r>
              <a:rPr lang="pt-BR" sz="1400" b="1" dirty="0" smtClean="0">
                <a:solidFill>
                  <a:schemeClr val="accent6">
                    <a:lumMod val="75000"/>
                  </a:schemeClr>
                </a:solidFill>
              </a:rPr>
              <a:t>DO BENEFICIÁRIO DE FORA</a:t>
            </a:r>
          </a:p>
          <a:p>
            <a:pPr algn="ctr"/>
            <a:r>
              <a:rPr lang="pt-BR" sz="1400" b="1" dirty="0" smtClean="0">
                <a:solidFill>
                  <a:schemeClr val="accent6">
                    <a:lumMod val="75000"/>
                  </a:schemeClr>
                </a:solidFill>
              </a:rPr>
              <a:t>TAMBÉM É POSSÍVEL </a:t>
            </a:r>
          </a:p>
          <a:p>
            <a:pPr algn="ctr"/>
            <a:r>
              <a:rPr lang="pt-BR" sz="1400" b="1" dirty="0" smtClean="0">
                <a:solidFill>
                  <a:schemeClr val="accent6">
                    <a:lumMod val="75000"/>
                  </a:schemeClr>
                </a:solidFill>
              </a:rPr>
              <a:t>ULTILIZAR ESTA OPÇÃO</a:t>
            </a:r>
          </a:p>
          <a:p>
            <a:pPr algn="ctr"/>
            <a:r>
              <a:rPr lang="pt-BR" sz="1400" b="1" dirty="0" smtClean="0">
                <a:solidFill>
                  <a:schemeClr val="accent6">
                    <a:lumMod val="75000"/>
                  </a:schemeClr>
                </a:solidFill>
              </a:rPr>
              <a:t>(OUTRAS UNIMEDS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3"/>
            <a:ext cx="9144000" cy="460851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55576" y="476672"/>
            <a:ext cx="7992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rgbClr val="006600"/>
                </a:solidFill>
              </a:rPr>
              <a:t>IDENTIFICAÇÃO PELO CARTÃO DO BENEFICIÁRIO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06163" y="5959311"/>
            <a:ext cx="84249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>
                <a:solidFill>
                  <a:schemeClr val="accent6">
                    <a:lumMod val="75000"/>
                  </a:schemeClr>
                </a:solidFill>
              </a:rPr>
              <a:t>INSERIR OS DADOS MANUALMENTE</a:t>
            </a:r>
            <a:endParaRPr lang="pt-BR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796009"/>
          </a:xfrm>
        </p:spPr>
        <p:txBody>
          <a:bodyPr/>
          <a:lstStyle/>
          <a:p>
            <a:r>
              <a:rPr lang="pt-BR" sz="3000" b="1" dirty="0" smtClean="0">
                <a:solidFill>
                  <a:srgbClr val="006600"/>
                </a:solidFill>
                <a:hlinkClick r:id="rId2" action="ppaction://hlinksldjump"/>
              </a:rPr>
              <a:t>❶</a:t>
            </a:r>
            <a:r>
              <a:rPr lang="pt-BR" sz="3000" b="1" dirty="0" smtClean="0">
                <a:solidFill>
                  <a:srgbClr val="006600"/>
                </a:solidFill>
              </a:rPr>
              <a:t> ACESSO AO SISTEMA</a:t>
            </a:r>
          </a:p>
          <a:p>
            <a:r>
              <a:rPr lang="pt-BR" sz="3000" dirty="0" smtClean="0">
                <a:solidFill>
                  <a:srgbClr val="006600"/>
                </a:solidFill>
                <a:hlinkClick r:id="rId3" action="ppaction://hlinksldjump"/>
              </a:rPr>
              <a:t>❷ </a:t>
            </a:r>
            <a:r>
              <a:rPr lang="pt-BR" sz="3000" b="1" dirty="0" smtClean="0">
                <a:solidFill>
                  <a:srgbClr val="006600"/>
                </a:solidFill>
              </a:rPr>
              <a:t>EXECUÇÃO DE CONSULTA</a:t>
            </a:r>
          </a:p>
          <a:p>
            <a:r>
              <a:rPr lang="pt-BR" sz="3000" dirty="0" smtClean="0">
                <a:solidFill>
                  <a:srgbClr val="006600"/>
                </a:solidFill>
                <a:hlinkClick r:id="rId4" action="ppaction://hlinksldjump"/>
              </a:rPr>
              <a:t>❸</a:t>
            </a:r>
            <a:r>
              <a:rPr lang="pt-BR" sz="3000" dirty="0" smtClean="0">
                <a:solidFill>
                  <a:srgbClr val="006600"/>
                </a:solidFill>
              </a:rPr>
              <a:t> </a:t>
            </a:r>
            <a:r>
              <a:rPr lang="pt-BR" sz="3000" b="1" dirty="0" smtClean="0">
                <a:solidFill>
                  <a:srgbClr val="006600"/>
                </a:solidFill>
              </a:rPr>
              <a:t>SOLICITAÇÃO/EXECUÇÃO DE SADT</a:t>
            </a:r>
          </a:p>
          <a:p>
            <a:r>
              <a:rPr lang="pt-BR" sz="3000" dirty="0" smtClean="0">
                <a:solidFill>
                  <a:srgbClr val="006600"/>
                </a:solidFill>
                <a:hlinkClick r:id="rId5" action="ppaction://hlinksldjump"/>
              </a:rPr>
              <a:t>❹ </a:t>
            </a:r>
            <a:r>
              <a:rPr lang="pt-BR" sz="3000" b="1" dirty="0" smtClean="0">
                <a:solidFill>
                  <a:srgbClr val="006600"/>
                </a:solidFill>
              </a:rPr>
              <a:t>CADASTRO DE BIOMETRIA</a:t>
            </a:r>
          </a:p>
          <a:p>
            <a:r>
              <a:rPr lang="pt-BR" sz="3000" dirty="0" smtClean="0">
                <a:solidFill>
                  <a:srgbClr val="006600"/>
                </a:solidFill>
                <a:hlinkClick r:id="rId6" action="ppaction://hlinksldjump"/>
              </a:rPr>
              <a:t>❺</a:t>
            </a:r>
            <a:r>
              <a:rPr lang="pt-BR" sz="3000" dirty="0" smtClean="0">
                <a:solidFill>
                  <a:srgbClr val="006600"/>
                </a:solidFill>
              </a:rPr>
              <a:t> </a:t>
            </a:r>
            <a:r>
              <a:rPr lang="pt-BR" sz="3000" b="1" dirty="0" smtClean="0">
                <a:solidFill>
                  <a:srgbClr val="006600"/>
                </a:solidFill>
              </a:rPr>
              <a:t>RELATÓRIO DE UTILIZAÇÃO / FICHA MÉDICA</a:t>
            </a:r>
          </a:p>
          <a:p>
            <a:r>
              <a:rPr lang="pt-BR" sz="3000" dirty="0" smtClean="0">
                <a:solidFill>
                  <a:srgbClr val="006600"/>
                </a:solidFill>
                <a:hlinkClick r:id="rId7" action="ppaction://hlinksldjump"/>
              </a:rPr>
              <a:t>❻</a:t>
            </a:r>
            <a:r>
              <a:rPr lang="pt-BR" sz="3000" dirty="0" smtClean="0">
                <a:solidFill>
                  <a:srgbClr val="006600"/>
                </a:solidFill>
              </a:rPr>
              <a:t> </a:t>
            </a:r>
            <a:r>
              <a:rPr lang="pt-BR" sz="3000" b="1" dirty="0" smtClean="0">
                <a:solidFill>
                  <a:srgbClr val="006600"/>
                </a:solidFill>
              </a:rPr>
              <a:t>CANCELAMENTO DE SENHAS</a:t>
            </a:r>
          </a:p>
          <a:p>
            <a:endParaRPr lang="pt-BR" sz="2400" dirty="0" smtClean="0">
              <a:solidFill>
                <a:srgbClr val="006600"/>
              </a:solidFill>
            </a:endParaRPr>
          </a:p>
          <a:p>
            <a:endParaRPr lang="pt-BR" sz="2400" dirty="0" smtClean="0">
              <a:solidFill>
                <a:srgbClr val="006600"/>
              </a:solidFill>
            </a:endParaRPr>
          </a:p>
          <a:p>
            <a:endParaRPr lang="pt-BR" sz="2400" dirty="0" smtClean="0">
              <a:solidFill>
                <a:srgbClr val="006600"/>
              </a:solidFill>
            </a:endParaRPr>
          </a:p>
          <a:p>
            <a:endParaRPr lang="pt-BR" sz="2400" dirty="0" smtClean="0">
              <a:solidFill>
                <a:srgbClr val="006600"/>
              </a:solidFill>
            </a:endParaRPr>
          </a:p>
          <a:p>
            <a:endParaRPr lang="pt-BR" sz="2400" dirty="0" smtClean="0">
              <a:solidFill>
                <a:srgbClr val="006600"/>
              </a:solidFill>
            </a:endParaRPr>
          </a:p>
          <a:p>
            <a:endParaRPr lang="pt-BR" sz="2400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07504" y="404664"/>
            <a:ext cx="8928992" cy="792057"/>
          </a:xfrm>
          <a:prstGeom prst="roundRect">
            <a:avLst/>
          </a:prstGeom>
          <a:gradFill flip="none" rotWithShape="1">
            <a:gsLst>
              <a:gs pos="72000">
                <a:srgbClr val="339933"/>
              </a:gs>
              <a:gs pos="1000">
                <a:srgbClr val="003300"/>
              </a:gs>
              <a:gs pos="98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439" y="229192"/>
            <a:ext cx="8229600" cy="1143000"/>
          </a:xfrm>
        </p:spPr>
        <p:txBody>
          <a:bodyPr/>
          <a:lstStyle/>
          <a:p>
            <a:r>
              <a:rPr lang="pt-BR" sz="4000" b="1" dirty="0" smtClean="0">
                <a:ln>
                  <a:solidFill>
                    <a:srgbClr val="006600"/>
                  </a:solidFill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  <a:endParaRPr lang="pt-BR" sz="4000" b="1" dirty="0">
              <a:ln>
                <a:solidFill>
                  <a:srgbClr val="006600"/>
                </a:solidFill>
              </a:ln>
              <a:solidFill>
                <a:schemeClr val="bg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6582553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40" y="5129283"/>
            <a:ext cx="2737319" cy="125204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668344" y="5999994"/>
            <a:ext cx="120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hlinkClick r:id="rId9" action="ppaction://hlinksldjump"/>
              </a:rPr>
              <a:t>CONTATOS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95536" y="6011996"/>
            <a:ext cx="190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hlinkClick r:id="rId10" action="ppaction://hlinksldjump"/>
              </a:rPr>
              <a:t>AGRADECIMENTO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7175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" y="1268760"/>
            <a:ext cx="9144000" cy="439120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77788" y="548680"/>
            <a:ext cx="83884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rgbClr val="006600"/>
                </a:solidFill>
              </a:rPr>
              <a:t>IDENTIFICAÇÃO </a:t>
            </a:r>
            <a:r>
              <a:rPr lang="pt-BR" sz="3000" b="1" dirty="0" smtClean="0">
                <a:solidFill>
                  <a:srgbClr val="006600"/>
                </a:solidFill>
              </a:rPr>
              <a:t>PELA BIOMETRIA </a:t>
            </a:r>
            <a:r>
              <a:rPr lang="pt-BR" sz="3000" b="1" dirty="0">
                <a:solidFill>
                  <a:srgbClr val="006600"/>
                </a:solidFill>
              </a:rPr>
              <a:t>DO BENEFICIÁRIO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7504" y="5805264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PEDIR AO BENEFICIÁRIO PARA POSICIONAR O INDICADOR DIREITO SOBRE </a:t>
            </a:r>
          </a:p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A LEITORA DE BIOMETRIA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496855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362168" y="2780928"/>
            <a:ext cx="3866016" cy="306524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07504" y="3645024"/>
            <a:ext cx="2016224" cy="306524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362168" y="3645024"/>
            <a:ext cx="6674327" cy="306524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4149080"/>
            <a:ext cx="4320480" cy="306524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07504" y="4725144"/>
            <a:ext cx="1368152" cy="306524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628056" y="4725144"/>
            <a:ext cx="2799928" cy="306524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6228183" y="4724282"/>
            <a:ext cx="2808311" cy="307386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583668" y="5373216"/>
            <a:ext cx="1116124" cy="216024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572000" y="5373216"/>
            <a:ext cx="648072" cy="216024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2621209" y="381486"/>
            <a:ext cx="3901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PREENCHER OS CAMPOS NECESSÁRIOS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774407" y="6001994"/>
            <a:ext cx="559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APÓS O PRENCHIMENTO CLICAR NO BOTÃO “EXECUTAR”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8604448" y="1484784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1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92696"/>
            <a:ext cx="9144000" cy="439248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49958" y="3645024"/>
            <a:ext cx="4422041" cy="36004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311954" y="2417052"/>
            <a:ext cx="3852428" cy="36004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065068" y="300364"/>
            <a:ext cx="5013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EXEMPLO REALIZADO EM CLÍNICA / LABORATÓRIO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3" y="5085184"/>
            <a:ext cx="9144000" cy="11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5" y="669696"/>
            <a:ext cx="9144000" cy="561662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79512" y="4437112"/>
            <a:ext cx="4248472" cy="360039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447764" y="2780928"/>
            <a:ext cx="3708412" cy="36004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22199" y="300364"/>
            <a:ext cx="7099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EXEMPLO REALIZADO EM HOSPITAL ( CONSULTA EM PRONTO SOCORRO )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9144000" cy="280831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731"/>
            <a:ext cx="9144000" cy="3523309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72540" y="908720"/>
            <a:ext cx="2743276" cy="24108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657576" y="780468"/>
            <a:ext cx="4093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EXEMPLO HOSPITAL - SADT INTERNAÇÃO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33670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99592" y="1215868"/>
            <a:ext cx="111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EXEMPLO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2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65757" cy="6336704"/>
          </a:xfr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236230" y="5541680"/>
            <a:ext cx="168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hlinkClick r:id="rId3" action="ppaction://hlinksldjump"/>
              </a:rPr>
              <a:t>Voltar ao Índice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5541542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hlinkClick r:id="rId4" action="ppaction://hlinksldjump"/>
              </a:rPr>
              <a:t>Dúvidas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899592" y="1215868"/>
            <a:ext cx="111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EXEMPLO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589131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77898" y="1988840"/>
            <a:ext cx="678820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12000" b="1" cap="all" spc="0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</a:rPr>
              <a:t>DÚVIDAS?</a:t>
            </a:r>
            <a:endParaRPr lang="pt-BR" sz="12000" b="1" cap="all" spc="0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0636" y="6195601"/>
            <a:ext cx="168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hlinkClick r:id="rId2" action="ppaction://hlinksldjump"/>
              </a:rPr>
              <a:t>Voltar ao Índice</a:t>
            </a:r>
            <a:endParaRPr lang="pt-BR" b="1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295880"/>
            <a:ext cx="1979712" cy="899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3849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0324"/>
            <a:ext cx="9144000" cy="1143000"/>
          </a:xfrm>
        </p:spPr>
        <p:txBody>
          <a:bodyPr>
            <a:noAutofit/>
          </a:bodyPr>
          <a:lstStyle/>
          <a:p>
            <a:r>
              <a:rPr lang="pt-BR" sz="6000" b="1" dirty="0" smtClean="0">
                <a:solidFill>
                  <a:srgbClr val="006600"/>
                </a:solidFill>
              </a:rPr>
              <a:t/>
            </a:r>
            <a:br>
              <a:rPr lang="pt-BR" sz="6000" b="1" dirty="0" smtClean="0">
                <a:solidFill>
                  <a:srgbClr val="006600"/>
                </a:solidFill>
              </a:rPr>
            </a:br>
            <a:r>
              <a:rPr lang="pt-BR" sz="6000" b="1" dirty="0">
                <a:solidFill>
                  <a:srgbClr val="006600"/>
                </a:solidFill>
              </a:rPr>
              <a:t/>
            </a:r>
            <a:br>
              <a:rPr lang="pt-BR" sz="6000" b="1" dirty="0">
                <a:solidFill>
                  <a:srgbClr val="006600"/>
                </a:solidFill>
              </a:rPr>
            </a:br>
            <a:r>
              <a:rPr lang="pt-BR" sz="6000" b="1" dirty="0" smtClean="0">
                <a:solidFill>
                  <a:srgbClr val="006600"/>
                </a:solidFill>
              </a:rPr>
              <a:t/>
            </a:r>
            <a:br>
              <a:rPr lang="pt-BR" sz="6000" b="1" dirty="0" smtClean="0">
                <a:solidFill>
                  <a:srgbClr val="006600"/>
                </a:solidFill>
              </a:rPr>
            </a:br>
            <a:r>
              <a:rPr lang="pt-BR" sz="6000" b="1" dirty="0">
                <a:solidFill>
                  <a:srgbClr val="006600"/>
                </a:solidFill>
              </a:rPr>
              <a:t/>
            </a:r>
            <a:br>
              <a:rPr lang="pt-BR" sz="6000" b="1" dirty="0">
                <a:solidFill>
                  <a:srgbClr val="006600"/>
                </a:solidFill>
              </a:rPr>
            </a:br>
            <a:r>
              <a:rPr lang="pt-BR" sz="6000" b="1" dirty="0" smtClean="0">
                <a:solidFill>
                  <a:srgbClr val="006600"/>
                </a:solidFill>
              </a:rPr>
              <a:t/>
            </a:r>
            <a:br>
              <a:rPr lang="pt-BR" sz="6000" b="1" dirty="0" smtClean="0">
                <a:solidFill>
                  <a:srgbClr val="006600"/>
                </a:solidFill>
              </a:rPr>
            </a:br>
            <a:r>
              <a:rPr lang="pt-BR" sz="6000" b="1" dirty="0">
                <a:solidFill>
                  <a:srgbClr val="006600"/>
                </a:solidFill>
              </a:rPr>
              <a:t/>
            </a:r>
            <a:br>
              <a:rPr lang="pt-BR" sz="6000" b="1" dirty="0">
                <a:solidFill>
                  <a:srgbClr val="006600"/>
                </a:solidFill>
              </a:rPr>
            </a:br>
            <a:r>
              <a:rPr lang="pt-BR" sz="5000" b="1" dirty="0" smtClean="0">
                <a:solidFill>
                  <a:srgbClr val="006600"/>
                </a:solidFill>
              </a:rPr>
              <a:t>CADASTRO DE BIOMETRIA</a:t>
            </a:r>
            <a:endParaRPr lang="pt-BR" sz="5000" b="1" dirty="0">
              <a:solidFill>
                <a:srgbClr val="0066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764704"/>
            <a:ext cx="2019300" cy="1524000"/>
          </a:xfrm>
          <a:prstGeom prst="rect">
            <a:avLst/>
          </a:prstGeom>
        </p:spPr>
      </p:pic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72" y="4509120"/>
            <a:ext cx="2818656" cy="1305284"/>
          </a:xfrm>
        </p:spPr>
      </p:pic>
    </p:spTree>
    <p:extLst>
      <p:ext uri="{BB962C8B-B14F-4D97-AF65-F5344CB8AC3E}">
        <p14:creationId xmlns:p14="http://schemas.microsoft.com/office/powerpoint/2010/main" val="3050945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868015" y="1915502"/>
            <a:ext cx="3528392" cy="2088232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619672" y="619329"/>
            <a:ext cx="5832648" cy="830997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36004" y="61932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REQUISITOS FUNDAMENTAIS PARA O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FUNCIONAMENTO DO SISTEMA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155264" y="2053926"/>
            <a:ext cx="264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6600"/>
                </a:solidFill>
              </a:rPr>
              <a:t>COM ACESSO A INTERNET</a:t>
            </a:r>
            <a:endParaRPr lang="pt-BR" b="1" dirty="0">
              <a:solidFill>
                <a:srgbClr val="006600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89" y="2598805"/>
            <a:ext cx="1695822" cy="116395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11" y="2686543"/>
            <a:ext cx="1440160" cy="988473"/>
          </a:xfrm>
          <a:prstGeom prst="rect">
            <a:avLst/>
          </a:prstGeom>
        </p:spPr>
      </p:pic>
      <p:sp>
        <p:nvSpPr>
          <p:cNvPr id="16" name="Retângulo de cantos arredondados 15"/>
          <p:cNvSpPr/>
          <p:nvPr/>
        </p:nvSpPr>
        <p:spPr>
          <a:xfrm>
            <a:off x="4716015" y="1915502"/>
            <a:ext cx="3528392" cy="2088232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908840" y="2053926"/>
            <a:ext cx="3163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6600"/>
                </a:solidFill>
              </a:rPr>
              <a:t> COMPUTADOR OU NOTEBOOK</a:t>
            </a:r>
            <a:endParaRPr lang="pt-BR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807804" y="4160903"/>
            <a:ext cx="3528392" cy="2088232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2416547"/>
            <a:ext cx="1368152" cy="136815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86" y="4905463"/>
            <a:ext cx="2777820" cy="1127468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3147086" y="4294837"/>
            <a:ext cx="2777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6600"/>
                </a:solidFill>
              </a:rPr>
              <a:t>COM USO DOS PRINCIPAIS NAVEGADORES</a:t>
            </a:r>
            <a:endParaRPr lang="pt-BR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589131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6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25658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36664" y="622802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hlinkClick r:id="rId3" action="ppaction://hlinksldjump"/>
              </a:rPr>
              <a:t>Dúvidas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236296" y="6228020"/>
            <a:ext cx="168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hlinkClick r:id="rId4" action="ppaction://hlinksldjump"/>
              </a:rPr>
              <a:t>Voltar ao Índice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329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633"/>
            <a:ext cx="9144000" cy="1143000"/>
          </a:xfrm>
        </p:spPr>
        <p:txBody>
          <a:bodyPr>
            <a:noAutofit/>
          </a:bodyPr>
          <a:lstStyle/>
          <a:p>
            <a:r>
              <a:rPr lang="pt-BR" sz="6000" b="1" dirty="0" smtClean="0">
                <a:solidFill>
                  <a:srgbClr val="006600"/>
                </a:solidFill>
              </a:rPr>
              <a:t/>
            </a:r>
            <a:br>
              <a:rPr lang="pt-BR" sz="6000" b="1" dirty="0" smtClean="0">
                <a:solidFill>
                  <a:srgbClr val="006600"/>
                </a:solidFill>
              </a:rPr>
            </a:br>
            <a:r>
              <a:rPr lang="pt-BR" sz="6000" b="1" dirty="0">
                <a:solidFill>
                  <a:srgbClr val="006600"/>
                </a:solidFill>
              </a:rPr>
              <a:t/>
            </a:r>
            <a:br>
              <a:rPr lang="pt-BR" sz="6000" b="1" dirty="0">
                <a:solidFill>
                  <a:srgbClr val="006600"/>
                </a:solidFill>
              </a:rPr>
            </a:br>
            <a:r>
              <a:rPr lang="pt-BR" sz="6000" b="1" dirty="0" smtClean="0">
                <a:solidFill>
                  <a:srgbClr val="006600"/>
                </a:solidFill>
              </a:rPr>
              <a:t/>
            </a:r>
            <a:br>
              <a:rPr lang="pt-BR" sz="6000" b="1" dirty="0" smtClean="0">
                <a:solidFill>
                  <a:srgbClr val="006600"/>
                </a:solidFill>
              </a:rPr>
            </a:br>
            <a:r>
              <a:rPr lang="pt-BR" sz="6000" b="1" dirty="0">
                <a:solidFill>
                  <a:srgbClr val="006600"/>
                </a:solidFill>
              </a:rPr>
              <a:t/>
            </a:r>
            <a:br>
              <a:rPr lang="pt-BR" sz="6000" b="1" dirty="0">
                <a:solidFill>
                  <a:srgbClr val="006600"/>
                </a:solidFill>
              </a:rPr>
            </a:br>
            <a:r>
              <a:rPr lang="pt-BR" sz="6000" b="1" dirty="0" smtClean="0">
                <a:solidFill>
                  <a:srgbClr val="006600"/>
                </a:solidFill>
              </a:rPr>
              <a:t/>
            </a:r>
            <a:br>
              <a:rPr lang="pt-BR" sz="6000" b="1" dirty="0" smtClean="0">
                <a:solidFill>
                  <a:srgbClr val="006600"/>
                </a:solidFill>
              </a:rPr>
            </a:br>
            <a:r>
              <a:rPr lang="pt-BR" sz="6000" b="1" dirty="0">
                <a:solidFill>
                  <a:srgbClr val="006600"/>
                </a:solidFill>
              </a:rPr>
              <a:t/>
            </a:r>
            <a:br>
              <a:rPr lang="pt-BR" sz="6000" b="1" dirty="0">
                <a:solidFill>
                  <a:srgbClr val="006600"/>
                </a:solidFill>
              </a:rPr>
            </a:br>
            <a:r>
              <a:rPr lang="pt-BR" sz="5000" b="1" dirty="0" smtClean="0">
                <a:solidFill>
                  <a:srgbClr val="006600"/>
                </a:solidFill>
              </a:rPr>
              <a:t>RELATÓRIOS</a:t>
            </a:r>
            <a:br>
              <a:rPr lang="pt-BR" sz="5000" b="1" dirty="0" smtClean="0">
                <a:solidFill>
                  <a:srgbClr val="006600"/>
                </a:solidFill>
              </a:rPr>
            </a:br>
            <a:r>
              <a:rPr lang="pt-BR" sz="5000" b="1" dirty="0" smtClean="0">
                <a:solidFill>
                  <a:srgbClr val="006600"/>
                </a:solidFill>
              </a:rPr>
              <a:t>UTILIZAÇÃO / FICHA MÉDICA</a:t>
            </a:r>
            <a:endParaRPr lang="pt-BR" sz="5000" b="1" dirty="0">
              <a:solidFill>
                <a:srgbClr val="0066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764704"/>
            <a:ext cx="2019300" cy="1524000"/>
          </a:xfrm>
          <a:prstGeom prst="rect">
            <a:avLst/>
          </a:prstGeom>
        </p:spPr>
      </p:pic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72" y="4509120"/>
            <a:ext cx="2818656" cy="1305284"/>
          </a:xfrm>
        </p:spPr>
      </p:pic>
    </p:spTree>
    <p:extLst>
      <p:ext uri="{BB962C8B-B14F-4D97-AF65-F5344CB8AC3E}">
        <p14:creationId xmlns:p14="http://schemas.microsoft.com/office/powerpoint/2010/main" val="2803757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32859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5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6" y="836712"/>
            <a:ext cx="9179959" cy="5256584"/>
          </a:xfrm>
        </p:spPr>
      </p:pic>
      <p:sp>
        <p:nvSpPr>
          <p:cNvPr id="6" name="Retângulo 5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50718" cy="5184576"/>
          </a:xfr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6594764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7308304" y="6111713"/>
            <a:ext cx="167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hlinkClick r:id="rId3" action="ppaction://hlinksldjump"/>
              </a:rPr>
              <a:t>Voltar ao índice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665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0324"/>
            <a:ext cx="9144000" cy="1143000"/>
          </a:xfrm>
        </p:spPr>
        <p:txBody>
          <a:bodyPr>
            <a:noAutofit/>
          </a:bodyPr>
          <a:lstStyle/>
          <a:p>
            <a:r>
              <a:rPr lang="pt-BR" sz="6000" b="1" dirty="0" smtClean="0">
                <a:solidFill>
                  <a:srgbClr val="006600"/>
                </a:solidFill>
              </a:rPr>
              <a:t/>
            </a:r>
            <a:br>
              <a:rPr lang="pt-BR" sz="6000" b="1" dirty="0" smtClean="0">
                <a:solidFill>
                  <a:srgbClr val="006600"/>
                </a:solidFill>
              </a:rPr>
            </a:br>
            <a:r>
              <a:rPr lang="pt-BR" sz="6000" b="1" dirty="0">
                <a:solidFill>
                  <a:srgbClr val="006600"/>
                </a:solidFill>
              </a:rPr>
              <a:t/>
            </a:r>
            <a:br>
              <a:rPr lang="pt-BR" sz="6000" b="1" dirty="0">
                <a:solidFill>
                  <a:srgbClr val="006600"/>
                </a:solidFill>
              </a:rPr>
            </a:br>
            <a:r>
              <a:rPr lang="pt-BR" sz="6000" b="1" dirty="0" smtClean="0">
                <a:solidFill>
                  <a:srgbClr val="006600"/>
                </a:solidFill>
              </a:rPr>
              <a:t/>
            </a:r>
            <a:br>
              <a:rPr lang="pt-BR" sz="6000" b="1" dirty="0" smtClean="0">
                <a:solidFill>
                  <a:srgbClr val="006600"/>
                </a:solidFill>
              </a:rPr>
            </a:br>
            <a:r>
              <a:rPr lang="pt-BR" sz="6000" b="1" dirty="0">
                <a:solidFill>
                  <a:srgbClr val="006600"/>
                </a:solidFill>
              </a:rPr>
              <a:t/>
            </a:r>
            <a:br>
              <a:rPr lang="pt-BR" sz="6000" b="1" dirty="0">
                <a:solidFill>
                  <a:srgbClr val="006600"/>
                </a:solidFill>
              </a:rPr>
            </a:br>
            <a:r>
              <a:rPr lang="pt-BR" sz="6000" b="1" dirty="0" smtClean="0">
                <a:solidFill>
                  <a:srgbClr val="006600"/>
                </a:solidFill>
              </a:rPr>
              <a:t/>
            </a:r>
            <a:br>
              <a:rPr lang="pt-BR" sz="6000" b="1" dirty="0" smtClean="0">
                <a:solidFill>
                  <a:srgbClr val="006600"/>
                </a:solidFill>
              </a:rPr>
            </a:br>
            <a:r>
              <a:rPr lang="pt-BR" sz="6000" b="1" dirty="0">
                <a:solidFill>
                  <a:srgbClr val="006600"/>
                </a:solidFill>
              </a:rPr>
              <a:t/>
            </a:r>
            <a:br>
              <a:rPr lang="pt-BR" sz="6000" b="1" dirty="0">
                <a:solidFill>
                  <a:srgbClr val="006600"/>
                </a:solidFill>
              </a:rPr>
            </a:br>
            <a:r>
              <a:rPr lang="pt-BR" sz="5000" b="1" dirty="0" smtClean="0">
                <a:solidFill>
                  <a:srgbClr val="006600"/>
                </a:solidFill>
              </a:rPr>
              <a:t>CANCELAMENTO DE SENHAS</a:t>
            </a:r>
            <a:endParaRPr lang="pt-BR" sz="5000" b="1" dirty="0">
              <a:solidFill>
                <a:srgbClr val="0066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764704"/>
            <a:ext cx="2019300" cy="1524000"/>
          </a:xfrm>
          <a:prstGeom prst="rect">
            <a:avLst/>
          </a:prstGeom>
        </p:spPr>
      </p:pic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72" y="4509120"/>
            <a:ext cx="2818656" cy="1305284"/>
          </a:xfrm>
        </p:spPr>
      </p:pic>
    </p:spTree>
    <p:extLst>
      <p:ext uri="{BB962C8B-B14F-4D97-AF65-F5344CB8AC3E}">
        <p14:creationId xmlns:p14="http://schemas.microsoft.com/office/powerpoint/2010/main" val="2163679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4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04055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755107" y="436022"/>
            <a:ext cx="5753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/>
                </a:solidFill>
              </a:rPr>
              <a:t>INSERIR OS DADOS NECESSÁRIOS E CLICAR EM PESQUISAR</a:t>
            </a:r>
            <a:endParaRPr lang="pt-BR" b="1" dirty="0">
              <a:solidFill>
                <a:schemeClr val="accent6"/>
              </a:solidFill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>
            <a:off x="3779912" y="3978455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6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0324"/>
            <a:ext cx="8229600" cy="1143000"/>
          </a:xfrm>
        </p:spPr>
        <p:txBody>
          <a:bodyPr>
            <a:noAutofit/>
          </a:bodyPr>
          <a:lstStyle/>
          <a:p>
            <a:r>
              <a:rPr lang="pt-BR" sz="6000" b="1" dirty="0" smtClean="0">
                <a:solidFill>
                  <a:srgbClr val="006600"/>
                </a:solidFill>
              </a:rPr>
              <a:t/>
            </a:r>
            <a:br>
              <a:rPr lang="pt-BR" sz="6000" b="1" dirty="0" smtClean="0">
                <a:solidFill>
                  <a:srgbClr val="006600"/>
                </a:solidFill>
              </a:rPr>
            </a:br>
            <a:r>
              <a:rPr lang="pt-BR" sz="6000" b="1" dirty="0">
                <a:solidFill>
                  <a:srgbClr val="006600"/>
                </a:solidFill>
              </a:rPr>
              <a:t/>
            </a:r>
            <a:br>
              <a:rPr lang="pt-BR" sz="6000" b="1" dirty="0">
                <a:solidFill>
                  <a:srgbClr val="006600"/>
                </a:solidFill>
              </a:rPr>
            </a:br>
            <a:r>
              <a:rPr lang="pt-BR" sz="6000" b="1" dirty="0" smtClean="0">
                <a:solidFill>
                  <a:srgbClr val="006600"/>
                </a:solidFill>
              </a:rPr>
              <a:t/>
            </a:r>
            <a:br>
              <a:rPr lang="pt-BR" sz="6000" b="1" dirty="0" smtClean="0">
                <a:solidFill>
                  <a:srgbClr val="006600"/>
                </a:solidFill>
              </a:rPr>
            </a:br>
            <a:r>
              <a:rPr lang="pt-BR" sz="6000" b="1" dirty="0">
                <a:solidFill>
                  <a:srgbClr val="006600"/>
                </a:solidFill>
              </a:rPr>
              <a:t/>
            </a:r>
            <a:br>
              <a:rPr lang="pt-BR" sz="6000" b="1" dirty="0">
                <a:solidFill>
                  <a:srgbClr val="006600"/>
                </a:solidFill>
              </a:rPr>
            </a:br>
            <a:r>
              <a:rPr lang="pt-BR" sz="6000" b="1" dirty="0" smtClean="0">
                <a:solidFill>
                  <a:srgbClr val="006600"/>
                </a:solidFill>
              </a:rPr>
              <a:t/>
            </a:r>
            <a:br>
              <a:rPr lang="pt-BR" sz="6000" b="1" dirty="0" smtClean="0">
                <a:solidFill>
                  <a:srgbClr val="006600"/>
                </a:solidFill>
              </a:rPr>
            </a:br>
            <a:r>
              <a:rPr lang="pt-BR" sz="6000" b="1" dirty="0">
                <a:solidFill>
                  <a:srgbClr val="006600"/>
                </a:solidFill>
              </a:rPr>
              <a:t/>
            </a:r>
            <a:br>
              <a:rPr lang="pt-BR" sz="6000" b="1" dirty="0">
                <a:solidFill>
                  <a:srgbClr val="006600"/>
                </a:solidFill>
              </a:rPr>
            </a:br>
            <a:r>
              <a:rPr lang="pt-BR" sz="6000" b="1" dirty="0" smtClean="0">
                <a:solidFill>
                  <a:srgbClr val="006600"/>
                </a:solidFill>
              </a:rPr>
              <a:t>ACESSO AO SISTEMA</a:t>
            </a:r>
            <a:endParaRPr lang="pt-BR" sz="6000" b="1" dirty="0">
              <a:solidFill>
                <a:srgbClr val="0066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764704"/>
            <a:ext cx="2019300" cy="1524000"/>
          </a:xfrm>
          <a:prstGeom prst="rect">
            <a:avLst/>
          </a:prstGeom>
        </p:spPr>
      </p:pic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72" y="4509120"/>
            <a:ext cx="2818656" cy="1305284"/>
          </a:xfrm>
        </p:spPr>
      </p:pic>
    </p:spTree>
    <p:extLst>
      <p:ext uri="{BB962C8B-B14F-4D97-AF65-F5344CB8AC3E}">
        <p14:creationId xmlns:p14="http://schemas.microsoft.com/office/powerpoint/2010/main" val="2114624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112568"/>
          </a:xfrm>
          <a:prstGeom prst="rect">
            <a:avLst/>
          </a:prstGeom>
        </p:spPr>
      </p:pic>
      <p:cxnSp>
        <p:nvCxnSpPr>
          <p:cNvPr id="7" name="Conector de seta reta 6"/>
          <p:cNvCxnSpPr>
            <a:stCxn id="9" idx="2"/>
          </p:cNvCxnSpPr>
          <p:nvPr/>
        </p:nvCxnSpPr>
        <p:spPr>
          <a:xfrm>
            <a:off x="1446140" y="4544253"/>
            <a:ext cx="1138414" cy="7569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88204" y="4221088"/>
            <a:ext cx="27158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dirty="0" smtClean="0">
                <a:solidFill>
                  <a:schemeClr val="accent6"/>
                </a:solidFill>
              </a:rPr>
              <a:t>CLICAR NO NÚMERO DA SENHA</a:t>
            </a:r>
            <a:endParaRPr lang="pt-BR" sz="15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" y="908720"/>
            <a:ext cx="9188114" cy="5112568"/>
          </a:xfr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6589131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6660232" y="204351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836221" y="1916832"/>
            <a:ext cx="22520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500" b="1" dirty="0" smtClean="0">
                <a:solidFill>
                  <a:schemeClr val="accent6"/>
                </a:solidFill>
              </a:rPr>
              <a:t>CONFERIR SE OS </a:t>
            </a:r>
          </a:p>
          <a:p>
            <a:pPr algn="ctr"/>
            <a:r>
              <a:rPr lang="pt-BR" sz="1500" b="1" dirty="0" smtClean="0">
                <a:solidFill>
                  <a:schemeClr val="accent6"/>
                </a:solidFill>
              </a:rPr>
              <a:t>DADOS ESTÃO CORRETOS </a:t>
            </a:r>
          </a:p>
          <a:p>
            <a:pPr algn="ctr"/>
            <a:r>
              <a:rPr lang="pt-BR" sz="1500" b="1" dirty="0" smtClean="0">
                <a:solidFill>
                  <a:schemeClr val="accent6"/>
                </a:solidFill>
              </a:rPr>
              <a:t>E CLICAR EM CONFIRMAR</a:t>
            </a:r>
            <a:endParaRPr lang="pt-BR" sz="15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11256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79512" y="622802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hlinkClick r:id="rId3" action="ppaction://hlinksldjump"/>
              </a:rPr>
              <a:t>Dúvidas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357087" y="6228020"/>
            <a:ext cx="168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hlinkClick r:id="rId4" action="ppaction://hlinksldjump"/>
              </a:rPr>
              <a:t>Voltar ao Índice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907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4532" y="404664"/>
            <a:ext cx="903452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5000" b="1" cap="all" dirty="0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</a:rPr>
              <a:t>Contatos Unimed LEOPOLDINA</a:t>
            </a:r>
            <a:endParaRPr lang="pt-BR" sz="5000" b="1" cap="all" dirty="0">
              <a:ln w="0"/>
              <a:solidFill>
                <a:srgbClr val="008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72242" y="1912778"/>
            <a:ext cx="6399508" cy="34778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3000" b="1" cap="all" dirty="0">
                <a:ln w="0"/>
                <a:solidFill>
                  <a:srgbClr val="1C5E22"/>
                </a:solidFill>
                <a:effectLst>
                  <a:reflection blurRad="12700" stA="50000" endPos="50000" dist="5000" dir="5400000" sy="-100000" rotWithShape="0"/>
                </a:effectLst>
              </a:rPr>
              <a:t>DOUGLAS MAXIMIANO (32) 3449-5051</a:t>
            </a:r>
          </a:p>
          <a:p>
            <a:pPr algn="ctr"/>
            <a:endParaRPr lang="pt-BR" sz="3000" b="1" dirty="0" smtClean="0">
              <a:solidFill>
                <a:srgbClr val="1C5E22"/>
              </a:solidFill>
            </a:endParaRPr>
          </a:p>
          <a:p>
            <a:pPr algn="ctr"/>
            <a:endParaRPr lang="pt-BR" sz="3500" b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pt-BR" sz="3000" b="1" cap="all" dirty="0" smtClean="0">
                <a:ln w="0"/>
                <a:solidFill>
                  <a:srgbClr val="1C5E22"/>
                </a:solidFill>
                <a:effectLst>
                  <a:reflection blurRad="12700" stA="50000" endPos="50000" dist="5000" dir="5400000" sy="-100000" rotWithShape="0"/>
                </a:effectLst>
              </a:rPr>
              <a:t>GABRIEL LIMA (32) 3449-5060</a:t>
            </a:r>
          </a:p>
          <a:p>
            <a:pPr algn="ctr"/>
            <a:endParaRPr lang="pt-BR" sz="3000" b="1" cap="all" dirty="0" smtClean="0">
              <a:ln w="0"/>
              <a:solidFill>
                <a:srgbClr val="1C5E22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pt-BR" sz="3500" b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pt-BR" sz="3000" b="1" cap="all" dirty="0" smtClean="0">
                <a:ln w="0"/>
                <a:solidFill>
                  <a:srgbClr val="1C5E22"/>
                </a:solidFill>
                <a:effectLst>
                  <a:reflection blurRad="12700" stA="50000" endPos="50000" dist="5000" dir="5400000" sy="-100000" rotWithShape="0"/>
                </a:effectLst>
              </a:rPr>
              <a:t>RICARDO SOUZA (32) 8441-0519</a:t>
            </a:r>
            <a:endParaRPr lang="pt-BR" sz="3000" b="1" cap="all" dirty="0">
              <a:ln w="0"/>
              <a:solidFill>
                <a:srgbClr val="1C5E2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77598" y="2402354"/>
            <a:ext cx="3588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smtClean="0">
                <a:solidFill>
                  <a:srgbClr val="008000"/>
                </a:solidFill>
              </a:rPr>
              <a:t>tecinfo@unimedleopoldina.coop.br</a:t>
            </a:r>
            <a:endParaRPr lang="pt-BR" b="1" dirty="0" smtClean="0">
              <a:solidFill>
                <a:srgbClr val="008000"/>
              </a:solidFill>
            </a:endParaRPr>
          </a:p>
          <a:p>
            <a:endParaRPr lang="pt-BR" b="1" dirty="0">
              <a:solidFill>
                <a:srgbClr val="008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37263" y="3861048"/>
            <a:ext cx="366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8000"/>
                </a:solidFill>
              </a:rPr>
              <a:t>gabriel@unimedleopoldina.coop.br</a:t>
            </a:r>
            <a:endParaRPr lang="pt-BR" b="1" dirty="0">
              <a:solidFill>
                <a:srgbClr val="008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439970" y="5353714"/>
            <a:ext cx="426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8000"/>
                </a:solidFill>
              </a:rPr>
              <a:t>ricardosouza@unimedleopoldina.coop.br</a:t>
            </a:r>
            <a:endParaRPr lang="pt-BR" b="1" dirty="0">
              <a:solidFill>
                <a:srgbClr val="008000"/>
              </a:solidFill>
            </a:endParaRPr>
          </a:p>
        </p:txBody>
      </p:sp>
      <p:pic>
        <p:nvPicPr>
          <p:cNvPr id="12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69" y="5877272"/>
            <a:ext cx="1287411" cy="596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CaixaDeTexto 12"/>
          <p:cNvSpPr txBox="1"/>
          <p:nvPr/>
        </p:nvSpPr>
        <p:spPr>
          <a:xfrm>
            <a:off x="2984610" y="1567449"/>
            <a:ext cx="317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1C5E22"/>
                </a:solidFill>
              </a:rPr>
              <a:t>TECNOLOGIA DA INFORMAÇÃO</a:t>
            </a:r>
            <a:endParaRPr lang="pt-BR" b="1" dirty="0">
              <a:solidFill>
                <a:srgbClr val="1C5E22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984604" y="3048685"/>
            <a:ext cx="317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1C5E22"/>
                </a:solidFill>
              </a:rPr>
              <a:t>TECNOLOGIA DA INFORMAÇÃO</a:t>
            </a:r>
            <a:endParaRPr lang="pt-BR" b="1" dirty="0">
              <a:solidFill>
                <a:srgbClr val="1C5E22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012569" y="4516017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1C5E22"/>
                </a:solidFill>
              </a:rPr>
              <a:t>GERÊNCIA</a:t>
            </a:r>
            <a:endParaRPr lang="pt-BR" b="1" dirty="0">
              <a:solidFill>
                <a:srgbClr val="1C5E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589131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283968" y="5254561"/>
            <a:ext cx="47302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000" b="1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</a:rPr>
              <a:t>OBRIGADO.</a:t>
            </a:r>
            <a:endParaRPr lang="pt-BR" sz="7000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89" y="1628800"/>
            <a:ext cx="6219821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380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rgbClr val="006600"/>
                </a:solidFill>
              </a:rPr>
              <a:t/>
            </a:r>
            <a:br>
              <a:rPr lang="pt-BR" sz="2000" dirty="0" smtClean="0">
                <a:solidFill>
                  <a:srgbClr val="006600"/>
                </a:solidFill>
              </a:rPr>
            </a:br>
            <a:r>
              <a:rPr lang="pt-BR" sz="2000" dirty="0">
                <a:solidFill>
                  <a:srgbClr val="006600"/>
                </a:solidFill>
              </a:rPr>
              <a:t/>
            </a:r>
            <a:br>
              <a:rPr lang="pt-BR" sz="2000" dirty="0">
                <a:solidFill>
                  <a:srgbClr val="006600"/>
                </a:solidFill>
              </a:rPr>
            </a:br>
            <a:r>
              <a:rPr lang="pt-BR" sz="3100" dirty="0" smtClean="0">
                <a:solidFill>
                  <a:srgbClr val="006600"/>
                </a:solidFill>
              </a:rPr>
              <a:t>www.unimedleopoldina.coop.br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o acesso deverá ser feito sempre pelo site clicando no link </a:t>
            </a:r>
            <a:br>
              <a:rPr lang="pt-BR" sz="2000" dirty="0" smtClean="0"/>
            </a:b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“Autorizador”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3800" dirty="0">
              <a:solidFill>
                <a:srgbClr val="0066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101213" cy="4752528"/>
          </a:xfrm>
        </p:spPr>
      </p:pic>
      <p:sp>
        <p:nvSpPr>
          <p:cNvPr id="6" name="Retângulo 5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em curva para a esquerda 9"/>
          <p:cNvSpPr/>
          <p:nvPr/>
        </p:nvSpPr>
        <p:spPr>
          <a:xfrm>
            <a:off x="7697141" y="836712"/>
            <a:ext cx="1051324" cy="3744416"/>
          </a:xfrm>
          <a:prstGeom prst="curved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89537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87524" y="371021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6"/>
                </a:solidFill>
              </a:rPr>
              <a:t>Clicando no ícone “autorizador”, abrirá automaticamente a tela de login, onde o usuário deverá logar. Após digitar seu login e senha clicar no botão: </a:t>
            </a:r>
            <a:endParaRPr lang="pt-BR" sz="2000" b="1" dirty="0">
              <a:solidFill>
                <a:schemeClr val="accent6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332" y="726339"/>
            <a:ext cx="914770" cy="35256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174734" y="6173968"/>
            <a:ext cx="168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hlinkClick r:id="rId4" action="ppaction://hlinksldjump"/>
              </a:rPr>
              <a:t>Voltar ao Índice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821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6000" b="1" dirty="0" smtClean="0">
                <a:solidFill>
                  <a:srgbClr val="006600"/>
                </a:solidFill>
              </a:rPr>
              <a:t/>
            </a:r>
            <a:br>
              <a:rPr lang="pt-BR" sz="6000" b="1" dirty="0" smtClean="0">
                <a:solidFill>
                  <a:srgbClr val="006600"/>
                </a:solidFill>
              </a:rPr>
            </a:br>
            <a:r>
              <a:rPr lang="pt-BR" sz="6000" b="1" dirty="0">
                <a:solidFill>
                  <a:srgbClr val="006600"/>
                </a:solidFill>
              </a:rPr>
              <a:t/>
            </a:r>
            <a:br>
              <a:rPr lang="pt-BR" sz="6000" b="1" dirty="0">
                <a:solidFill>
                  <a:srgbClr val="006600"/>
                </a:solidFill>
              </a:rPr>
            </a:br>
            <a:r>
              <a:rPr lang="pt-BR" sz="6000" b="1" dirty="0" smtClean="0">
                <a:solidFill>
                  <a:srgbClr val="006600"/>
                </a:solidFill>
              </a:rPr>
              <a:t/>
            </a:r>
            <a:br>
              <a:rPr lang="pt-BR" sz="6000" b="1" dirty="0" smtClean="0">
                <a:solidFill>
                  <a:srgbClr val="006600"/>
                </a:solidFill>
              </a:rPr>
            </a:br>
            <a:r>
              <a:rPr lang="pt-BR" sz="6000" b="1" dirty="0">
                <a:solidFill>
                  <a:srgbClr val="006600"/>
                </a:solidFill>
              </a:rPr>
              <a:t/>
            </a:r>
            <a:br>
              <a:rPr lang="pt-BR" sz="6000" b="1" dirty="0">
                <a:solidFill>
                  <a:srgbClr val="006600"/>
                </a:solidFill>
              </a:rPr>
            </a:br>
            <a:r>
              <a:rPr lang="pt-BR" sz="6000" b="1" dirty="0" smtClean="0">
                <a:solidFill>
                  <a:srgbClr val="006600"/>
                </a:solidFill>
              </a:rPr>
              <a:t/>
            </a:r>
            <a:br>
              <a:rPr lang="pt-BR" sz="6000" b="1" dirty="0" smtClean="0">
                <a:solidFill>
                  <a:srgbClr val="006600"/>
                </a:solidFill>
              </a:rPr>
            </a:br>
            <a:r>
              <a:rPr lang="pt-BR" sz="6000" b="1" dirty="0">
                <a:solidFill>
                  <a:srgbClr val="006600"/>
                </a:solidFill>
              </a:rPr>
              <a:t/>
            </a:r>
            <a:br>
              <a:rPr lang="pt-BR" sz="6000" b="1" dirty="0">
                <a:solidFill>
                  <a:srgbClr val="006600"/>
                </a:solidFill>
              </a:rPr>
            </a:br>
            <a:r>
              <a:rPr lang="pt-BR" sz="5000" b="1" dirty="0" smtClean="0">
                <a:solidFill>
                  <a:srgbClr val="006600"/>
                </a:solidFill>
              </a:rPr>
              <a:t>EXECUÇÃO DE CONSULTA</a:t>
            </a:r>
            <a:endParaRPr lang="pt-BR" sz="5000" b="1" dirty="0">
              <a:solidFill>
                <a:srgbClr val="0066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764704"/>
            <a:ext cx="2019300" cy="1524000"/>
          </a:xfrm>
          <a:prstGeom prst="rect">
            <a:avLst/>
          </a:prstGeom>
        </p:spPr>
      </p:pic>
      <p:pic>
        <p:nvPicPr>
          <p:cNvPr id="9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91" y="4797152"/>
            <a:ext cx="2614111" cy="1210562"/>
          </a:xfrm>
        </p:spPr>
      </p:pic>
    </p:spTree>
    <p:extLst>
      <p:ext uri="{BB962C8B-B14F-4D97-AF65-F5344CB8AC3E}">
        <p14:creationId xmlns:p14="http://schemas.microsoft.com/office/powerpoint/2010/main" val="2816778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82352" y="548680"/>
            <a:ext cx="792088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>
                <a:solidFill>
                  <a:srgbClr val="003300"/>
                </a:solidFill>
              </a:rPr>
              <a:t>Execução de Consulta</a:t>
            </a:r>
          </a:p>
          <a:p>
            <a:pPr algn="ctr"/>
            <a:endParaRPr lang="pt-BR" sz="800" b="1" dirty="0" smtClean="0">
              <a:solidFill>
                <a:srgbClr val="003300"/>
              </a:solidFill>
            </a:endParaRPr>
          </a:p>
          <a:p>
            <a:pPr algn="ctr"/>
            <a:endParaRPr lang="pt-BR" sz="800" b="1" dirty="0">
              <a:solidFill>
                <a:srgbClr val="003300"/>
              </a:solidFill>
            </a:endParaRPr>
          </a:p>
          <a:p>
            <a:r>
              <a:rPr lang="pt-BR" sz="2800" b="1" dirty="0">
                <a:solidFill>
                  <a:srgbClr val="003300"/>
                </a:solidFill>
              </a:rPr>
              <a:t>Objetivo: </a:t>
            </a:r>
            <a:endParaRPr lang="pt-BR" sz="2800" dirty="0">
              <a:solidFill>
                <a:srgbClr val="003300"/>
              </a:solidFill>
            </a:endParaRPr>
          </a:p>
          <a:p>
            <a:pPr algn="just"/>
            <a:r>
              <a:rPr lang="pt-BR" sz="2800" dirty="0" smtClean="0">
                <a:solidFill>
                  <a:srgbClr val="003300"/>
                </a:solidFill>
              </a:rPr>
              <a:t>	</a:t>
            </a:r>
            <a:r>
              <a:rPr lang="pt-BR" sz="2800" dirty="0" smtClean="0">
                <a:solidFill>
                  <a:srgbClr val="006600"/>
                </a:solidFill>
              </a:rPr>
              <a:t>Permitir </a:t>
            </a:r>
            <a:r>
              <a:rPr lang="pt-BR" sz="2800" dirty="0">
                <a:solidFill>
                  <a:srgbClr val="006600"/>
                </a:solidFill>
              </a:rPr>
              <a:t>a Execução de Consultas para um Beneficiário a serem realizadas em um Consultório, Clinica, Laboratório ou Hospital. </a:t>
            </a:r>
          </a:p>
          <a:p>
            <a:pPr algn="just"/>
            <a:r>
              <a:rPr lang="pt-BR" sz="2800" dirty="0">
                <a:solidFill>
                  <a:srgbClr val="006600"/>
                </a:solidFill>
              </a:rPr>
              <a:t>Este cadastro será enviado imediatamente para </a:t>
            </a:r>
            <a:r>
              <a:rPr lang="pt-BR" sz="2800" dirty="0" smtClean="0">
                <a:solidFill>
                  <a:srgbClr val="006600"/>
                </a:solidFill>
              </a:rPr>
              <a:t>a Unimed, </a:t>
            </a:r>
            <a:r>
              <a:rPr lang="pt-BR" sz="2800" dirty="0">
                <a:solidFill>
                  <a:srgbClr val="006600"/>
                </a:solidFill>
              </a:rPr>
              <a:t>onde os dados serão validados e auditados, a fim de autorizar ou não a Consulta. </a:t>
            </a:r>
            <a:r>
              <a:rPr lang="pt-BR" sz="2800" dirty="0" smtClean="0">
                <a:solidFill>
                  <a:srgbClr val="006600"/>
                </a:solidFill>
              </a:rPr>
              <a:t>(</a:t>
            </a:r>
            <a:r>
              <a:rPr lang="pt-BR" sz="2800">
                <a:solidFill>
                  <a:srgbClr val="006600"/>
                </a:solidFill>
              </a:rPr>
              <a:t>v</a:t>
            </a:r>
            <a:r>
              <a:rPr lang="pt-BR" sz="2800" smtClean="0">
                <a:solidFill>
                  <a:srgbClr val="006600"/>
                </a:solidFill>
              </a:rPr>
              <a:t>ia sistema)</a:t>
            </a:r>
            <a:endParaRPr lang="pt-BR" sz="2800" dirty="0" smtClean="0">
              <a:solidFill>
                <a:srgbClr val="006600"/>
              </a:solidFill>
            </a:endParaRPr>
          </a:p>
          <a:p>
            <a:endParaRPr lang="pt-BR" sz="2800" dirty="0">
              <a:solidFill>
                <a:srgbClr val="003300"/>
              </a:solidFill>
            </a:endParaRPr>
          </a:p>
          <a:p>
            <a:r>
              <a:rPr lang="pt-BR" sz="2800" b="1" dirty="0">
                <a:solidFill>
                  <a:srgbClr val="003300"/>
                </a:solidFill>
              </a:rPr>
              <a:t>Pré-Requisitos: </a:t>
            </a:r>
            <a:endParaRPr lang="pt-BR" sz="2800" dirty="0">
              <a:solidFill>
                <a:srgbClr val="003300"/>
              </a:solidFill>
            </a:endParaRPr>
          </a:p>
          <a:p>
            <a:pPr algn="just"/>
            <a:r>
              <a:rPr lang="pt-BR" sz="2800" dirty="0" smtClean="0">
                <a:solidFill>
                  <a:srgbClr val="003300"/>
                </a:solidFill>
              </a:rPr>
              <a:t>	</a:t>
            </a:r>
            <a:r>
              <a:rPr lang="pt-BR" sz="2800" dirty="0" smtClean="0">
                <a:solidFill>
                  <a:srgbClr val="006600"/>
                </a:solidFill>
              </a:rPr>
              <a:t>Identificar </a:t>
            </a:r>
            <a:r>
              <a:rPr lang="pt-BR" sz="2800" dirty="0">
                <a:solidFill>
                  <a:srgbClr val="006600"/>
                </a:solidFill>
              </a:rPr>
              <a:t>o beneficiário através do Cartão de Identificação </a:t>
            </a:r>
            <a:r>
              <a:rPr lang="pt-BR" sz="2800" dirty="0" smtClean="0">
                <a:solidFill>
                  <a:srgbClr val="006600"/>
                </a:solidFill>
              </a:rPr>
              <a:t>e através </a:t>
            </a:r>
            <a:r>
              <a:rPr lang="pt-BR" sz="2800" dirty="0">
                <a:solidFill>
                  <a:srgbClr val="006600"/>
                </a:solidFill>
              </a:rPr>
              <a:t>de dados Biométricos. </a:t>
            </a:r>
          </a:p>
          <a:p>
            <a:endParaRPr lang="pt-BR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015"/>
            <a:ext cx="9144000" cy="4644291"/>
          </a:xfrm>
          <a:prstGeom prst="rect">
            <a:avLst/>
          </a:prstGeom>
        </p:spPr>
      </p:pic>
      <p:sp>
        <p:nvSpPr>
          <p:cNvPr id="7" name="Seta para cima 6"/>
          <p:cNvSpPr/>
          <p:nvPr/>
        </p:nvSpPr>
        <p:spPr>
          <a:xfrm>
            <a:off x="414959" y="1484785"/>
            <a:ext cx="484632" cy="4888152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 rot="10800000" flipV="1">
            <a:off x="874973" y="5854024"/>
            <a:ext cx="318052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6">
                    <a:lumMod val="75000"/>
                  </a:schemeClr>
                </a:solidFill>
              </a:rPr>
              <a:t>Clicar em Consulta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4055495" y="5888305"/>
            <a:ext cx="602367" cy="48463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663947" y="5854024"/>
            <a:ext cx="16543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b="1" dirty="0" smtClean="0">
                <a:solidFill>
                  <a:schemeClr val="accent6">
                    <a:lumMod val="75000"/>
                  </a:schemeClr>
                </a:solidFill>
              </a:rPr>
              <a:t>Execução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491342" y="332648"/>
            <a:ext cx="22028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rgbClr val="006600"/>
                </a:solidFill>
              </a:rPr>
              <a:t>TELA INICIAL</a:t>
            </a:r>
            <a:endParaRPr lang="pt-BR" sz="3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6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7440</TotalTime>
  <Words>361</Words>
  <Application>Microsoft Office PowerPoint</Application>
  <PresentationFormat>Apresentação na tela (4:3)</PresentationFormat>
  <Paragraphs>117</Paragraphs>
  <Slides>44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Tema do Office</vt:lpstr>
      <vt:lpstr>Apresentação do PowerPoint</vt:lpstr>
      <vt:lpstr>ÍNDICE</vt:lpstr>
      <vt:lpstr>Apresentação do PowerPoint</vt:lpstr>
      <vt:lpstr>      ACESSO AO SISTEMA</vt:lpstr>
      <vt:lpstr>  www.unimedleopoldina.coop.br o acesso deverá ser feito sempre pelo site clicando no link  “Autorizador” </vt:lpstr>
      <vt:lpstr>Apresentação do PowerPoint</vt:lpstr>
      <vt:lpstr>      EXECUÇÃO DE CONSULTA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SOLICITAÇÃO/EXECUÇÃO SADT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CADASTRO DE BIOMETRIA</vt:lpstr>
      <vt:lpstr>Apresentação do PowerPoint</vt:lpstr>
      <vt:lpstr>Apresentação do PowerPoint</vt:lpstr>
      <vt:lpstr>Apresentação do PowerPoint</vt:lpstr>
      <vt:lpstr>Apresentação do PowerPoint</vt:lpstr>
      <vt:lpstr>      RELATÓRIOS UTILIZAÇÃO / FICHA MÉDICA</vt:lpstr>
      <vt:lpstr>Apresentação do PowerPoint</vt:lpstr>
      <vt:lpstr>Apresentação do PowerPoint</vt:lpstr>
      <vt:lpstr>Apresentação do PowerPoint</vt:lpstr>
      <vt:lpstr>      CANCELAMENTO DE SENHAS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unimed-24</dc:creator>
  <cp:lastModifiedBy>unimed-24</cp:lastModifiedBy>
  <cp:revision>148</cp:revision>
  <dcterms:created xsi:type="dcterms:W3CDTF">2014-07-31T12:08:42Z</dcterms:created>
  <dcterms:modified xsi:type="dcterms:W3CDTF">2014-11-07T12:14:09Z</dcterms:modified>
</cp:coreProperties>
</file>