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3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4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4280" r:id="rId2"/>
    <p:sldId id="4283" r:id="rId3"/>
    <p:sldId id="4292" r:id="rId4"/>
    <p:sldId id="4284" r:id="rId5"/>
    <p:sldId id="4285" r:id="rId6"/>
    <p:sldId id="3782" r:id="rId7"/>
    <p:sldId id="4004" r:id="rId8"/>
    <p:sldId id="4006" r:id="rId9"/>
    <p:sldId id="3980" r:id="rId10"/>
    <p:sldId id="4008" r:id="rId11"/>
    <p:sldId id="4007" r:id="rId12"/>
    <p:sldId id="3783" r:id="rId13"/>
    <p:sldId id="3768" r:id="rId14"/>
    <p:sldId id="3769" r:id="rId15"/>
    <p:sldId id="3770" r:id="rId16"/>
    <p:sldId id="3771" r:id="rId17"/>
    <p:sldId id="3772" r:id="rId18"/>
    <p:sldId id="3773" r:id="rId19"/>
    <p:sldId id="3774" r:id="rId20"/>
    <p:sldId id="3775" r:id="rId21"/>
    <p:sldId id="3776" r:id="rId22"/>
    <p:sldId id="3777" r:id="rId23"/>
    <p:sldId id="3779" r:id="rId24"/>
    <p:sldId id="3780" r:id="rId25"/>
    <p:sldId id="4286" r:id="rId2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71E17377-A94B-4C38-B0BA-668226A03655}">
          <p14:sldIdLst>
            <p14:sldId id="4280"/>
            <p14:sldId id="4283"/>
            <p14:sldId id="4292"/>
            <p14:sldId id="4284"/>
            <p14:sldId id="4285"/>
            <p14:sldId id="3782"/>
            <p14:sldId id="4004"/>
            <p14:sldId id="4006"/>
            <p14:sldId id="3980"/>
            <p14:sldId id="4008"/>
            <p14:sldId id="4007"/>
            <p14:sldId id="3783"/>
            <p14:sldId id="3768"/>
            <p14:sldId id="3769"/>
            <p14:sldId id="3770"/>
            <p14:sldId id="3771"/>
            <p14:sldId id="3772"/>
            <p14:sldId id="3773"/>
            <p14:sldId id="3774"/>
            <p14:sldId id="3775"/>
            <p14:sldId id="3776"/>
            <p14:sldId id="3777"/>
            <p14:sldId id="3779"/>
            <p14:sldId id="3780"/>
            <p14:sldId id="428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99"/>
    <a:srgbClr val="FF7C80"/>
    <a:srgbClr val="70AD47"/>
    <a:srgbClr val="F2F2F2"/>
    <a:srgbClr val="F7F7F7"/>
    <a:srgbClr val="0067AA"/>
    <a:srgbClr val="FFFFFF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ibrcdc01\Opera&#231;&#227;o\A%20-%20Projetos%20-%20Trabalhos%20em%20Andamento\Unimed%20Federa&#231;&#227;o%20do%20Estado%20do%20Rio%20Grande%20do%20Sul\2021\ANS\Processamento\Unimed%20Fronteira%20RS%20-%20Pesquisa%20IDSS%202021%20(Base%202020)%20-%20Processamento.xlsm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ibrcdc01\Opera&#231;&#227;o\A%20-%20Projetos%20-%20Trabalhos%20em%20Andamento\Unimed%20Federa&#231;&#227;o%20do%20Estado%20do%20Rio%20Grande%20do%20Sul\2021\ANS\Processamento\Unimed%20Fronteira%20RS%20-%20Pesquisa%20IDSS%202021%20(Base%202020)%20-%20Processamento.xlsm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ibrcdc01\Opera&#231;&#227;o\A%20-%20Projetos%20-%20Trabalhos%20em%20Andamento\Unimed%20Federa&#231;&#227;o%20do%20Estado%20do%20Rio%20Grande%20do%20Sul\2021\ANS\Processamento\Unimed%20Fronteira%20RS%20-%20Pesquisa%20IDSS%202021%20(Base%202020)%20-%20Processamento.xlsm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ibrcdc01\Opera&#231;&#227;o\A%20-%20Projetos%20-%20Trabalhos%20em%20Andamento\Unimed%20Federa&#231;&#227;o%20do%20Estado%20do%20Rio%20Grande%20do%20Sul\2021\ANS\Processamento\Unimed%20Fronteira%20RS%20-%20Pesquisa%20IDSS%202021%20(Base%202020)%20-%20Processamento.xlsm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ibrcdc01\Opera&#231;&#227;o\A%20-%20Projetos%20-%20Trabalhos%20em%20Andamento\ANS%20Paran&#225;%20Cl&#237;nicas\2020\Processamento\Processamento_ANS%20Paran&#225;%20Cl&#237;nicas.xlsm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ibrcdc01\Opera&#231;&#227;o\A%20-%20Projetos%20-%20Trabalhos%20em%20Andamento\Unimed%20Federa&#231;&#227;o%20do%20Estado%20do%20Rio%20Grande%20do%20Sul\2021\ANS\Processamento\Unimed%20Fronteira%20RS%20-%20Pesquisa%20IDSS%202021%20(Base%202020)%20-%20Processamento.xlsm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ibrcdc01\Opera&#231;&#227;o\A%20-%20Projetos%20-%20Trabalhos%20em%20Andamento\Unimed%20Federa&#231;&#227;o%20do%20Estado%20do%20Rio%20Grande%20do%20Sul\2021\ANS\Processamento\Unimed%20Fronteira%20RS%20-%20Pesquisa%20IDSS%202021%20(Base%202020)%20-%20Processamento.xlsm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ibrcdc01\Opera&#231;&#227;o\A%20-%20Projetos%20-%20Trabalhos%20em%20Andamento\Unimed%20Federa&#231;&#227;o%20do%20Estado%20do%20Rio%20Grande%20do%20Sul\2021\ANS\Processamento\Unimed%20Fronteira%20RS%20-%20Pesquisa%20IDSS%202021%20(Base%202020)%20-%20Processamento.xlsm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ibrcdc01\Opera&#231;&#227;o\A%20-%20Projetos%20-%20Trabalhos%20em%20Andamento\Unimed%20Federa&#231;&#227;o%20do%20Estado%20do%20Rio%20Grande%20do%20Sul\2021\ANS\Processamento\Unimed%20Fronteira%20RS%20-%20Pesquisa%20IDSS%202021%20(Base%202020)%20-%20Processamento.xlsm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\\ibrcdc01\Opera&#231;&#227;o\A%20-%20Projetos%20-%20Trabalhos%20em%20Andamento\Unimed%20Federa&#231;&#227;o%20do%20Estado%20do%20Rio%20Grande%20do%20Sul\2021\ANS\Processamento\Unimed%20Fronteira%20RS%20-%20Pesquisa%20IDSS%202021%20(Base%202020)%20-%20Processamento.xlsm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ibrcdc01\Opera&#231;&#227;o\A%20-%20Projetos%20-%20Trabalhos%20em%20Andamento\Unimed%20Federa&#231;&#227;o%20do%20Estado%20do%20Rio%20Grande%20do%20Sul\2021\ANS\Processamento\Unimed%20Fronteira%20RS%20-%20Pesquisa%20IDSS%202021%20(Base%202020)%20-%20Processamento.xlsm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ibrcdc01\Opera&#231;&#227;o\A%20-%20Projetos%20-%20Trabalhos%20em%20Andamento\Unimed%20Federa&#231;&#227;o%20do%20Estado%20do%20Rio%20Grande%20do%20Sul\2021\ANS\Processamento\Unimed%20Fronteira%20RS%20-%20Pesquisa%20IDSS%202021%20(Base%202020)%20-%20Processamento.xlsm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ibrcdc01\Opera&#231;&#227;o\A%20-%20Projetos%20-%20Trabalhos%20em%20Andamento\Unimed%20Federa&#231;&#227;o%20do%20Estado%20do%20Rio%20Grande%20do%20Sul\2021\ANS\Processamento\Unimed%20Fronteira%20RS%20-%20Pesquisa%20IDSS%202021%20(Base%202020)%20-%20Processamento.xlsm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ibrcdc01\Opera&#231;&#227;o\A%20-%20Projetos%20-%20Trabalhos%20em%20Andamento\Unimed%20Federa&#231;&#227;o%20do%20Estado%20do%20Rio%20Grande%20do%20Sul\2021\ANS\Processamento\Unimed%20Fronteira%20RS%20-%20Pesquisa%20IDSS%202021%20(Base%202020)%20-%20Processamento.xlsm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ibrcdc01\Opera&#231;&#227;o\A%20-%20Projetos%20-%20Trabalhos%20em%20Andamento\Unimed%20Federa&#231;&#227;o%20do%20Estado%20do%20Rio%20Grande%20do%20Sul\2021\ANS\Processamento\Unimed%20Fronteira%20RS%20-%20Pesquisa%20IDSS%202021%20(Base%202020)%20-%20Processamento.xlsm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ibrcdc01\Opera&#231;&#227;o\A%20-%20Projetos%20-%20Trabalhos%20em%20Andamento\Unimed%20Federa&#231;&#227;o%20do%20Estado%20do%20Rio%20Grande%20do%20Sul\2021\ANS\Processamento\Unimed%20Fronteira%20RS%20-%20Pesquisa%20IDSS%202021%20(Base%202020)%20-%20Processamento.xlsm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ibrcdc01\Opera&#231;&#227;o\A%20-%20Projetos%20-%20Trabalhos%20em%20Andamento\Unimed%20Federa&#231;&#227;o%20do%20Estado%20do%20Rio%20Grande%20do%20Sul\2021\ANS\Processamento\Unimed%20Fronteira%20RS%20-%20Pesquisa%20IDSS%202021%20(Base%202020)%20-%20Processamento.xlsm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ibrcdc01\Opera&#231;&#227;o\A%20-%20Projetos%20-%20Trabalhos%20em%20Andamento\Unimed%20Federa&#231;&#227;o%20do%20Estado%20do%20Rio%20Grande%20do%20Sul\2021\ANS\Processamento\Unimed%20Fronteira%20RS%20-%20Pesquisa%20IDSS%202021%20(Base%202020)%20-%20Processamento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Gráficos!$B$26</c:f>
              <c:strCache>
                <c:ptCount val="1"/>
                <c:pt idx="0">
                  <c:v>M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811287484260734E-3"/>
                  <c:y val="-0.3295620253873959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6D2-449E-AF84-27363FF109A1}"/>
                </c:ext>
              </c:extLst>
            </c:dLbl>
            <c:dLbl>
              <c:idx val="1"/>
              <c:layout>
                <c:manualLayout>
                  <c:x val="-4.6762135673586828E-2"/>
                  <c:y val="-0.3043642167207485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6D2-449E-AF84-27363FF109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Gráficos!$C$26:$D$26</c:f>
              <c:numCache>
                <c:formatCode>0.0</c:formatCode>
                <c:ptCount val="2"/>
                <c:pt idx="0">
                  <c:v>49.640287769784173</c:v>
                </c:pt>
                <c:pt idx="1">
                  <c:v>50.359712230215827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6D2-449E-AF84-27363FF109A1}"/>
            </c:ext>
          </c:extLst>
        </c:ser>
        <c:ser>
          <c:idx val="1"/>
          <c:order val="1"/>
          <c:tx>
            <c:strRef>
              <c:f>Gráficos!$B$25</c:f>
              <c:strCache>
                <c:ptCount val="1"/>
                <c:pt idx="0">
                  <c:v>F</c:v>
                </c:pt>
              </c:strCache>
            </c:strRef>
          </c:tx>
          <c:spPr>
            <a:solidFill>
              <a:schemeClr val="bg1">
                <a:alpha val="77000"/>
              </a:schemeClr>
            </a:solidFill>
            <a:ln>
              <a:noFill/>
            </a:ln>
            <a:effectLst/>
          </c:spPr>
          <c:invertIfNegative val="0"/>
          <c:val>
            <c:numRef>
              <c:f>Gráficos!$C$25:$D$25</c:f>
              <c:numCache>
                <c:formatCode>0.0</c:formatCode>
                <c:ptCount val="2"/>
                <c:pt idx="0">
                  <c:v>50.359712230215827</c:v>
                </c:pt>
                <c:pt idx="1">
                  <c:v>49.640287769784173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6D2-449E-AF84-27363FF109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5505152"/>
        <c:axId val="89642048"/>
      </c:barChart>
      <c:catAx>
        <c:axId val="115505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642048"/>
        <c:crosses val="autoZero"/>
        <c:auto val="1"/>
        <c:lblAlgn val="ctr"/>
        <c:lblOffset val="100"/>
        <c:noMultiLvlLbl val="0"/>
      </c:catAx>
      <c:valAx>
        <c:axId val="8964204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1550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541838134430729E-2"/>
          <c:y val="0.1121699728421301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DCA-4CF7-8539-25327EF19FC0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DCA-4CF7-8539-25327EF19FC0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76200" cap="rnd"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DCA-4CF7-8539-25327EF19FC0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DCA-4CF7-8539-25327EF19FC0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DCA-4CF7-8539-25327EF19FC0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76200" cap="rnd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DCA-4CF7-8539-25327EF19FC0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1DCA-4CF7-8539-25327EF19FC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Gráficos!$B$158:$B$162</c:f>
              <c:strCache>
                <c:ptCount val="5"/>
                <c:pt idx="0">
                  <c:v>Muito Bom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  <c:pt idx="4">
                  <c:v>Muito Ruim</c:v>
                </c:pt>
              </c:strCache>
            </c:strRef>
          </c:cat>
          <c:val>
            <c:numRef>
              <c:f>Gráficos!$C$158:$C$162</c:f>
              <c:numCache>
                <c:formatCode>0.0</c:formatCode>
                <c:ptCount val="5"/>
                <c:pt idx="0">
                  <c:v>44.843049327354265</c:v>
                </c:pt>
                <c:pt idx="1">
                  <c:v>46.188340807174889</c:v>
                </c:pt>
                <c:pt idx="2">
                  <c:v>8.071748878923767</c:v>
                </c:pt>
                <c:pt idx="3">
                  <c:v>0.44843049327354262</c:v>
                </c:pt>
                <c:pt idx="4">
                  <c:v>0.44843049327354262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1DCA-4CF7-8539-25327EF19FC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Gráficos!$P$159</c:f>
              <c:strCache>
                <c:ptCount val="1"/>
                <c:pt idx="0">
                  <c:v>Feminino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8114931074572332E-3"/>
                  <c:y val="-0.1852436868686868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F39-4FF0-8314-DE655BE9AC1B}"/>
                </c:ext>
              </c:extLst>
            </c:dLbl>
            <c:dLbl>
              <c:idx val="1"/>
              <c:layout>
                <c:manualLayout>
                  <c:x val="-4.6762165753197242E-2"/>
                  <c:y val="-0.1814263468013468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F39-4FF0-8314-DE655BE9AC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Gráficos!$Q$158:$Q$159</c:f>
              <c:numCache>
                <c:formatCode>0.0</c:formatCode>
                <c:ptCount val="2"/>
                <c:pt idx="0">
                  <c:v>88.9908256880734</c:v>
                </c:pt>
                <c:pt idx="1">
                  <c:v>92.982456140350877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F39-4FF0-8314-DE655BE9AC1B}"/>
            </c:ext>
          </c:extLst>
        </c:ser>
        <c:ser>
          <c:idx val="1"/>
          <c:order val="1"/>
          <c:tx>
            <c:strRef>
              <c:f>Gráficos!$P$158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bg1">
                <a:alpha val="77000"/>
              </a:schemeClr>
            </a:solidFill>
            <a:ln>
              <a:noFill/>
            </a:ln>
            <a:effectLst/>
          </c:spPr>
          <c:invertIfNegative val="0"/>
          <c:val>
            <c:numRef>
              <c:f>Gráficos!$R$158:$R$159</c:f>
              <c:numCache>
                <c:formatCode>0.0</c:formatCode>
                <c:ptCount val="2"/>
                <c:pt idx="0">
                  <c:v>11.0091743119266</c:v>
                </c:pt>
                <c:pt idx="1">
                  <c:v>7.0175438596491233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39-4FF0-8314-DE655BE9AC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5505152"/>
        <c:axId val="89642048"/>
      </c:barChart>
      <c:catAx>
        <c:axId val="115505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642048"/>
        <c:crosses val="autoZero"/>
        <c:auto val="1"/>
        <c:lblAlgn val="ctr"/>
        <c:lblOffset val="100"/>
        <c:noMultiLvlLbl val="0"/>
      </c:catAx>
      <c:valAx>
        <c:axId val="89642048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1550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BA6-482E-824E-F00189B10FB6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BA6-482E-824E-F00189B10FB6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ABA6-482E-824E-F00189B10F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Gráficos!$B$182:$B$183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Gráficos!$C$182:$C$183</c:f>
              <c:numCache>
                <c:formatCode>0.0</c:formatCode>
                <c:ptCount val="2"/>
                <c:pt idx="0">
                  <c:v>82.758620689655174</c:v>
                </c:pt>
                <c:pt idx="1">
                  <c:v>17.241379310344829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BA6-482E-824E-F00189B10F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/>
      </a:pPr>
      <a:endParaRPr lang="pt-B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38417055484772E-2"/>
          <c:y val="8.5927234268336539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A5F-48FA-BA27-6A7EB32355D2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A5F-48FA-BA27-6A7EB32355D2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76200" cap="rnd"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A5F-48FA-BA27-6A7EB32355D2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A5F-48FA-BA27-6A7EB32355D2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A5F-48FA-BA27-6A7EB32355D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76200" cap="rnd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A5F-48FA-BA27-6A7EB32355D2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A5F-48FA-BA27-6A7EB32355D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Gráficos!$B$200:$B$204</c:f>
              <c:strCache>
                <c:ptCount val="5"/>
                <c:pt idx="0">
                  <c:v>Muito Bom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  <c:pt idx="4">
                  <c:v>Muito Ruim</c:v>
                </c:pt>
              </c:strCache>
            </c:strRef>
          </c:cat>
          <c:val>
            <c:numRef>
              <c:f>Gráficos!$C$200:$C$204</c:f>
              <c:numCache>
                <c:formatCode>0.0</c:formatCode>
                <c:ptCount val="5"/>
                <c:pt idx="0">
                  <c:v>36.363636363636367</c:v>
                </c:pt>
                <c:pt idx="1">
                  <c:v>46.103896103896105</c:v>
                </c:pt>
                <c:pt idx="2">
                  <c:v>12.987012987012985</c:v>
                </c:pt>
                <c:pt idx="3">
                  <c:v>3.8961038961038961</c:v>
                </c:pt>
                <c:pt idx="4">
                  <c:v>0.64935064935064934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A5F-48FA-BA27-6A7EB32355D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Gráficos!$P$201</c:f>
              <c:strCache>
                <c:ptCount val="1"/>
                <c:pt idx="0">
                  <c:v>Feminino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8114931074572332E-3"/>
                  <c:y val="-0.1692083333333333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50-47EB-B8CC-8CC09DDFC929}"/>
                </c:ext>
              </c:extLst>
            </c:dLbl>
            <c:dLbl>
              <c:idx val="1"/>
              <c:layout>
                <c:manualLayout>
                  <c:x val="-4.1488955323036043E-2"/>
                  <c:y val="-0.1119398148148148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F50-47EB-B8CC-8CC09DDFC9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Gráficos!$Q$200:$Q$201</c:f>
              <c:numCache>
                <c:formatCode>0.0</c:formatCode>
                <c:ptCount val="2"/>
                <c:pt idx="0">
                  <c:v>77.777777777777771</c:v>
                </c:pt>
                <c:pt idx="1">
                  <c:v>86.585365853658544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F50-47EB-B8CC-8CC09DDFC929}"/>
            </c:ext>
          </c:extLst>
        </c:ser>
        <c:ser>
          <c:idx val="1"/>
          <c:order val="1"/>
          <c:tx>
            <c:strRef>
              <c:f>Gráficos!$P$158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bg1">
                <a:alpha val="77000"/>
              </a:schemeClr>
            </a:solidFill>
            <a:ln>
              <a:noFill/>
            </a:ln>
            <a:effectLst/>
          </c:spPr>
          <c:invertIfNegative val="0"/>
          <c:val>
            <c:numRef>
              <c:f>Gráficos!$R$200:$R$201</c:f>
              <c:numCache>
                <c:formatCode>0.0</c:formatCode>
                <c:ptCount val="2"/>
                <c:pt idx="0">
                  <c:v>22.222222222222229</c:v>
                </c:pt>
                <c:pt idx="1">
                  <c:v>13.414634146341456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F50-47EB-B8CC-8CC09DDFC9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5505152"/>
        <c:axId val="89642048"/>
      </c:barChart>
      <c:catAx>
        <c:axId val="115505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642048"/>
        <c:crosses val="autoZero"/>
        <c:auto val="1"/>
        <c:lblAlgn val="ctr"/>
        <c:lblOffset val="100"/>
        <c:noMultiLvlLbl val="0"/>
      </c:catAx>
      <c:valAx>
        <c:axId val="89642048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1550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38417055484772E-2"/>
          <c:y val="8.5927234268336539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7B3-408C-A60D-CE0BAB918A5D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7B3-408C-A60D-CE0BAB918A5D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76200" cap="rnd"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7B3-408C-A60D-CE0BAB918A5D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7B3-408C-A60D-CE0BAB918A5D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7B3-408C-A60D-CE0BAB918A5D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76200" cap="rnd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7B3-408C-A60D-CE0BAB918A5D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7B3-408C-A60D-CE0BAB918A5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Gráficos!$B$224:$B$228</c:f>
              <c:strCache>
                <c:ptCount val="5"/>
                <c:pt idx="0">
                  <c:v>Muito Bom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  <c:pt idx="4">
                  <c:v>Muito Ruim</c:v>
                </c:pt>
              </c:strCache>
            </c:strRef>
          </c:cat>
          <c:val>
            <c:numRef>
              <c:f>Gráficos!$C$224:$C$228</c:f>
              <c:numCache>
                <c:formatCode>0.0</c:formatCode>
                <c:ptCount val="5"/>
                <c:pt idx="0">
                  <c:v>49.270072992700733</c:v>
                </c:pt>
                <c:pt idx="1">
                  <c:v>43.79562043795621</c:v>
                </c:pt>
                <c:pt idx="2">
                  <c:v>6.9343065693430654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7B3-408C-A60D-CE0BAB918A5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Gráficos!$P$225</c:f>
              <c:strCache>
                <c:ptCount val="1"/>
                <c:pt idx="0">
                  <c:v>Feminino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8114931074572332E-3"/>
                  <c:y val="-0.1852436868686869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2F5-4E81-A415-F03148787FFE}"/>
                </c:ext>
              </c:extLst>
            </c:dLbl>
            <c:dLbl>
              <c:idx val="1"/>
              <c:layout>
                <c:manualLayout>
                  <c:x val="-4.6762165753197242E-2"/>
                  <c:y val="-0.1493556397306396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2F5-4E81-A415-F03148787F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Gráficos!$Q$224:$Q$225</c:f>
              <c:numCache>
                <c:formatCode>0.0</c:formatCode>
                <c:ptCount val="2"/>
                <c:pt idx="0">
                  <c:v>91.240875912408754</c:v>
                </c:pt>
                <c:pt idx="1">
                  <c:v>94.890510948905117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2F5-4E81-A415-F03148787FFE}"/>
            </c:ext>
          </c:extLst>
        </c:ser>
        <c:ser>
          <c:idx val="1"/>
          <c:order val="1"/>
          <c:tx>
            <c:strRef>
              <c:f>Gráficos!$P$158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bg1">
                <a:alpha val="77000"/>
              </a:schemeClr>
            </a:solidFill>
            <a:ln>
              <a:noFill/>
            </a:ln>
            <a:effectLst/>
          </c:spPr>
          <c:invertIfNegative val="0"/>
          <c:val>
            <c:numRef>
              <c:f>Gráficos!$R$224:$R$225</c:f>
              <c:numCache>
                <c:formatCode>0.0</c:formatCode>
                <c:ptCount val="2"/>
                <c:pt idx="0">
                  <c:v>8.7591240875912462</c:v>
                </c:pt>
                <c:pt idx="1">
                  <c:v>5.1094890510948829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2F5-4E81-A415-F03148787F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5505152"/>
        <c:axId val="89642048"/>
      </c:barChart>
      <c:catAx>
        <c:axId val="115505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642048"/>
        <c:crosses val="autoZero"/>
        <c:auto val="1"/>
        <c:lblAlgn val="ctr"/>
        <c:lblOffset val="100"/>
        <c:noMultiLvlLbl val="0"/>
      </c:catAx>
      <c:valAx>
        <c:axId val="89642048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1550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675864470665358"/>
          <c:y val="0.10767673653925196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76200" cap="rnd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6C9-4319-85D8-B5C7D08DC7E3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76200" cap="rnd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6C9-4319-85D8-B5C7D08DC7E3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76200" cap="rnd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6C9-4319-85D8-B5C7D08DC7E3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76200" cap="rnd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6C9-4319-85D8-B5C7D08DC7E3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76200" cap="rnd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6C9-4319-85D8-B5C7D08DC7E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6C9-4319-85D8-B5C7D08DC7E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Gráficos!$B$247:$B$251</c:f>
              <c:strCache>
                <c:ptCount val="5"/>
                <c:pt idx="0">
                  <c:v>Definitivamente Recomendaria</c:v>
                </c:pt>
                <c:pt idx="1">
                  <c:v>Recomendaria</c:v>
                </c:pt>
                <c:pt idx="2">
                  <c:v>Indiferente</c:v>
                </c:pt>
                <c:pt idx="3">
                  <c:v>Recomendaria com Ressalvas</c:v>
                </c:pt>
                <c:pt idx="4">
                  <c:v>Não Recomendaria</c:v>
                </c:pt>
              </c:strCache>
            </c:strRef>
          </c:cat>
          <c:val>
            <c:numRef>
              <c:f>Gráficos!$C$247:$C$251</c:f>
              <c:numCache>
                <c:formatCode>0.0</c:formatCode>
                <c:ptCount val="5"/>
                <c:pt idx="0">
                  <c:v>9.5940959409594093</c:v>
                </c:pt>
                <c:pt idx="1">
                  <c:v>77.490774907749085</c:v>
                </c:pt>
                <c:pt idx="2">
                  <c:v>3.3210332103321036</c:v>
                </c:pt>
                <c:pt idx="3">
                  <c:v>8.4870848708487081</c:v>
                </c:pt>
                <c:pt idx="4">
                  <c:v>1.107011070110701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6C9-4319-85D8-B5C7D08DC7E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87602799650044"/>
          <c:y val="5.0925925925925923E-2"/>
          <c:w val="0.66457305336832884"/>
          <c:h val="0.898148148148148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Gráficos!$M$23</c:f>
              <c:strCache>
                <c:ptCount val="1"/>
                <c:pt idx="0">
                  <c:v>A - Qual a sua idade?</c:v>
                </c:pt>
              </c:strCache>
            </c:strRef>
          </c:tx>
          <c:spPr>
            <a:pattFill prst="narVert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Gráficos!$M$25:$M$30</c:f>
              <c:strCache>
                <c:ptCount val="6"/>
                <c:pt idx="0">
                  <c:v>De 18 a 20 anos</c:v>
                </c:pt>
                <c:pt idx="1">
                  <c:v>De 21 a 30 anos</c:v>
                </c:pt>
                <c:pt idx="2">
                  <c:v>De 31 a 40 anos</c:v>
                </c:pt>
                <c:pt idx="3">
                  <c:v>De 41 a 50 anos</c:v>
                </c:pt>
                <c:pt idx="4">
                  <c:v>De 51 a 60 anos</c:v>
                </c:pt>
                <c:pt idx="5">
                  <c:v>Mais de 60 anos</c:v>
                </c:pt>
              </c:strCache>
            </c:strRef>
          </c:cat>
          <c:val>
            <c:numRef>
              <c:f>Gráficos!$N$25:$N$30</c:f>
              <c:numCache>
                <c:formatCode>0.0</c:formatCode>
                <c:ptCount val="6"/>
                <c:pt idx="0">
                  <c:v>2.1582733812949639</c:v>
                </c:pt>
                <c:pt idx="1">
                  <c:v>15.827338129496402</c:v>
                </c:pt>
                <c:pt idx="2">
                  <c:v>30.575539568345324</c:v>
                </c:pt>
                <c:pt idx="3">
                  <c:v>19.424460431654676</c:v>
                </c:pt>
                <c:pt idx="4">
                  <c:v>12.23021582733813</c:v>
                </c:pt>
                <c:pt idx="5">
                  <c:v>19.784172661870503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8D-416A-9C2A-D6DA31EE69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-48"/>
        <c:axId val="115416576"/>
        <c:axId val="89640896"/>
      </c:barChart>
      <c:catAx>
        <c:axId val="1154165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9640896"/>
        <c:crosses val="autoZero"/>
        <c:auto val="1"/>
        <c:lblAlgn val="ctr"/>
        <c:lblOffset val="100"/>
        <c:noMultiLvlLbl val="0"/>
      </c:catAx>
      <c:valAx>
        <c:axId val="89640896"/>
        <c:scaling>
          <c:orientation val="minMax"/>
        </c:scaling>
        <c:delete val="1"/>
        <c:axPos val="t"/>
        <c:numFmt formatCode="0.0" sourceLinked="1"/>
        <c:majorTickMark val="none"/>
        <c:minorTickMark val="none"/>
        <c:tickLblPos val="nextTo"/>
        <c:crossAx val="115416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38417055484772E-2"/>
          <c:y val="8.5927234268336539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76200" cap="rnd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625-4BB2-AD4B-77EF76A69DA2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76200" cap="rnd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625-4BB2-AD4B-77EF76A69DA2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76200" cap="rnd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625-4BB2-AD4B-77EF76A69DA2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76200" cap="rnd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625-4BB2-AD4B-77EF76A69DA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76200" cap="rnd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625-4BB2-AD4B-77EF76A69DA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625-4BB2-AD4B-77EF76A69DA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Gráficos!$B$47:$B$50</c:f>
              <c:strCache>
                <c:ptCount val="4"/>
                <c:pt idx="0">
                  <c:v>Sempre</c:v>
                </c:pt>
                <c:pt idx="1">
                  <c:v>A maioria das vezes</c:v>
                </c:pt>
                <c:pt idx="2">
                  <c:v>Às vezes</c:v>
                </c:pt>
                <c:pt idx="3">
                  <c:v>Nunca</c:v>
                </c:pt>
              </c:strCache>
            </c:strRef>
          </c:cat>
          <c:val>
            <c:numRef>
              <c:f>Gráficos!$C$47:$C$50</c:f>
              <c:numCache>
                <c:formatCode>0.0</c:formatCode>
                <c:ptCount val="4"/>
                <c:pt idx="0">
                  <c:v>72.083333333333329</c:v>
                </c:pt>
                <c:pt idx="1">
                  <c:v>10.833333333333334</c:v>
                </c:pt>
                <c:pt idx="2">
                  <c:v>15.833333333333332</c:v>
                </c:pt>
                <c:pt idx="3">
                  <c:v>1.25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625-4BB2-AD4B-77EF76A69DA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none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38417055484772E-2"/>
          <c:y val="8.5927234268336539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76200" cap="rnd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29C-4209-88E3-9428699E76D6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76200" cap="rnd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29C-4209-88E3-9428699E76D6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76200" cap="rnd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29C-4209-88E3-9428699E76D6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76200" cap="rnd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29C-4209-88E3-9428699E76D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76200" cap="rnd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29C-4209-88E3-9428699E76D6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29C-4209-88E3-9428699E76D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Gráficos!$B$70:$B$73</c:f>
              <c:strCache>
                <c:ptCount val="4"/>
                <c:pt idx="0">
                  <c:v>Sempre</c:v>
                </c:pt>
                <c:pt idx="1">
                  <c:v>A maioria das vezes</c:v>
                </c:pt>
                <c:pt idx="2">
                  <c:v>Às vezes</c:v>
                </c:pt>
                <c:pt idx="3">
                  <c:v>Nunca</c:v>
                </c:pt>
              </c:strCache>
            </c:strRef>
          </c:cat>
          <c:val>
            <c:numRef>
              <c:f>Gráficos!$C$70:$C$73</c:f>
              <c:numCache>
                <c:formatCode>0.0</c:formatCode>
                <c:ptCount val="4"/>
                <c:pt idx="0">
                  <c:v>79.333333333333329</c:v>
                </c:pt>
                <c:pt idx="1">
                  <c:v>12.666666666666668</c:v>
                </c:pt>
                <c:pt idx="2">
                  <c:v>6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29C-4209-88E3-9428699E76D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none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F02-450F-96E2-7AE4A27EDA99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F02-450F-96E2-7AE4A27EDA99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F02-450F-96E2-7AE4A27EDA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Gráficos!$B$93:$B$94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Gráficos!$C$93:$C$94</c:f>
              <c:numCache>
                <c:formatCode>0.0</c:formatCode>
                <c:ptCount val="2"/>
                <c:pt idx="0">
                  <c:v>45.228215767634858</c:v>
                </c:pt>
                <c:pt idx="1">
                  <c:v>54.77178423236515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F02-450F-96E2-7AE4A27EDA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38417055484772E-2"/>
          <c:y val="8.5927234268336539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9BA-4018-BB60-A441F23757CF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9BA-4018-BB60-A441F23757CF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76200" cap="rnd"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9BA-4018-BB60-A441F23757CF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9BA-4018-BB60-A441F23757CF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9BA-4018-BB60-A441F23757CF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76200" cap="rnd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9BA-4018-BB60-A441F23757CF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89BA-4018-BB60-A441F23757C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Gráficos!$B$110:$B$114</c:f>
              <c:strCache>
                <c:ptCount val="5"/>
                <c:pt idx="0">
                  <c:v>Muito Bom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  <c:pt idx="4">
                  <c:v>Muito Ruim</c:v>
                </c:pt>
              </c:strCache>
            </c:strRef>
          </c:cat>
          <c:val>
            <c:numRef>
              <c:f>Gráficos!$C$110:$C$114</c:f>
              <c:numCache>
                <c:formatCode>0.0</c:formatCode>
                <c:ptCount val="5"/>
                <c:pt idx="0">
                  <c:v>56.72268907563025</c:v>
                </c:pt>
                <c:pt idx="1">
                  <c:v>38.655462184873954</c:v>
                </c:pt>
                <c:pt idx="2">
                  <c:v>3.3613445378151261</c:v>
                </c:pt>
                <c:pt idx="3">
                  <c:v>0.84033613445378152</c:v>
                </c:pt>
                <c:pt idx="4">
                  <c:v>0.42016806722689076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89BA-4018-BB60-A441F23757C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none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Gráficos!$P$111</c:f>
              <c:strCache>
                <c:ptCount val="1"/>
                <c:pt idx="0">
                  <c:v>Feminino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6171732270389393E-4"/>
                  <c:y val="-0.1798985690235690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AC1-4D3C-A5B4-2B26D9C2E276}"/>
                </c:ext>
              </c:extLst>
            </c:dLbl>
            <c:dLbl>
              <c:idx val="1"/>
              <c:layout>
                <c:manualLayout>
                  <c:x val="-3.6215744892874935E-2"/>
                  <c:y val="-0.1653909932659932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AC1-4D3C-A5B4-2B26D9C2E2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Gráficos!$Q$110:$Q$111</c:f>
              <c:numCache>
                <c:formatCode>0.0</c:formatCode>
                <c:ptCount val="2"/>
                <c:pt idx="0">
                  <c:v>95.57522123893807</c:v>
                </c:pt>
                <c:pt idx="1">
                  <c:v>95.199999999999989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AC1-4D3C-A5B4-2B26D9C2E276}"/>
            </c:ext>
          </c:extLst>
        </c:ser>
        <c:ser>
          <c:idx val="1"/>
          <c:order val="1"/>
          <c:tx>
            <c:strRef>
              <c:f>Gráficos!$P$110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bg1">
                <a:alpha val="77000"/>
              </a:schemeClr>
            </a:solidFill>
            <a:ln>
              <a:noFill/>
            </a:ln>
            <a:effectLst/>
          </c:spPr>
          <c:invertIfNegative val="0"/>
          <c:val>
            <c:numRef>
              <c:f>Gráficos!$R$110:$R$111</c:f>
              <c:numCache>
                <c:formatCode>0.0</c:formatCode>
                <c:ptCount val="2"/>
                <c:pt idx="0">
                  <c:v>4.4247787610619298</c:v>
                </c:pt>
                <c:pt idx="1">
                  <c:v>4.8000000000000114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AC1-4D3C-A5B4-2B26D9C2E2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5505152"/>
        <c:axId val="89642048"/>
      </c:barChart>
      <c:catAx>
        <c:axId val="115505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642048"/>
        <c:crosses val="autoZero"/>
        <c:auto val="1"/>
        <c:lblAlgn val="ctr"/>
        <c:lblOffset val="100"/>
        <c:noMultiLvlLbl val="0"/>
      </c:catAx>
      <c:valAx>
        <c:axId val="89642048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1550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916238623051275E-2"/>
          <c:y val="8.5927177177177197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1C5-4DE9-9435-C773DB65CB23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1C5-4DE9-9435-C773DB65CB23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76200" cap="rnd"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1C5-4DE9-9435-C773DB65CB23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1C5-4DE9-9435-C773DB65CB23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1C5-4DE9-9435-C773DB65CB2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76200" cap="rnd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1C5-4DE9-9435-C773DB65CB23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1C5-4DE9-9435-C773DB65CB2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Gráficos!$B$134:$B$138</c:f>
              <c:strCache>
                <c:ptCount val="5"/>
                <c:pt idx="0">
                  <c:v>Muito Bom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  <c:pt idx="4">
                  <c:v>Muito Ruim</c:v>
                </c:pt>
              </c:strCache>
            </c:strRef>
          </c:cat>
          <c:val>
            <c:numRef>
              <c:f>Gráficos!$C$134:$C$138</c:f>
              <c:numCache>
                <c:formatCode>0.0</c:formatCode>
                <c:ptCount val="5"/>
                <c:pt idx="0">
                  <c:v>35.648148148148145</c:v>
                </c:pt>
                <c:pt idx="1">
                  <c:v>43.055555555555557</c:v>
                </c:pt>
                <c:pt idx="2">
                  <c:v>17.592592592592592</c:v>
                </c:pt>
                <c:pt idx="3">
                  <c:v>2.7777777777777777</c:v>
                </c:pt>
                <c:pt idx="4">
                  <c:v>0.92592592592592582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1C5-4DE9-9435-C773DB65CB2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Gráficos!$P$135</c:f>
              <c:strCache>
                <c:ptCount val="1"/>
                <c:pt idx="0">
                  <c:v>Feminino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8114931074572332E-3"/>
                  <c:y val="-0.2386948653198653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E38-49CC-A7A3-2317CF6CE3EA}"/>
                </c:ext>
              </c:extLst>
            </c:dLbl>
            <c:dLbl>
              <c:idx val="1"/>
              <c:layout>
                <c:manualLayout>
                  <c:x val="-4.6762165753197242E-2"/>
                  <c:y val="-0.1974617003367003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E38-49CC-A7A3-2317CF6CE3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Gráficos!$Q$134:$Q$135</c:f>
              <c:numCache>
                <c:formatCode>0.0</c:formatCode>
                <c:ptCount val="2"/>
                <c:pt idx="0">
                  <c:v>79.629629629629619</c:v>
                </c:pt>
                <c:pt idx="1">
                  <c:v>77.777777777777771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E38-49CC-A7A3-2317CF6CE3EA}"/>
            </c:ext>
          </c:extLst>
        </c:ser>
        <c:ser>
          <c:idx val="1"/>
          <c:order val="1"/>
          <c:tx>
            <c:strRef>
              <c:f>Gráficos!$P$134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bg1">
                <a:alpha val="77000"/>
              </a:schemeClr>
            </a:solidFill>
            <a:ln>
              <a:noFill/>
            </a:ln>
            <a:effectLst/>
          </c:spPr>
          <c:invertIfNegative val="0"/>
          <c:val>
            <c:numRef>
              <c:f>Gráficos!$R$134:$R$135</c:f>
              <c:numCache>
                <c:formatCode>0.0</c:formatCode>
                <c:ptCount val="2"/>
                <c:pt idx="0">
                  <c:v>20.370370370370381</c:v>
                </c:pt>
                <c:pt idx="1">
                  <c:v>22.222222222222229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E38-49CC-A7A3-2317CF6CE3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5505152"/>
        <c:axId val="89642048"/>
      </c:barChart>
      <c:catAx>
        <c:axId val="115505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642048"/>
        <c:crosses val="autoZero"/>
        <c:auto val="1"/>
        <c:lblAlgn val="ctr"/>
        <c:lblOffset val="100"/>
        <c:noMultiLvlLbl val="0"/>
      </c:catAx>
      <c:valAx>
        <c:axId val="89642048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1550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2657BF-156C-4FBC-9087-C4F0CB219B8E}" type="datetimeFigureOut">
              <a:rPr lang="pt-BR" smtClean="0"/>
              <a:t>28/04/2021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810FA5-3DD5-4ACF-930E-76BA53D583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0633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4A59-D28B-4C1A-B9B6-F55A5E7A7FEB}" type="slidenum">
              <a:rPr lang="pt-BR" smtClean="0">
                <a:solidFill>
                  <a:prstClr val="black"/>
                </a:solidFill>
              </a:rPr>
              <a:pPr/>
              <a:t>6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411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4A59-D28B-4C1A-B9B6-F55A5E7A7FEB}" type="slidenum">
              <a:rPr lang="pt-BR" smtClean="0">
                <a:solidFill>
                  <a:prstClr val="black"/>
                </a:solidFill>
              </a:rPr>
              <a:pPr/>
              <a:t>7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77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4A59-D28B-4C1A-B9B6-F55A5E7A7FEB}" type="slidenum">
              <a:rPr lang="pt-BR" smtClean="0">
                <a:solidFill>
                  <a:prstClr val="black"/>
                </a:solidFill>
              </a:rPr>
              <a:pPr/>
              <a:t>8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074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4A59-D28B-4C1A-B9B6-F55A5E7A7FEB}" type="slidenum">
              <a:rPr lang="pt-BR" smtClean="0">
                <a:solidFill>
                  <a:prstClr val="black"/>
                </a:solidFill>
              </a:rPr>
              <a:pPr/>
              <a:t>9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789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4A59-D28B-4C1A-B9B6-F55A5E7A7FEB}" type="slidenum">
              <a:rPr lang="pt-BR" smtClean="0">
                <a:solidFill>
                  <a:prstClr val="black"/>
                </a:solidFill>
              </a:rPr>
              <a:pPr/>
              <a:t>10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672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4A59-D28B-4C1A-B9B6-F55A5E7A7FEB}" type="slidenum">
              <a:rPr lang="pt-BR" smtClean="0">
                <a:solidFill>
                  <a:prstClr val="black"/>
                </a:solidFill>
              </a:rPr>
              <a:pPr/>
              <a:t>11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667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4A59-D28B-4C1A-B9B6-F55A5E7A7FEB}" type="slidenum">
              <a:rPr lang="pt-BR" smtClean="0">
                <a:solidFill>
                  <a:prstClr val="black"/>
                </a:solidFill>
              </a:rPr>
              <a:pPr/>
              <a:t>12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715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669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494BFCD-432F-47C0-984C-BD9DAF2DB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769" y="1148618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C1C1C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defRPr>
                <a:solidFill>
                  <a:srgbClr val="1C1C1C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>
              <a:defRPr>
                <a:solidFill>
                  <a:srgbClr val="1C1C1C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defRPr>
                <a:solidFill>
                  <a:srgbClr val="1C1C1C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>
              <a:defRPr>
                <a:solidFill>
                  <a:srgbClr val="1C1C1C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nível0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2D3A0750-620B-45DE-8672-37E282AAF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30" y="0"/>
            <a:ext cx="7444156" cy="571500"/>
          </a:xfrm>
          <a:prstGeom prst="rect">
            <a:avLst/>
          </a:prstGeo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505941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2499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0547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149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200F559-3912-4F0E-B9A9-68DF1325B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7941A-0006-4041-859E-62DD6902F30E}" type="datetimeFigureOut">
              <a:rPr lang="pt-BR" smtClean="0"/>
              <a:t>28/04/2021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A27085E-3F4E-4715-8DFA-63583DC78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6EA5716-A06D-4D14-B5D3-A3E243322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4A7C8-3E83-4A82-AB52-C46F2AED23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0210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tângulo 66">
            <a:extLst>
              <a:ext uri="{FF2B5EF4-FFF2-40B4-BE49-F238E27FC236}">
                <a16:creationId xmlns:a16="http://schemas.microsoft.com/office/drawing/2014/main" id="{F28BA281-2DD2-486A-B9A0-796B67CAC659}"/>
              </a:ext>
            </a:extLst>
          </p:cNvPr>
          <p:cNvSpPr/>
          <p:nvPr userDrawn="1"/>
        </p:nvSpPr>
        <p:spPr>
          <a:xfrm flipV="1">
            <a:off x="0" y="6743700"/>
            <a:ext cx="12192000" cy="114300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AC26E7DF-54B1-43C6-BA87-2D9E7A04A1E2}"/>
              </a:ext>
            </a:extLst>
          </p:cNvPr>
          <p:cNvCxnSpPr/>
          <p:nvPr userDrawn="1"/>
        </p:nvCxnSpPr>
        <p:spPr>
          <a:xfrm>
            <a:off x="490071" y="1073979"/>
            <a:ext cx="656247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ângulo 22">
            <a:extLst>
              <a:ext uri="{FF2B5EF4-FFF2-40B4-BE49-F238E27FC236}">
                <a16:creationId xmlns:a16="http://schemas.microsoft.com/office/drawing/2014/main" id="{FFD49BF6-D603-4F61-8A55-D68439DDF9D3}"/>
              </a:ext>
            </a:extLst>
          </p:cNvPr>
          <p:cNvSpPr/>
          <p:nvPr userDrawn="1"/>
        </p:nvSpPr>
        <p:spPr>
          <a:xfrm>
            <a:off x="-8495" y="139338"/>
            <a:ext cx="313295" cy="8334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5C160B69-EC2E-4DBD-A3BA-CA51A032F713}"/>
              </a:ext>
            </a:extLst>
          </p:cNvPr>
          <p:cNvSpPr/>
          <p:nvPr userDrawn="1"/>
        </p:nvSpPr>
        <p:spPr>
          <a:xfrm>
            <a:off x="361027" y="139338"/>
            <a:ext cx="156648" cy="8334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FA25BA03-C9B5-4234-9944-CB98500FFA62}"/>
              </a:ext>
            </a:extLst>
          </p:cNvPr>
          <p:cNvSpPr/>
          <p:nvPr userDrawn="1"/>
        </p:nvSpPr>
        <p:spPr>
          <a:xfrm>
            <a:off x="11194869" y="0"/>
            <a:ext cx="692331" cy="11346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 descr="Placa branca com letras pretas em fundo verde&#10;&#10;Descrição gerada automaticamente com confiança média">
            <a:extLst>
              <a:ext uri="{FF2B5EF4-FFF2-40B4-BE49-F238E27FC236}">
                <a16:creationId xmlns:a16="http://schemas.microsoft.com/office/drawing/2014/main" id="{145290A4-574E-4077-B637-B352A07052F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234" y="69669"/>
            <a:ext cx="1336766" cy="91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832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5" r:id="rId4"/>
    <p:sldLayoutId id="2147483666" r:id="rId5"/>
    <p:sldLayoutId id="214748366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rgbClr val="1C1C1C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mbria" panose="02040503050406030204" pitchFamily="18" charset="0"/>
          <a:ea typeface="Cambria" panose="02040503050406030204" pitchFamily="18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image" Target="../media/image21.png"/><Relationship Id="rId7" Type="http://schemas.microsoft.com/office/2007/relationships/hdphoto" Target="../media/hdphoto1.wdp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image" Target="../media/image21.png"/><Relationship Id="rId7" Type="http://schemas.microsoft.com/office/2007/relationships/hdphoto" Target="../media/hdphoto1.wdp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.xml"/><Relationship Id="rId3" Type="http://schemas.openxmlformats.org/officeDocument/2006/relationships/image" Target="../media/image21.png"/><Relationship Id="rId7" Type="http://schemas.microsoft.com/office/2007/relationships/hdphoto" Target="../media/hdphoto1.wdp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5.xml"/><Relationship Id="rId3" Type="http://schemas.openxmlformats.org/officeDocument/2006/relationships/image" Target="../media/image21.png"/><Relationship Id="rId7" Type="http://schemas.microsoft.com/office/2007/relationships/hdphoto" Target="../media/hdphoto1.wdp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7.xml"/><Relationship Id="rId3" Type="http://schemas.openxmlformats.org/officeDocument/2006/relationships/image" Target="../media/image21.png"/><Relationship Id="rId7" Type="http://schemas.microsoft.com/office/2007/relationships/hdphoto" Target="../media/hdphoto1.wdp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Mulher com celular na mão&#10;&#10;Descrição gerada automaticamente com confiança média">
            <a:extLst>
              <a:ext uri="{FF2B5EF4-FFF2-40B4-BE49-F238E27FC236}">
                <a16:creationId xmlns:a16="http://schemas.microsoft.com/office/drawing/2014/main" id="{66C03191-EAC1-4A0A-B702-815ED3CCA7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75"/>
          <a:stretch/>
        </p:blipFill>
        <p:spPr>
          <a:xfrm>
            <a:off x="0" y="-13253"/>
            <a:ext cx="12274739" cy="6771861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2725355B-6944-480A-86C5-30EB9E1B27FD}"/>
              </a:ext>
            </a:extLst>
          </p:cNvPr>
          <p:cNvSpPr/>
          <p:nvPr/>
        </p:nvSpPr>
        <p:spPr>
          <a:xfrm>
            <a:off x="8419080" y="-13252"/>
            <a:ext cx="3772920" cy="5760000"/>
          </a:xfrm>
          <a:prstGeom prst="rect">
            <a:avLst/>
          </a:prstGeom>
          <a:solidFill>
            <a:srgbClr val="FEFEF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spc="300" dirty="0">
              <a:solidFill>
                <a:schemeClr val="bg2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8C250E5-9607-47BB-A181-EADBA97864FF}"/>
              </a:ext>
            </a:extLst>
          </p:cNvPr>
          <p:cNvSpPr txBox="1"/>
          <p:nvPr/>
        </p:nvSpPr>
        <p:spPr>
          <a:xfrm>
            <a:off x="8419080" y="1937031"/>
            <a:ext cx="3772920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ea typeface="Cambria" panose="02040503050406030204" pitchFamily="18" charset="0"/>
              </a:rPr>
              <a:t>Pesquisa de Satisfação com Beneficiários 2021</a:t>
            </a:r>
          </a:p>
          <a:p>
            <a:pPr algn="ctr"/>
            <a:r>
              <a:rPr lang="pt-BR" b="1" dirty="0">
                <a:cs typeface="Calibri" panose="020F0502020204030204" pitchFamily="34" charset="0"/>
              </a:rPr>
              <a:t>(Ano Base 2020)</a:t>
            </a: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609FD5A5-4354-49AF-B532-6D59A2DA9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717" y="5024946"/>
            <a:ext cx="2700141" cy="46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Imagem 13" descr="Logotipo, nome da empresa&#10;&#10;Descrição gerada automaticamente">
            <a:extLst>
              <a:ext uri="{FF2B5EF4-FFF2-40B4-BE49-F238E27FC236}">
                <a16:creationId xmlns:a16="http://schemas.microsoft.com/office/drawing/2014/main" id="{545CEBE7-CC82-478E-88DE-841059AC77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53" b="25880"/>
          <a:stretch/>
        </p:blipFill>
        <p:spPr>
          <a:xfrm>
            <a:off x="11400862" y="4962076"/>
            <a:ext cx="656133" cy="477079"/>
          </a:xfrm>
          <a:prstGeom prst="rect">
            <a:avLst/>
          </a:prstGeom>
        </p:spPr>
      </p:pic>
      <p:pic>
        <p:nvPicPr>
          <p:cNvPr id="3" name="Imagem 2" descr="Placa branca com letras pretas em fundo verde&#10;&#10;Descrição gerada automaticamente com confiança média">
            <a:extLst>
              <a:ext uri="{FF2B5EF4-FFF2-40B4-BE49-F238E27FC236}">
                <a16:creationId xmlns:a16="http://schemas.microsoft.com/office/drawing/2014/main" id="{2E354D62-7955-4E44-A653-D0AE1FE016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552" y="458573"/>
            <a:ext cx="1897976" cy="130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603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>
            <a:extLst>
              <a:ext uri="{FF2B5EF4-FFF2-40B4-BE49-F238E27FC236}">
                <a16:creationId xmlns:a16="http://schemas.microsoft.com/office/drawing/2014/main" id="{410E7F8F-81EF-4896-BB4E-363621424479}"/>
              </a:ext>
            </a:extLst>
          </p:cNvPr>
          <p:cNvSpPr txBox="1"/>
          <p:nvPr/>
        </p:nvSpPr>
        <p:spPr>
          <a:xfrm>
            <a:off x="557923" y="242563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6E92A931-AD82-41C0-9C5E-38BDBA0B05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1766566"/>
              </p:ext>
            </p:extLst>
          </p:nvPr>
        </p:nvGraphicFramePr>
        <p:xfrm>
          <a:off x="415898" y="3497803"/>
          <a:ext cx="11340000" cy="2640405"/>
        </p:xfrm>
        <a:graphic>
          <a:graphicData uri="http://schemas.openxmlformats.org/drawingml/2006/table">
            <a:tbl>
              <a:tblPr/>
              <a:tblGrid>
                <a:gridCol w="6300000">
                  <a:extLst>
                    <a:ext uri="{9D8B030D-6E8A-4147-A177-3AD203B41FA5}">
                      <a16:colId xmlns:a16="http://schemas.microsoft.com/office/drawing/2014/main" val="111574614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1432003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85179061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4199096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23698078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46116820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14001172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092386113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8 - Documentos e formulários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15221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24,1%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03378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25,5%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29,9%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2792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67286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59065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57549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Nunca preenchi documentos ou formulários exigidos pelo meu plano de saúde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27,4%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36,6%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96828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 Não me lembro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732845"/>
                  </a:ext>
                </a:extLst>
              </a:tr>
              <a:tr h="18390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0655131"/>
                  </a:ext>
                </a:extLst>
              </a:tr>
            </a:tbl>
          </a:graphicData>
        </a:graphic>
      </p:graphicFrame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336B1CD8-7A90-4BA9-B427-8BC30CA03E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958348"/>
              </p:ext>
            </p:extLst>
          </p:nvPr>
        </p:nvGraphicFramePr>
        <p:xfrm>
          <a:off x="415898" y="1738800"/>
          <a:ext cx="11340000" cy="1584000"/>
        </p:xfrm>
        <a:graphic>
          <a:graphicData uri="http://schemas.openxmlformats.org/drawingml/2006/table">
            <a:tbl>
              <a:tblPr/>
              <a:tblGrid>
                <a:gridCol w="6300000">
                  <a:extLst>
                    <a:ext uri="{9D8B030D-6E8A-4147-A177-3AD203B41FA5}">
                      <a16:colId xmlns:a16="http://schemas.microsoft.com/office/drawing/2014/main" val="263406567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4901644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0537888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7242226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19141855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28080157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2672325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654411616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7 - Nos últimos 12 meses, quando você fez uma reclamação para o seu plano você teve sua demanda resolvida?</a:t>
                      </a:r>
                    </a:p>
                  </a:txBody>
                  <a:tcPr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50804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09434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81249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Nos 12 últimos meses não reclamei do meu plano de saúde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211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75,9%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71,7%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30255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 sei/ Não me lembro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676769"/>
                  </a:ext>
                </a:extLst>
              </a:tr>
            </a:tbl>
          </a:graphicData>
        </a:graphic>
      </p:graphicFrame>
      <p:sp>
        <p:nvSpPr>
          <p:cNvPr id="18" name="CaixaDeTexto 17">
            <a:extLst>
              <a:ext uri="{FF2B5EF4-FFF2-40B4-BE49-F238E27FC236}">
                <a16:creationId xmlns:a16="http://schemas.microsoft.com/office/drawing/2014/main" id="{38DC8372-812B-45D5-B3BB-2FDB49311852}"/>
              </a:ext>
            </a:extLst>
          </p:cNvPr>
          <p:cNvSpPr txBox="1"/>
          <p:nvPr/>
        </p:nvSpPr>
        <p:spPr>
          <a:xfrm>
            <a:off x="415898" y="1078069"/>
            <a:ext cx="1854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Intervalo de Confiança</a:t>
            </a:r>
          </a:p>
        </p:txBody>
      </p:sp>
    </p:spTree>
    <p:extLst>
      <p:ext uri="{BB962C8B-B14F-4D97-AF65-F5344CB8AC3E}">
        <p14:creationId xmlns:p14="http://schemas.microsoft.com/office/powerpoint/2010/main" val="312006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06685DE3-CFC2-478C-A015-877E33F3EB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6280554"/>
              </p:ext>
            </p:extLst>
          </p:nvPr>
        </p:nvGraphicFramePr>
        <p:xfrm>
          <a:off x="595607" y="4218211"/>
          <a:ext cx="11340000" cy="2160000"/>
        </p:xfrm>
        <a:graphic>
          <a:graphicData uri="http://schemas.openxmlformats.org/drawingml/2006/table">
            <a:tbl>
              <a:tblPr/>
              <a:tblGrid>
                <a:gridCol w="6300000">
                  <a:extLst>
                    <a:ext uri="{9D8B030D-6E8A-4147-A177-3AD203B41FA5}">
                      <a16:colId xmlns:a16="http://schemas.microsoft.com/office/drawing/2014/main" val="111574614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1432003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63456233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4199096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23698078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46116820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14001172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092386113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10 - Recomendação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15221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Definitivamente recomendaria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03378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Recomendaria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75,5%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79,8%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2792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Indiferente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67286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Recomendaria com ressalvas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59065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recomendaria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57549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sei/Não tenho como avaliar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968288"/>
                  </a:ext>
                </a:extLst>
              </a:tr>
            </a:tbl>
          </a:graphicData>
        </a:graphic>
      </p:graphicFrame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5287E78D-2D62-4107-AA56-9AA3C7536F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064944"/>
              </p:ext>
            </p:extLst>
          </p:nvPr>
        </p:nvGraphicFramePr>
        <p:xfrm>
          <a:off x="595608" y="1738800"/>
          <a:ext cx="11340000" cy="2160000"/>
        </p:xfrm>
        <a:graphic>
          <a:graphicData uri="http://schemas.openxmlformats.org/drawingml/2006/table">
            <a:tbl>
              <a:tblPr/>
              <a:tblGrid>
                <a:gridCol w="6300000">
                  <a:extLst>
                    <a:ext uri="{9D8B030D-6E8A-4147-A177-3AD203B41FA5}">
                      <a16:colId xmlns:a16="http://schemas.microsoft.com/office/drawing/2014/main" val="270871993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20174817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8786529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24787628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7602173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92903346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41478270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680441401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9 - Avaliação 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3869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48,6%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43,6%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53,5%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26054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43,2%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38,3%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48,1%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56082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45609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70224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507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sei/Não tenho como avaliar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839478"/>
                  </a:ext>
                </a:extLst>
              </a:tr>
            </a:tbl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:a16="http://schemas.microsoft.com/office/drawing/2014/main" id="{D543B5BD-0277-4FBE-9F09-A025A1BCB372}"/>
              </a:ext>
            </a:extLst>
          </p:cNvPr>
          <p:cNvSpPr txBox="1"/>
          <p:nvPr/>
        </p:nvSpPr>
        <p:spPr>
          <a:xfrm>
            <a:off x="415898" y="1078069"/>
            <a:ext cx="1854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Intervalo de Confiança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B465C9B9-22C0-4A22-887E-43D83D84B407}"/>
              </a:ext>
            </a:extLst>
          </p:cNvPr>
          <p:cNvSpPr txBox="1"/>
          <p:nvPr/>
        </p:nvSpPr>
        <p:spPr>
          <a:xfrm>
            <a:off x="557923" y="242563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</p:spTree>
    <p:extLst>
      <p:ext uri="{BB962C8B-B14F-4D97-AF65-F5344CB8AC3E}">
        <p14:creationId xmlns:p14="http://schemas.microsoft.com/office/powerpoint/2010/main" val="1282966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6AF016A0-3574-4A6D-97EA-9C17CD19AD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0461814"/>
              </p:ext>
            </p:extLst>
          </p:nvPr>
        </p:nvGraphicFramePr>
        <p:xfrm>
          <a:off x="415898" y="1915997"/>
          <a:ext cx="3396062" cy="3069142"/>
        </p:xfrm>
        <a:graphic>
          <a:graphicData uri="http://schemas.openxmlformats.org/drawingml/2006/table">
            <a:tbl>
              <a:tblPr/>
              <a:tblGrid>
                <a:gridCol w="2055074">
                  <a:extLst>
                    <a:ext uri="{9D8B030D-6E8A-4147-A177-3AD203B41FA5}">
                      <a16:colId xmlns:a16="http://schemas.microsoft.com/office/drawing/2014/main" val="2479003568"/>
                    </a:ext>
                  </a:extLst>
                </a:gridCol>
                <a:gridCol w="1162584">
                  <a:extLst>
                    <a:ext uri="{9D8B030D-6E8A-4147-A177-3AD203B41FA5}">
                      <a16:colId xmlns:a16="http://schemas.microsoft.com/office/drawing/2014/main" val="3975291648"/>
                    </a:ext>
                  </a:extLst>
                </a:gridCol>
                <a:gridCol w="178404">
                  <a:extLst>
                    <a:ext uri="{9D8B030D-6E8A-4147-A177-3AD203B41FA5}">
                      <a16:colId xmlns:a16="http://schemas.microsoft.com/office/drawing/2014/main" val="4221259952"/>
                    </a:ext>
                  </a:extLst>
                </a:gridCol>
              </a:tblGrid>
              <a:tr h="23857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Distribuição por Cidade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1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1881372"/>
                  </a:ext>
                </a:extLst>
              </a:tr>
              <a:tr h="23857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Região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Pesquisado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010901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URUGUAIANA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29,1%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158914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PORTO ALEGRE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71562395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TRES DE MAIO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342841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ITAQUI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62561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SANTA MARIA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32602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ALEGRETE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704363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CACHOEIRA DO SUL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093823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CANOAS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083598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CACAPAVA DO SUL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1714250"/>
                  </a:ext>
                </a:extLst>
              </a:tr>
            </a:tbl>
          </a:graphicData>
        </a:graphic>
      </p:graphicFrame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C5060610-6D3B-4CBA-899F-3604EBD328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0579160"/>
              </p:ext>
            </p:extLst>
          </p:nvPr>
        </p:nvGraphicFramePr>
        <p:xfrm>
          <a:off x="6677460" y="1915997"/>
          <a:ext cx="4899200" cy="3694164"/>
        </p:xfrm>
        <a:graphic>
          <a:graphicData uri="http://schemas.openxmlformats.org/drawingml/2006/table">
            <a:tbl>
              <a:tblPr/>
              <a:tblGrid>
                <a:gridCol w="1233044">
                  <a:extLst>
                    <a:ext uri="{9D8B030D-6E8A-4147-A177-3AD203B41FA5}">
                      <a16:colId xmlns:a16="http://schemas.microsoft.com/office/drawing/2014/main" val="1222817563"/>
                    </a:ext>
                  </a:extLst>
                </a:gridCol>
                <a:gridCol w="1162584">
                  <a:extLst>
                    <a:ext uri="{9D8B030D-6E8A-4147-A177-3AD203B41FA5}">
                      <a16:colId xmlns:a16="http://schemas.microsoft.com/office/drawing/2014/main" val="3014015914"/>
                    </a:ext>
                  </a:extLst>
                </a:gridCol>
                <a:gridCol w="178404">
                  <a:extLst>
                    <a:ext uri="{9D8B030D-6E8A-4147-A177-3AD203B41FA5}">
                      <a16:colId xmlns:a16="http://schemas.microsoft.com/office/drawing/2014/main" val="3266097213"/>
                    </a:ext>
                  </a:extLst>
                </a:gridCol>
                <a:gridCol w="1162584">
                  <a:extLst>
                    <a:ext uri="{9D8B030D-6E8A-4147-A177-3AD203B41FA5}">
                      <a16:colId xmlns:a16="http://schemas.microsoft.com/office/drawing/2014/main" val="653553222"/>
                    </a:ext>
                  </a:extLst>
                </a:gridCol>
                <a:gridCol w="1162584">
                  <a:extLst>
                    <a:ext uri="{9D8B030D-6E8A-4147-A177-3AD203B41FA5}">
                      <a16:colId xmlns:a16="http://schemas.microsoft.com/office/drawing/2014/main" val="4171451215"/>
                    </a:ext>
                  </a:extLst>
                </a:gridCol>
              </a:tblGrid>
              <a:tr h="27193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Distribuição por Faixa Etária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13">
                  <a:txBody>
                    <a:bodyPr/>
                    <a:lstStyle/>
                    <a:p>
                      <a:pPr algn="l" fontAlgn="b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Intervalo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881372"/>
                  </a:ext>
                </a:extLst>
              </a:tr>
              <a:tr h="2719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Pesquisado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Limite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Limite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10901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18 a 20 anos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58914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21 a 30 anos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2602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31 a 40 anos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26,0%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35,1%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83557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41 a 50 anos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23,3%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30645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51 a 60 anos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34449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Mais de 60 anos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23,7%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1401038"/>
                  </a:ext>
                </a:extLst>
              </a:tr>
              <a:tr h="301460">
                <a:tc gridSpan="2">
                  <a:txBody>
                    <a:bodyPr/>
                    <a:lstStyle/>
                    <a:p>
                      <a:endParaRPr lang="pt-BR" b="1" dirty="0"/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pt-BR" b="1" dirty="0"/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8792988"/>
                  </a:ext>
                </a:extLst>
              </a:tr>
              <a:tr h="27289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Distribuição por Gênero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b"/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Intervalo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6954672"/>
                  </a:ext>
                </a:extLst>
              </a:tr>
              <a:tr h="2719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Gênero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Pesquisado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Limite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Limite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793248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Feminino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45,4%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55,3%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8289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Masculino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49,6%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44,7%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54,6%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009218"/>
                  </a:ext>
                </a:extLst>
              </a:tr>
            </a:tbl>
          </a:graphicData>
        </a:graphic>
      </p:graphicFrame>
      <p:sp>
        <p:nvSpPr>
          <p:cNvPr id="15" name="CaixaDeTexto 14">
            <a:extLst>
              <a:ext uri="{FF2B5EF4-FFF2-40B4-BE49-F238E27FC236}">
                <a16:creationId xmlns:a16="http://schemas.microsoft.com/office/drawing/2014/main" id="{487DCB22-0298-484C-B9A4-721AEC517C55}"/>
              </a:ext>
            </a:extLst>
          </p:cNvPr>
          <p:cNvSpPr txBox="1"/>
          <p:nvPr/>
        </p:nvSpPr>
        <p:spPr>
          <a:xfrm>
            <a:off x="415898" y="1078069"/>
            <a:ext cx="1854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Intervalo de Confiança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77A4FC7E-8048-4D38-8B0D-EC9030B0CC6E}"/>
              </a:ext>
            </a:extLst>
          </p:cNvPr>
          <p:cNvSpPr txBox="1"/>
          <p:nvPr/>
        </p:nvSpPr>
        <p:spPr>
          <a:xfrm>
            <a:off x="557923" y="242563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9ECEC8DD-0F9C-41A9-954C-3A46E3459F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950645"/>
              </p:ext>
            </p:extLst>
          </p:nvPr>
        </p:nvGraphicFramePr>
        <p:xfrm>
          <a:off x="3811960" y="1889493"/>
          <a:ext cx="2325168" cy="3101536"/>
        </p:xfrm>
        <a:graphic>
          <a:graphicData uri="http://schemas.openxmlformats.org/drawingml/2006/table">
            <a:tbl>
              <a:tblPr/>
              <a:tblGrid>
                <a:gridCol w="1162584">
                  <a:extLst>
                    <a:ext uri="{9D8B030D-6E8A-4147-A177-3AD203B41FA5}">
                      <a16:colId xmlns:a16="http://schemas.microsoft.com/office/drawing/2014/main" val="4037291845"/>
                    </a:ext>
                  </a:extLst>
                </a:gridCol>
                <a:gridCol w="1162584">
                  <a:extLst>
                    <a:ext uri="{9D8B030D-6E8A-4147-A177-3AD203B41FA5}">
                      <a16:colId xmlns:a16="http://schemas.microsoft.com/office/drawing/2014/main" val="1869228324"/>
                    </a:ext>
                  </a:extLst>
                </a:gridCol>
              </a:tblGrid>
              <a:tr h="27193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Intervalo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348181"/>
                  </a:ext>
                </a:extLst>
              </a:tr>
              <a:tr h="237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Limite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Limite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68568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24,6%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33,6%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07744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1619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416339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56601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77723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11273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52666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422169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0920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2071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aixaDeTexto 39">
            <a:extLst>
              <a:ext uri="{FF2B5EF4-FFF2-40B4-BE49-F238E27FC236}">
                <a16:creationId xmlns:a16="http://schemas.microsoft.com/office/drawing/2014/main" id="{78AAB0CD-5DF8-4BDA-8C78-C76F374110E9}"/>
              </a:ext>
            </a:extLst>
          </p:cNvPr>
          <p:cNvSpPr txBox="1"/>
          <p:nvPr/>
        </p:nvSpPr>
        <p:spPr>
          <a:xfrm>
            <a:off x="6134034" y="1078069"/>
            <a:ext cx="1267655" cy="317186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>
            <a:defPPr>
              <a:defRPr lang="pt-BR"/>
            </a:defPPr>
            <a:lvl1pPr>
              <a:defRPr sz="16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Gênero </a:t>
            </a:r>
          </a:p>
        </p:txBody>
      </p:sp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id="{221A06B4-5D81-419D-AFDA-57E6B5118284}"/>
              </a:ext>
            </a:extLst>
          </p:cNvPr>
          <p:cNvCxnSpPr/>
          <p:nvPr/>
        </p:nvCxnSpPr>
        <p:spPr>
          <a:xfrm>
            <a:off x="6096000" y="1240766"/>
            <a:ext cx="0" cy="499255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70BC7ED8-46FB-4431-8C43-4D688DA41171}"/>
              </a:ext>
            </a:extLst>
          </p:cNvPr>
          <p:cNvSpPr txBox="1"/>
          <p:nvPr/>
        </p:nvSpPr>
        <p:spPr>
          <a:xfrm>
            <a:off x="-13252" y="6548275"/>
            <a:ext cx="2833350" cy="230780"/>
          </a:xfrm>
          <a:prstGeom prst="rect">
            <a:avLst/>
          </a:prstGeom>
          <a:noFill/>
        </p:spPr>
        <p:txBody>
          <a:bodyPr wrap="square" lIns="91390" tIns="45694" rIns="91390" bIns="45694" rtlCol="0">
            <a:spAutoFit/>
          </a:bodyPr>
          <a:lstStyle>
            <a:defPPr>
              <a:defRPr lang="pt-BR"/>
            </a:defPPr>
            <a:lvl1pPr defTabSz="1219535">
              <a:defRPr sz="1000" kern="0">
                <a:solidFill>
                  <a:srgbClr val="4D4E53"/>
                </a:solidFill>
              </a:defRPr>
            </a:lvl1pPr>
          </a:lstStyle>
          <a:p>
            <a:r>
              <a:rPr lang="pt-BR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Nota: Resultados apresentados em percentual (%).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5284CE51-1FDA-416D-8869-31D0BF72814B}"/>
              </a:ext>
            </a:extLst>
          </p:cNvPr>
          <p:cNvSpPr txBox="1"/>
          <p:nvPr/>
        </p:nvSpPr>
        <p:spPr>
          <a:xfrm>
            <a:off x="557922" y="242563"/>
            <a:ext cx="6644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Descrição do Perfil Amostrado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DC27CFC-31D1-48E0-848E-B6F9650860FB}"/>
              </a:ext>
            </a:extLst>
          </p:cNvPr>
          <p:cNvSpPr txBox="1"/>
          <p:nvPr/>
        </p:nvSpPr>
        <p:spPr>
          <a:xfrm>
            <a:off x="415898" y="1078069"/>
            <a:ext cx="1033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Faixa Etária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29F3EA37-671E-416D-8095-2CDEBECE53A2}"/>
              </a:ext>
            </a:extLst>
          </p:cNvPr>
          <p:cNvSpPr/>
          <p:nvPr/>
        </p:nvSpPr>
        <p:spPr>
          <a:xfrm>
            <a:off x="7156179" y="5157187"/>
            <a:ext cx="3281759" cy="541249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Beneficiários com 18 anos ou mais</a:t>
            </a:r>
          </a:p>
          <a:p>
            <a:pPr algn="just"/>
            <a:endParaRPr lang="pt-BR" sz="12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8F822ECD-1C36-4F62-9236-73F95B00AC92}"/>
              </a:ext>
            </a:extLst>
          </p:cNvPr>
          <p:cNvGrpSpPr/>
          <p:nvPr/>
        </p:nvGrpSpPr>
        <p:grpSpPr>
          <a:xfrm>
            <a:off x="7087150" y="1291618"/>
            <a:ext cx="3477600" cy="3877200"/>
            <a:chOff x="0" y="0"/>
            <a:chExt cx="2237239" cy="2543175"/>
          </a:xfrm>
        </p:grpSpPr>
        <p:pic>
          <p:nvPicPr>
            <p:cNvPr id="16" name="Imagem 15" descr="Free vector graphic: Silhouette, Man, Women'S - Free Image ...">
              <a:extLst>
                <a:ext uri="{FF2B5EF4-FFF2-40B4-BE49-F238E27FC236}">
                  <a16:creationId xmlns:a16="http://schemas.microsoft.com/office/drawing/2014/main" id="{639A07C3-BCB8-476A-B306-528404F04D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76"/>
            <a:stretch/>
          </p:blipFill>
          <p:spPr>
            <a:xfrm>
              <a:off x="381001" y="161925"/>
              <a:ext cx="628649" cy="2257425"/>
            </a:xfrm>
            <a:prstGeom prst="rect">
              <a:avLst/>
            </a:prstGeom>
          </p:spPr>
        </p:pic>
        <p:pic>
          <p:nvPicPr>
            <p:cNvPr id="17" name="Imagem 16" descr="Free vector graphic: Silhouette, Man, Women'S - Free Image ...">
              <a:extLst>
                <a:ext uri="{FF2B5EF4-FFF2-40B4-BE49-F238E27FC236}">
                  <a16:creationId xmlns:a16="http://schemas.microsoft.com/office/drawing/2014/main" id="{24764DA9-647A-4163-8FD4-0BB87A3BD2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prstClr val="black"/>
                <a:srgbClr val="FF66C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80"/>
            <a:stretch/>
          </p:blipFill>
          <p:spPr>
            <a:xfrm>
              <a:off x="1209675" y="190500"/>
              <a:ext cx="621046" cy="2257425"/>
            </a:xfrm>
            <a:prstGeom prst="rect">
              <a:avLst/>
            </a:prstGeom>
          </p:spPr>
        </p:pic>
        <p:graphicFrame>
          <p:nvGraphicFramePr>
            <p:cNvPr id="18" name="Gráfico 17">
              <a:extLst>
                <a:ext uri="{FF2B5EF4-FFF2-40B4-BE49-F238E27FC236}">
                  <a16:creationId xmlns:a16="http://schemas.microsoft.com/office/drawing/2014/main" id="{67D4B416-DC16-4923-A983-4AEE220045DE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0" y="0"/>
            <a:ext cx="2237239" cy="25431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graphicFrame>
        <p:nvGraphicFramePr>
          <p:cNvPr id="26" name="Gráfico 25">
            <a:extLst>
              <a:ext uri="{FF2B5EF4-FFF2-40B4-BE49-F238E27FC236}">
                <a16:creationId xmlns:a16="http://schemas.microsoft.com/office/drawing/2014/main" id="{425F503C-DA45-45C0-90E1-7BB8CACBC6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945840"/>
              </p:ext>
            </p:extLst>
          </p:nvPr>
        </p:nvGraphicFramePr>
        <p:xfrm>
          <a:off x="69600" y="1506846"/>
          <a:ext cx="6026400" cy="441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56365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9"/>
    </mc:Choice>
    <mc:Fallback xmlns="">
      <p:transition spd="slow" advTm="15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C4A9FF0D-897D-41AA-B4EF-A16758D937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9475562"/>
              </p:ext>
            </p:extLst>
          </p:nvPr>
        </p:nvGraphicFramePr>
        <p:xfrm>
          <a:off x="-120052" y="1653475"/>
          <a:ext cx="5090400" cy="248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64463" y="1105133"/>
            <a:ext cx="10656529" cy="532629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1 - Nos 12 últimos meses, com que frequência você conseguiu ter cuidados de saúde (por exemplo: consultas, exames ou tratamentos) por meio de seu plano de saúde quando necessitou?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F55C8082-433E-4862-907A-9CCA48DCA1E6}"/>
              </a:ext>
            </a:extLst>
          </p:cNvPr>
          <p:cNvSpPr/>
          <p:nvPr/>
        </p:nvSpPr>
        <p:spPr>
          <a:xfrm>
            <a:off x="64463" y="5437885"/>
            <a:ext cx="11924022" cy="1346744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Sobre a obtenção de cuidados de saúde,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82,9%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dos beneficiários avaliaram com menções positivas (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Sempre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Na maioria das vezes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), classificando este atributo dentro da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Conformidade.</a:t>
            </a:r>
          </a:p>
          <a:p>
            <a:pPr algn="just"/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Destaque positivo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para a menção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Nunca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que representou apenas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1,3%.</a:t>
            </a:r>
          </a:p>
          <a:p>
            <a:pPr algn="just"/>
            <a:endParaRPr lang="pt-BR" sz="4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Por gênero, o público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Feminino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apresentou uma melhor avaliação com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87,3%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E por faixa etária, se destaca o público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41 a 50 anos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87,2%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das citações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Positivas,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em ambas as analises, o atributo foi classificado dentro da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Conformidade.</a:t>
            </a:r>
          </a:p>
        </p:txBody>
      </p:sp>
      <p:graphicFrame>
        <p:nvGraphicFramePr>
          <p:cNvPr id="29" name="Tabela 28">
            <a:extLst>
              <a:ext uri="{FF2B5EF4-FFF2-40B4-BE49-F238E27FC236}">
                <a16:creationId xmlns:a16="http://schemas.microsoft.com/office/drawing/2014/main" id="{C1FF1FA7-BD50-422D-863C-871A84E2A6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225677"/>
              </p:ext>
            </p:extLst>
          </p:nvPr>
        </p:nvGraphicFramePr>
        <p:xfrm>
          <a:off x="6049254" y="1720490"/>
          <a:ext cx="5947340" cy="2900400"/>
        </p:xfrm>
        <a:graphic>
          <a:graphicData uri="http://schemas.openxmlformats.org/drawingml/2006/table">
            <a:tbl>
              <a:tblPr/>
              <a:tblGrid>
                <a:gridCol w="1189468">
                  <a:extLst>
                    <a:ext uri="{9D8B030D-6E8A-4147-A177-3AD203B41FA5}">
                      <a16:colId xmlns:a16="http://schemas.microsoft.com/office/drawing/2014/main" val="4043476719"/>
                    </a:ext>
                  </a:extLst>
                </a:gridCol>
                <a:gridCol w="1189468">
                  <a:extLst>
                    <a:ext uri="{9D8B030D-6E8A-4147-A177-3AD203B41FA5}">
                      <a16:colId xmlns:a16="http://schemas.microsoft.com/office/drawing/2014/main" val="887322865"/>
                    </a:ext>
                  </a:extLst>
                </a:gridCol>
                <a:gridCol w="1189468">
                  <a:extLst>
                    <a:ext uri="{9D8B030D-6E8A-4147-A177-3AD203B41FA5}">
                      <a16:colId xmlns:a16="http://schemas.microsoft.com/office/drawing/2014/main" val="3504795122"/>
                    </a:ext>
                  </a:extLst>
                </a:gridCol>
                <a:gridCol w="1189468">
                  <a:extLst>
                    <a:ext uri="{9D8B030D-6E8A-4147-A177-3AD203B41FA5}">
                      <a16:colId xmlns:a16="http://schemas.microsoft.com/office/drawing/2014/main" val="4252080179"/>
                    </a:ext>
                  </a:extLst>
                </a:gridCol>
                <a:gridCol w="1189468">
                  <a:extLst>
                    <a:ext uri="{9D8B030D-6E8A-4147-A177-3AD203B41FA5}">
                      <a16:colId xmlns:a16="http://schemas.microsoft.com/office/drawing/2014/main" val="2431796243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Gênero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Nunca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Às vezes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Na maioria</a:t>
                      </a:r>
                      <a:b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das vezes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Sempre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32023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Feminino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9,5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77,8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03991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Masculino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19,3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12,3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65,8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443621"/>
                  </a:ext>
                </a:extLst>
              </a:tr>
              <a:tr h="360000">
                <a:tc gridSpan="5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77057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Nunca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Às vezes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Na maioria</a:t>
                      </a:r>
                      <a:b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das vezes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Sempre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73572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18 a 20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08538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21 a 30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12,5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71,9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12976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31 a 40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12,8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12,8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73,1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84070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41 a 50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12,8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12,8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74,5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50393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51 a 60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3,2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19,4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12,9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64,5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35338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Mais de 60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76,6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565186"/>
                  </a:ext>
                </a:extLst>
              </a:tr>
            </a:tbl>
          </a:graphicData>
        </a:graphic>
      </p:graphicFrame>
      <p:sp>
        <p:nvSpPr>
          <p:cNvPr id="19" name="Retângulo 18">
            <a:extLst>
              <a:ext uri="{FF2B5EF4-FFF2-40B4-BE49-F238E27FC236}">
                <a16:creationId xmlns:a16="http://schemas.microsoft.com/office/drawing/2014/main" id="{49FE5F01-72F1-4D87-93BF-0FC8124EA665}"/>
              </a:ext>
            </a:extLst>
          </p:cNvPr>
          <p:cNvSpPr/>
          <p:nvPr/>
        </p:nvSpPr>
        <p:spPr>
          <a:xfrm>
            <a:off x="9608474" y="3976803"/>
            <a:ext cx="2354987" cy="214611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8" name="Tabela 17">
            <a:extLst>
              <a:ext uri="{FF2B5EF4-FFF2-40B4-BE49-F238E27FC236}">
                <a16:creationId xmlns:a16="http://schemas.microsoft.com/office/drawing/2014/main" id="{FC4CEA3F-8642-4EEB-8835-89EAD7CAB5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4806542"/>
              </p:ext>
            </p:extLst>
          </p:nvPr>
        </p:nvGraphicFramePr>
        <p:xfrm>
          <a:off x="193181" y="4534215"/>
          <a:ext cx="5976682" cy="885825"/>
        </p:xfrm>
        <a:graphic>
          <a:graphicData uri="http://schemas.openxmlformats.org/drawingml/2006/table">
            <a:tbl>
              <a:tblPr/>
              <a:tblGrid>
                <a:gridCol w="5976682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| Margem de Erro: 5.3.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procurei = Nos últimos 12 meses não procurei cuidados de saúde: 30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entrevistados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resultados).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5646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8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entrevistados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resultados).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Nota¹: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graphicFrame>
        <p:nvGraphicFramePr>
          <p:cNvPr id="23" name="Tabela 22">
            <a:extLst>
              <a:ext uri="{FF2B5EF4-FFF2-40B4-BE49-F238E27FC236}">
                <a16:creationId xmlns:a16="http://schemas.microsoft.com/office/drawing/2014/main" id="{3D64A7B2-17A3-460F-ADF3-37DA34684E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9627828"/>
              </p:ext>
            </p:extLst>
          </p:nvPr>
        </p:nvGraphicFramePr>
        <p:xfrm>
          <a:off x="64463" y="3668569"/>
          <a:ext cx="5976682" cy="793559"/>
        </p:xfrm>
        <a:graphic>
          <a:graphicData uri="http://schemas.openxmlformats.org/drawingml/2006/table">
            <a:tbl>
              <a:tblPr/>
              <a:tblGrid>
                <a:gridCol w="1180579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1180579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1180579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1180579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627183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627183">
                  <a:extLst>
                    <a:ext uri="{9D8B030D-6E8A-4147-A177-3AD203B41FA5}">
                      <a16:colId xmlns:a16="http://schemas.microsoft.com/office/drawing/2014/main" val="3657888480"/>
                    </a:ext>
                  </a:extLst>
                </a:gridCol>
              </a:tblGrid>
              <a:tr h="3494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Nunca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Às vezes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Na maioria</a:t>
                      </a:r>
                    </a:p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das vezes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Sempre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procurei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220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6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sp>
        <p:nvSpPr>
          <p:cNvPr id="37" name="CaixaDeTexto 36">
            <a:extLst>
              <a:ext uri="{FF2B5EF4-FFF2-40B4-BE49-F238E27FC236}">
                <a16:creationId xmlns:a16="http://schemas.microsoft.com/office/drawing/2014/main" id="{0F8ED5A4-C695-4C83-9C5F-C70E63225BF8}"/>
              </a:ext>
            </a:extLst>
          </p:cNvPr>
          <p:cNvSpPr txBox="1"/>
          <p:nvPr/>
        </p:nvSpPr>
        <p:spPr>
          <a:xfrm>
            <a:off x="557922" y="242563"/>
            <a:ext cx="3374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 a saúde</a:t>
            </a:r>
          </a:p>
        </p:txBody>
      </p:sp>
      <p:pic>
        <p:nvPicPr>
          <p:cNvPr id="14" name="Gráfico 13" descr="Fala com preenchimento sólido">
            <a:extLst>
              <a:ext uri="{FF2B5EF4-FFF2-40B4-BE49-F238E27FC236}">
                <a16:creationId xmlns:a16="http://schemas.microsoft.com/office/drawing/2014/main" id="{E45C7E79-15F9-4381-8DFD-C5B304D326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15846" y="4903178"/>
            <a:ext cx="638645" cy="638645"/>
          </a:xfrm>
          <a:prstGeom prst="rect">
            <a:avLst/>
          </a:prstGeom>
        </p:spPr>
      </p:pic>
      <p:sp>
        <p:nvSpPr>
          <p:cNvPr id="26" name="Retângulo 25">
            <a:extLst>
              <a:ext uri="{FF2B5EF4-FFF2-40B4-BE49-F238E27FC236}">
                <a16:creationId xmlns:a16="http://schemas.microsoft.com/office/drawing/2014/main" id="{3035C567-DDC3-4431-B283-EDCAA32177DC}"/>
              </a:ext>
            </a:extLst>
          </p:cNvPr>
          <p:cNvSpPr/>
          <p:nvPr/>
        </p:nvSpPr>
        <p:spPr>
          <a:xfrm>
            <a:off x="9608475" y="2139656"/>
            <a:ext cx="2354987" cy="214611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Arredondado 12">
            <a:extLst>
              <a:ext uri="{FF2B5EF4-FFF2-40B4-BE49-F238E27FC236}">
                <a16:creationId xmlns:a16="http://schemas.microsoft.com/office/drawing/2014/main" id="{71BB389D-D282-47E0-B4BD-FD57E65DB1D0}"/>
              </a:ext>
            </a:extLst>
          </p:cNvPr>
          <p:cNvSpPr/>
          <p:nvPr/>
        </p:nvSpPr>
        <p:spPr>
          <a:xfrm>
            <a:off x="762471" y="1856014"/>
            <a:ext cx="828000" cy="57259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5F00157-8038-4E5C-B260-C589938008EC}" type="TxLink">
              <a:rPr lang="en-US" sz="1200" b="1" i="0" u="none" strike="noStrike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pPr algn="ctr"/>
              <a:t>Negativo 17,0</a:t>
            </a:fld>
            <a:endParaRPr lang="pt-BR" sz="16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Retângulo Arredondado 12">
            <a:extLst>
              <a:ext uri="{FF2B5EF4-FFF2-40B4-BE49-F238E27FC236}">
                <a16:creationId xmlns:a16="http://schemas.microsoft.com/office/drawing/2014/main" id="{9941FB22-B8F4-4DA6-81C3-8A8A029FD401}"/>
              </a:ext>
            </a:extLst>
          </p:cNvPr>
          <p:cNvSpPr/>
          <p:nvPr/>
        </p:nvSpPr>
        <p:spPr>
          <a:xfrm>
            <a:off x="2866409" y="1856014"/>
            <a:ext cx="828001" cy="57259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F15F452-6598-4A8B-978C-6EC8FFDDC440}" type="TxLink">
              <a:rPr lang="en-US" sz="1200" b="1" i="0" u="none" strike="noStrike">
                <a:solidFill>
                  <a:schemeClr val="bg1"/>
                </a:solidFill>
                <a:latin typeface="Calibri"/>
                <a:cs typeface="Calibri"/>
              </a:rPr>
              <a:pPr algn="ctr"/>
              <a:t>Positivo 82,9</a:t>
            </a:fld>
            <a:endParaRPr lang="pt-BR" sz="1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20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A0143059-F226-4A48-9C7E-33D50AB337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279085"/>
              </p:ext>
            </p:extLst>
          </p:nvPr>
        </p:nvGraphicFramePr>
        <p:xfrm>
          <a:off x="-13252" y="1836083"/>
          <a:ext cx="4896000" cy="244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72571" y="1112112"/>
            <a:ext cx="10618589" cy="532629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2 - Nos últimos 12 meses, quando você necessitou de atenção imediata (por exemplo: caso de urgência ou emergência), com que frequência você foi atendido pelo seu plano de saúde assim que precisou?</a:t>
            </a:r>
          </a:p>
        </p:txBody>
      </p:sp>
      <p:graphicFrame>
        <p:nvGraphicFramePr>
          <p:cNvPr id="34" name="Tabela 33">
            <a:extLst>
              <a:ext uri="{FF2B5EF4-FFF2-40B4-BE49-F238E27FC236}">
                <a16:creationId xmlns:a16="http://schemas.microsoft.com/office/drawing/2014/main" id="{14FB2ED9-16FA-46B8-B1C4-F95BFCCE10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666597"/>
              </p:ext>
            </p:extLst>
          </p:nvPr>
        </p:nvGraphicFramePr>
        <p:xfrm>
          <a:off x="5976138" y="1720490"/>
          <a:ext cx="6020455" cy="2900400"/>
        </p:xfrm>
        <a:graphic>
          <a:graphicData uri="http://schemas.openxmlformats.org/drawingml/2006/table">
            <a:tbl>
              <a:tblPr/>
              <a:tblGrid>
                <a:gridCol w="1204091">
                  <a:extLst>
                    <a:ext uri="{9D8B030D-6E8A-4147-A177-3AD203B41FA5}">
                      <a16:colId xmlns:a16="http://schemas.microsoft.com/office/drawing/2014/main" val="4043476719"/>
                    </a:ext>
                  </a:extLst>
                </a:gridCol>
                <a:gridCol w="1204091">
                  <a:extLst>
                    <a:ext uri="{9D8B030D-6E8A-4147-A177-3AD203B41FA5}">
                      <a16:colId xmlns:a16="http://schemas.microsoft.com/office/drawing/2014/main" val="887322865"/>
                    </a:ext>
                  </a:extLst>
                </a:gridCol>
                <a:gridCol w="1204091">
                  <a:extLst>
                    <a:ext uri="{9D8B030D-6E8A-4147-A177-3AD203B41FA5}">
                      <a16:colId xmlns:a16="http://schemas.microsoft.com/office/drawing/2014/main" val="3504795122"/>
                    </a:ext>
                  </a:extLst>
                </a:gridCol>
                <a:gridCol w="1204091">
                  <a:extLst>
                    <a:ext uri="{9D8B030D-6E8A-4147-A177-3AD203B41FA5}">
                      <a16:colId xmlns:a16="http://schemas.microsoft.com/office/drawing/2014/main" val="4252080179"/>
                    </a:ext>
                  </a:extLst>
                </a:gridCol>
                <a:gridCol w="1204091">
                  <a:extLst>
                    <a:ext uri="{9D8B030D-6E8A-4147-A177-3AD203B41FA5}">
                      <a16:colId xmlns:a16="http://schemas.microsoft.com/office/drawing/2014/main" val="2431796243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GÊNERO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Nunca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Às vezes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Na maioria</a:t>
                      </a:r>
                      <a:b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das vezes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Sempre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32023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Feminino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16,3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78,8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03991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Masculino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2,9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443621"/>
                  </a:ext>
                </a:extLst>
              </a:tr>
              <a:tr h="360000">
                <a:tc gridSpan="5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77057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Nunca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Às vezes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Na maioria</a:t>
                      </a:r>
                      <a:b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das vezes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Sempre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73572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18 a 20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25,0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75,0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08538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21 a 30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87,0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12976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31 a 40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12,5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81,3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84070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41 a 50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14,8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81,5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50393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51 a 60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22,2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77,8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35338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Mais de 60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13,3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565186"/>
                  </a:ext>
                </a:extLst>
              </a:tr>
            </a:tbl>
          </a:graphicData>
        </a:graphic>
      </p:graphicFrame>
      <p:sp>
        <p:nvSpPr>
          <p:cNvPr id="17" name="Retângulo 16">
            <a:extLst>
              <a:ext uri="{FF2B5EF4-FFF2-40B4-BE49-F238E27FC236}">
                <a16:creationId xmlns:a16="http://schemas.microsoft.com/office/drawing/2014/main" id="{CB26BD3A-3C78-4D54-A316-E11C2196930E}"/>
              </a:ext>
            </a:extLst>
          </p:cNvPr>
          <p:cNvSpPr/>
          <p:nvPr/>
        </p:nvSpPr>
        <p:spPr>
          <a:xfrm>
            <a:off x="72571" y="5580056"/>
            <a:ext cx="11915914" cy="1087133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Dentre os beneficiários que necessitaram de atenção imediata,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o plano obteve uma avaliação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Satisfatória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92,0%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de menções positivas (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Sempre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Na maioria das vezes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), classificando este atributo em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Excelência. Destaque positivo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para a opção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Nunca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que atingiu apenas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2,0%.</a:t>
            </a:r>
          </a:p>
          <a:p>
            <a:pPr algn="just"/>
            <a:endParaRPr lang="pt-BR" sz="4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Por gênero o público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Feminino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apresentou uma melhor avaliação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(95,0%)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classificando este atributo em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Excelência.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E p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Faixa etária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 público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51 a 60 anos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classificou em patamar máximo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Excelência,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com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100,0%.</a:t>
            </a:r>
          </a:p>
        </p:txBody>
      </p:sp>
      <p:graphicFrame>
        <p:nvGraphicFramePr>
          <p:cNvPr id="18" name="Tabela 17">
            <a:extLst>
              <a:ext uri="{FF2B5EF4-FFF2-40B4-BE49-F238E27FC236}">
                <a16:creationId xmlns:a16="http://schemas.microsoft.com/office/drawing/2014/main" id="{2A8120DF-F567-4877-BDF1-912B828F4B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20324"/>
              </p:ext>
            </p:extLst>
          </p:nvPr>
        </p:nvGraphicFramePr>
        <p:xfrm>
          <a:off x="117211" y="3845514"/>
          <a:ext cx="5832000" cy="793559"/>
        </p:xfrm>
        <a:graphic>
          <a:graphicData uri="http://schemas.openxmlformats.org/drawingml/2006/table">
            <a:tbl>
              <a:tblPr/>
              <a:tblGrid>
                <a:gridCol w="1152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3657888480"/>
                    </a:ext>
                  </a:extLst>
                </a:gridCol>
              </a:tblGrid>
              <a:tr h="3494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Nunca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Às vezes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Na maioria </a:t>
                      </a:r>
                    </a:p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das vezes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Sempre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necessitei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220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45,3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6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graphicFrame>
        <p:nvGraphicFramePr>
          <p:cNvPr id="21" name="Tabela 20">
            <a:extLst>
              <a:ext uri="{FF2B5EF4-FFF2-40B4-BE49-F238E27FC236}">
                <a16:creationId xmlns:a16="http://schemas.microsoft.com/office/drawing/2014/main" id="{48324E6F-5689-4C3D-809E-1861099C89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731693"/>
              </p:ext>
            </p:extLst>
          </p:nvPr>
        </p:nvGraphicFramePr>
        <p:xfrm>
          <a:off x="117211" y="4694231"/>
          <a:ext cx="5978789" cy="885825"/>
        </p:xfrm>
        <a:graphic>
          <a:graphicData uri="http://schemas.openxmlformats.org/drawingml/2006/table">
            <a:tbl>
              <a:tblPr/>
              <a:tblGrid>
                <a:gridCol w="5978789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150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6.7.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necessitei = Nos últimos 12 meses não necessitei de atenção imediata: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126 entrevistados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resultados).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5646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 entrevistados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resultados).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Nota¹: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sp>
        <p:nvSpPr>
          <p:cNvPr id="24" name="CaixaDeTexto 23">
            <a:extLst>
              <a:ext uri="{FF2B5EF4-FFF2-40B4-BE49-F238E27FC236}">
                <a16:creationId xmlns:a16="http://schemas.microsoft.com/office/drawing/2014/main" id="{88385F3A-2E48-4057-9239-81B99959D662}"/>
              </a:ext>
            </a:extLst>
          </p:cNvPr>
          <p:cNvSpPr txBox="1"/>
          <p:nvPr/>
        </p:nvSpPr>
        <p:spPr>
          <a:xfrm>
            <a:off x="557922" y="242563"/>
            <a:ext cx="3374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 a saúde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7A3CEB52-3C78-416B-8DD0-6F09E703D7E7}"/>
              </a:ext>
            </a:extLst>
          </p:cNvPr>
          <p:cNvSpPr/>
          <p:nvPr/>
        </p:nvSpPr>
        <p:spPr>
          <a:xfrm>
            <a:off x="9602645" y="4195955"/>
            <a:ext cx="2380696" cy="202095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Gráfico 11" descr="Fala com preenchimento sólido">
            <a:extLst>
              <a:ext uri="{FF2B5EF4-FFF2-40B4-BE49-F238E27FC236}">
                <a16:creationId xmlns:a16="http://schemas.microsoft.com/office/drawing/2014/main" id="{2519614C-B827-4248-B118-202D4A9F3C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33601" y="4912191"/>
            <a:ext cx="638645" cy="638645"/>
          </a:xfrm>
          <a:prstGeom prst="rect">
            <a:avLst/>
          </a:prstGeom>
        </p:spPr>
      </p:pic>
      <p:sp>
        <p:nvSpPr>
          <p:cNvPr id="23" name="Retângulo 22">
            <a:extLst>
              <a:ext uri="{FF2B5EF4-FFF2-40B4-BE49-F238E27FC236}">
                <a16:creationId xmlns:a16="http://schemas.microsoft.com/office/drawing/2014/main" id="{6FCFB0E6-09D9-44C5-9AD4-382F4514FC79}"/>
              </a:ext>
            </a:extLst>
          </p:cNvPr>
          <p:cNvSpPr/>
          <p:nvPr/>
        </p:nvSpPr>
        <p:spPr>
          <a:xfrm>
            <a:off x="9581285" y="2149065"/>
            <a:ext cx="2380696" cy="202095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Arredondado 12">
            <a:extLst>
              <a:ext uri="{FF2B5EF4-FFF2-40B4-BE49-F238E27FC236}">
                <a16:creationId xmlns:a16="http://schemas.microsoft.com/office/drawing/2014/main" id="{4A0A3265-65D3-45EC-ABD9-75A9369A4443}"/>
              </a:ext>
            </a:extLst>
          </p:cNvPr>
          <p:cNvSpPr/>
          <p:nvPr/>
        </p:nvSpPr>
        <p:spPr>
          <a:xfrm>
            <a:off x="869787" y="2013125"/>
            <a:ext cx="828000" cy="57259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3FA267E-19EF-4DAF-A2C9-22DE06114B35}" type="TxLink">
              <a:rPr lang="en-US" sz="1200" b="1" i="0" u="none" strike="noStrike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pPr algn="ctr"/>
              <a:t>Negativo 8</a:t>
            </a:fld>
            <a:r>
              <a:rPr lang="en-US" sz="1200" b="1" i="0" u="none" strike="noStrike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,0</a:t>
            </a:r>
            <a:endParaRPr lang="pt-BR" sz="18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Retângulo Arredondado 12">
            <a:extLst>
              <a:ext uri="{FF2B5EF4-FFF2-40B4-BE49-F238E27FC236}">
                <a16:creationId xmlns:a16="http://schemas.microsoft.com/office/drawing/2014/main" id="{3E50F88D-4175-42E4-A8E9-2131C3F55D50}"/>
              </a:ext>
            </a:extLst>
          </p:cNvPr>
          <p:cNvSpPr/>
          <p:nvPr/>
        </p:nvSpPr>
        <p:spPr>
          <a:xfrm>
            <a:off x="2791177" y="2013125"/>
            <a:ext cx="828001" cy="57259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BAF61EE-8165-4C0F-88E6-E69563C4B733}" type="TxLink">
              <a:rPr lang="en-US" sz="1200" b="1" i="0" u="none" strike="noStrike">
                <a:solidFill>
                  <a:schemeClr val="bg1"/>
                </a:solidFill>
                <a:latin typeface="Calibri"/>
                <a:cs typeface="Calibri"/>
              </a:rPr>
              <a:pPr algn="ctr"/>
              <a:t>Positivo 92</a:t>
            </a:fld>
            <a:r>
              <a:rPr lang="en-US" sz="1200" b="1" i="0" u="none" strike="noStrike">
                <a:solidFill>
                  <a:schemeClr val="bg1"/>
                </a:solidFill>
                <a:latin typeface="Calibri"/>
                <a:cs typeface="Calibri"/>
              </a:rPr>
              <a:t>,0</a:t>
            </a:r>
            <a:endParaRPr lang="pt-BR" sz="16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16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F907AD9E-048B-494D-8E92-760ECD0FA8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6342520"/>
              </p:ext>
            </p:extLst>
          </p:nvPr>
        </p:nvGraphicFramePr>
        <p:xfrm>
          <a:off x="119351" y="1562001"/>
          <a:ext cx="4629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72571" y="1074188"/>
            <a:ext cx="10618589" cy="748073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3 - Nos últimos 12 meses, você recebeu algum tipo de comunicação de seu plano de saúde (por exemplo: carta, e-mail, telefonema, etc.) convidando e/ou esclarecendo sobre a necessidade de realização de consultas ou exames preventivos, tais como: mamografia, preventivo de câncer, consulta preventiva com urologista, consulta preventiva com dentista, etc.?</a:t>
            </a:r>
          </a:p>
        </p:txBody>
      </p:sp>
      <p:graphicFrame>
        <p:nvGraphicFramePr>
          <p:cNvPr id="34" name="Tabela 33">
            <a:extLst>
              <a:ext uri="{FF2B5EF4-FFF2-40B4-BE49-F238E27FC236}">
                <a16:creationId xmlns:a16="http://schemas.microsoft.com/office/drawing/2014/main" id="{14FB2ED9-16FA-46B8-B1C4-F95BFCCE10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87748"/>
              </p:ext>
            </p:extLst>
          </p:nvPr>
        </p:nvGraphicFramePr>
        <p:xfrm>
          <a:off x="6624931" y="1895354"/>
          <a:ext cx="5104722" cy="2900400"/>
        </p:xfrm>
        <a:graphic>
          <a:graphicData uri="http://schemas.openxmlformats.org/drawingml/2006/table">
            <a:tbl>
              <a:tblPr/>
              <a:tblGrid>
                <a:gridCol w="1701574">
                  <a:extLst>
                    <a:ext uri="{9D8B030D-6E8A-4147-A177-3AD203B41FA5}">
                      <a16:colId xmlns:a16="http://schemas.microsoft.com/office/drawing/2014/main" val="4043476719"/>
                    </a:ext>
                  </a:extLst>
                </a:gridCol>
                <a:gridCol w="1701574">
                  <a:extLst>
                    <a:ext uri="{9D8B030D-6E8A-4147-A177-3AD203B41FA5}">
                      <a16:colId xmlns:a16="http://schemas.microsoft.com/office/drawing/2014/main" val="887322865"/>
                    </a:ext>
                  </a:extLst>
                </a:gridCol>
                <a:gridCol w="1701574">
                  <a:extLst>
                    <a:ext uri="{9D8B030D-6E8A-4147-A177-3AD203B41FA5}">
                      <a16:colId xmlns:a16="http://schemas.microsoft.com/office/drawing/2014/main" val="4252080179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GÊNERO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32023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Feminino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49,6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50,4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03991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Masculino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60,2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39,8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443621"/>
                  </a:ext>
                </a:extLst>
              </a:tr>
              <a:tr h="360000">
                <a:tc gridSpan="3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77057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73572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18 a 20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08538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21 a 30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68,8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31,3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12976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31 a 40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63,0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37,0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84070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41 a 50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55,3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44,7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50393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51 a 60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43,8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56,3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35338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Mais de 60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37,7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62,3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565186"/>
                  </a:ext>
                </a:extLst>
              </a:tr>
            </a:tbl>
          </a:graphicData>
        </a:graphic>
      </p:graphicFrame>
      <p:sp>
        <p:nvSpPr>
          <p:cNvPr id="12" name="Retângulo 11">
            <a:extLst>
              <a:ext uri="{FF2B5EF4-FFF2-40B4-BE49-F238E27FC236}">
                <a16:creationId xmlns:a16="http://schemas.microsoft.com/office/drawing/2014/main" id="{CA77B952-BF3C-430E-A5F9-0E90119FCCBA}"/>
              </a:ext>
            </a:extLst>
          </p:cNvPr>
          <p:cNvSpPr/>
          <p:nvPr/>
        </p:nvSpPr>
        <p:spPr>
          <a:xfrm>
            <a:off x="72571" y="5409495"/>
            <a:ext cx="12045600" cy="1212870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Sobre a comunicação do plano,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45,2%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dos beneficiários relatam receber comunicação do plano.</a:t>
            </a:r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Analisando por gênero, o público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Feminino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é o que mais recebeu algum tipo de comunicação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50,4%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mesmo que dentro da margem de erro. Por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Faixa Etária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este contato é mais frequente para os respondentes com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Mais de 60 anos,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onde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62,3%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afirmaram receber algum tipo de comunicação. Já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100,0%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do público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18 a 20 anos,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relatam não receber comunicação.</a:t>
            </a:r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B03132A0-CA52-4512-844B-C379300E6BD3}"/>
              </a:ext>
            </a:extLst>
          </p:cNvPr>
          <p:cNvSpPr/>
          <p:nvPr/>
        </p:nvSpPr>
        <p:spPr>
          <a:xfrm>
            <a:off x="8320440" y="3536959"/>
            <a:ext cx="1713706" cy="216000"/>
          </a:xfrm>
          <a:prstGeom prst="rect">
            <a:avLst/>
          </a:prstGeom>
          <a:noFill/>
          <a:ln w="19050" cap="rnd">
            <a:solidFill>
              <a:srgbClr val="FF7C8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7" name="Tabela 16">
            <a:extLst>
              <a:ext uri="{FF2B5EF4-FFF2-40B4-BE49-F238E27FC236}">
                <a16:creationId xmlns:a16="http://schemas.microsoft.com/office/drawing/2014/main" id="{EEE0509F-1867-49D8-A943-D806FE06BF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325722"/>
              </p:ext>
            </p:extLst>
          </p:nvPr>
        </p:nvGraphicFramePr>
        <p:xfrm>
          <a:off x="119352" y="3934524"/>
          <a:ext cx="2160000" cy="624118"/>
        </p:xfrm>
        <a:graphic>
          <a:graphicData uri="http://schemas.openxmlformats.org/drawingml/2006/table">
            <a:tbl>
              <a:tblPr/>
              <a:tblGrid>
                <a:gridCol w="720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220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39,2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5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5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7976014"/>
                  </a:ext>
                </a:extLst>
              </a:tr>
            </a:tbl>
          </a:graphicData>
        </a:graphic>
      </p:graphicFrame>
      <p:graphicFrame>
        <p:nvGraphicFramePr>
          <p:cNvPr id="22" name="Tabela 21">
            <a:extLst>
              <a:ext uri="{FF2B5EF4-FFF2-40B4-BE49-F238E27FC236}">
                <a16:creationId xmlns:a16="http://schemas.microsoft.com/office/drawing/2014/main" id="{69E25270-58F3-40BB-84B5-90D106D9EF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727597"/>
              </p:ext>
            </p:extLst>
          </p:nvPr>
        </p:nvGraphicFramePr>
        <p:xfrm>
          <a:off x="119351" y="4631735"/>
          <a:ext cx="6487381" cy="571500"/>
        </p:xfrm>
        <a:graphic>
          <a:graphicData uri="http://schemas.openxmlformats.org/drawingml/2006/table">
            <a:tbl>
              <a:tblPr/>
              <a:tblGrid>
                <a:gridCol w="6487381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241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5.3.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37 entrevistados.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Nota¹: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sp>
        <p:nvSpPr>
          <p:cNvPr id="26" name="CaixaDeTexto 25">
            <a:extLst>
              <a:ext uri="{FF2B5EF4-FFF2-40B4-BE49-F238E27FC236}">
                <a16:creationId xmlns:a16="http://schemas.microsoft.com/office/drawing/2014/main" id="{62745AA2-B99F-451C-9C98-22C1D3F1C24D}"/>
              </a:ext>
            </a:extLst>
          </p:cNvPr>
          <p:cNvSpPr txBox="1"/>
          <p:nvPr/>
        </p:nvSpPr>
        <p:spPr>
          <a:xfrm>
            <a:off x="557922" y="242563"/>
            <a:ext cx="3374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 a saúde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065AE10E-E601-4EFF-82E4-A01887FEF9A7}"/>
              </a:ext>
            </a:extLst>
          </p:cNvPr>
          <p:cNvSpPr/>
          <p:nvPr/>
        </p:nvSpPr>
        <p:spPr>
          <a:xfrm>
            <a:off x="10020894" y="4567016"/>
            <a:ext cx="1713706" cy="216000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Gráfico 12" descr="Fala com preenchimento sólido">
            <a:extLst>
              <a:ext uri="{FF2B5EF4-FFF2-40B4-BE49-F238E27FC236}">
                <a16:creationId xmlns:a16="http://schemas.microsoft.com/office/drawing/2014/main" id="{8CE479D6-3F2E-4C85-87E5-718073517D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15846" y="5000836"/>
            <a:ext cx="638645" cy="638645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4177EB72-B355-4DA2-AA57-FC320AD65A66}"/>
              </a:ext>
            </a:extLst>
          </p:cNvPr>
          <p:cNvSpPr/>
          <p:nvPr/>
        </p:nvSpPr>
        <p:spPr>
          <a:xfrm>
            <a:off x="10015947" y="2324762"/>
            <a:ext cx="1713706" cy="216000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422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Gráfico 29">
            <a:extLst>
              <a:ext uri="{FF2B5EF4-FFF2-40B4-BE49-F238E27FC236}">
                <a16:creationId xmlns:a16="http://schemas.microsoft.com/office/drawing/2014/main" id="{22A1DE04-5B55-4231-89D1-977C62DE6C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8712352"/>
              </p:ext>
            </p:extLst>
          </p:nvPr>
        </p:nvGraphicFramePr>
        <p:xfrm>
          <a:off x="-59949" y="1970077"/>
          <a:ext cx="4518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72571" y="1107750"/>
            <a:ext cx="10618591" cy="532629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4 - Nos últimos 12 meses, como você avalia toda a atenção em saúde recebida (por exemplo: atendimento em hospitais, laboratórios, clínicas, dentistas, fisioterapeutas, nutricionistas, psicólogos e outros)?</a:t>
            </a:r>
          </a:p>
        </p:txBody>
      </p:sp>
      <p:graphicFrame>
        <p:nvGraphicFramePr>
          <p:cNvPr id="28" name="Tabela 27">
            <a:extLst>
              <a:ext uri="{FF2B5EF4-FFF2-40B4-BE49-F238E27FC236}">
                <a16:creationId xmlns:a16="http://schemas.microsoft.com/office/drawing/2014/main" id="{5D21F8EB-382E-4903-9523-5EFBF52A3F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416445"/>
              </p:ext>
            </p:extLst>
          </p:nvPr>
        </p:nvGraphicFramePr>
        <p:xfrm>
          <a:off x="9090248" y="2038333"/>
          <a:ext cx="2848466" cy="1831214"/>
        </p:xfrm>
        <a:graphic>
          <a:graphicData uri="http://schemas.openxmlformats.org/drawingml/2006/table">
            <a:tbl>
              <a:tblPr/>
              <a:tblGrid>
                <a:gridCol w="1424233">
                  <a:extLst>
                    <a:ext uri="{9D8B030D-6E8A-4147-A177-3AD203B41FA5}">
                      <a16:colId xmlns:a16="http://schemas.microsoft.com/office/drawing/2014/main" val="3399568873"/>
                    </a:ext>
                  </a:extLst>
                </a:gridCol>
                <a:gridCol w="1424233">
                  <a:extLst>
                    <a:ext uri="{9D8B030D-6E8A-4147-A177-3AD203B41FA5}">
                      <a16:colId xmlns:a16="http://schemas.microsoft.com/office/drawing/2014/main" val="1949039527"/>
                    </a:ext>
                  </a:extLst>
                </a:gridCol>
              </a:tblGrid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T2B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50574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18 a 20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173083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21 a 30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92,1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08656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31 a 40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98,7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628842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41 a 50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92,9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269831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51 a 60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96,8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673009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Mais de 60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64123"/>
                  </a:ext>
                </a:extLst>
              </a:tr>
            </a:tbl>
          </a:graphicData>
        </a:graphic>
      </p:graphicFrame>
      <p:sp>
        <p:nvSpPr>
          <p:cNvPr id="33" name="Seta para a Direita 134">
            <a:extLst>
              <a:ext uri="{FF2B5EF4-FFF2-40B4-BE49-F238E27FC236}">
                <a16:creationId xmlns:a16="http://schemas.microsoft.com/office/drawing/2014/main" id="{354E2A86-F412-48AD-94F1-0319D6AE1D73}"/>
              </a:ext>
            </a:extLst>
          </p:cNvPr>
          <p:cNvSpPr/>
          <p:nvPr/>
        </p:nvSpPr>
        <p:spPr>
          <a:xfrm>
            <a:off x="647318" y="1601414"/>
            <a:ext cx="1737764" cy="937664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Percepção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DF351BD1-68DC-4094-84A9-34C91B51A902}"/>
              </a:ext>
            </a:extLst>
          </p:cNvPr>
          <p:cNvSpPr/>
          <p:nvPr/>
        </p:nvSpPr>
        <p:spPr>
          <a:xfrm>
            <a:off x="6101168" y="4165665"/>
            <a:ext cx="5837546" cy="2413486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Sobre atenção à saúde recebida,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95,4%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dos entrevistados avaliam satisfatoriamente, com menções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Bom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Muito bom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classificando este atributo em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Excelência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Um relevante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ponto positivo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é o fato da soma dos que classificaram este atributo como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Muito Ruim e Ruim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ficar em apenas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1,2%,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indicando assim um baixíssimo índice de insatisfeitos, concentrando a não satisfação na neutralidade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(Regular 3,4%).</a:t>
            </a:r>
            <a:endParaRPr lang="pt-BR" sz="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Por gênero temos um empate técnico entre os perfis, ambos dentro da margem de erro, e  classificando este atributo em patamar de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Excelência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 Faixa etária, com exceção do público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18 a 20 anos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que classificou dentro da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Não Conformidade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60,0%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todas as demais faixas, avaliaram em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Excelência, e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se destaca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Faixa etária De 31 a 40 anos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98,7%.</a:t>
            </a:r>
          </a:p>
        </p:txBody>
      </p:sp>
      <p:grpSp>
        <p:nvGrpSpPr>
          <p:cNvPr id="38" name="Agrupar 37">
            <a:extLst>
              <a:ext uri="{FF2B5EF4-FFF2-40B4-BE49-F238E27FC236}">
                <a16:creationId xmlns:a16="http://schemas.microsoft.com/office/drawing/2014/main" id="{8A6162F0-D361-41A3-885A-732DD4D21954}"/>
              </a:ext>
            </a:extLst>
          </p:cNvPr>
          <p:cNvGrpSpPr/>
          <p:nvPr/>
        </p:nvGrpSpPr>
        <p:grpSpPr>
          <a:xfrm>
            <a:off x="119352" y="5942107"/>
            <a:ext cx="4024269" cy="637044"/>
            <a:chOff x="157406" y="5740245"/>
            <a:chExt cx="4024269" cy="637044"/>
          </a:xfrm>
        </p:grpSpPr>
        <p:sp>
          <p:nvSpPr>
            <p:cNvPr id="39" name="Retângulo: Cantos Arredondados 38">
              <a:extLst>
                <a:ext uri="{FF2B5EF4-FFF2-40B4-BE49-F238E27FC236}">
                  <a16:creationId xmlns:a16="http://schemas.microsoft.com/office/drawing/2014/main" id="{6AF18A69-CCD6-41D7-B4C7-D6975F7A80B3}"/>
                </a:ext>
              </a:extLst>
            </p:cNvPr>
            <p:cNvSpPr/>
            <p:nvPr/>
          </p:nvSpPr>
          <p:spPr>
            <a:xfrm>
              <a:off x="180975" y="5740245"/>
              <a:ext cx="3798597" cy="63704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0" name="Retângulo Arredondado 81">
              <a:extLst>
                <a:ext uri="{FF2B5EF4-FFF2-40B4-BE49-F238E27FC236}">
                  <a16:creationId xmlns:a16="http://schemas.microsoft.com/office/drawing/2014/main" id="{A46ED08E-E139-4817-AF0E-41F6F5DC66AC}"/>
                </a:ext>
              </a:extLst>
            </p:cNvPr>
            <p:cNvSpPr/>
            <p:nvPr/>
          </p:nvSpPr>
          <p:spPr>
            <a:xfrm>
              <a:off x="246685" y="5992517"/>
              <a:ext cx="720000" cy="177903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/>
                <a:t>90 a 100</a:t>
              </a:r>
            </a:p>
          </p:txBody>
        </p:sp>
        <p:sp>
          <p:nvSpPr>
            <p:cNvPr id="41" name="Retângulo Arredondado 82">
              <a:extLst>
                <a:ext uri="{FF2B5EF4-FFF2-40B4-BE49-F238E27FC236}">
                  <a16:creationId xmlns:a16="http://schemas.microsoft.com/office/drawing/2014/main" id="{C37CF01D-ECC3-49C7-880D-F0686E3FFB8D}"/>
                </a:ext>
              </a:extLst>
            </p:cNvPr>
            <p:cNvSpPr/>
            <p:nvPr/>
          </p:nvSpPr>
          <p:spPr>
            <a:xfrm>
              <a:off x="1079602" y="5985083"/>
              <a:ext cx="720000" cy="1894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80 a 89</a:t>
              </a:r>
            </a:p>
          </p:txBody>
        </p:sp>
        <p:sp>
          <p:nvSpPr>
            <p:cNvPr id="42" name="Retângulo Arredondado 84">
              <a:extLst>
                <a:ext uri="{FF2B5EF4-FFF2-40B4-BE49-F238E27FC236}">
                  <a16:creationId xmlns:a16="http://schemas.microsoft.com/office/drawing/2014/main" id="{46265127-1F70-4962-8499-8B12AF45F990}"/>
                </a:ext>
              </a:extLst>
            </p:cNvPr>
            <p:cNvSpPr/>
            <p:nvPr/>
          </p:nvSpPr>
          <p:spPr>
            <a:xfrm>
              <a:off x="2297710" y="5992517"/>
              <a:ext cx="720000" cy="177903"/>
            </a:xfrm>
            <a:prstGeom prst="roundRect">
              <a:avLst/>
            </a:prstGeom>
            <a:solidFill>
              <a:srgbClr val="FF7C80"/>
            </a:solidFill>
            <a:ln>
              <a:solidFill>
                <a:srgbClr val="FF7C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/>
                <a:t>0 a 79</a:t>
              </a:r>
            </a:p>
          </p:txBody>
        </p:sp>
        <p:sp>
          <p:nvSpPr>
            <p:cNvPr id="43" name="CaixaDeTexto 42">
              <a:extLst>
                <a:ext uri="{FF2B5EF4-FFF2-40B4-BE49-F238E27FC236}">
                  <a16:creationId xmlns:a16="http://schemas.microsoft.com/office/drawing/2014/main" id="{7F160953-0EBB-42A1-BE95-495FD8744B78}"/>
                </a:ext>
              </a:extLst>
            </p:cNvPr>
            <p:cNvSpPr txBox="1"/>
            <p:nvPr/>
          </p:nvSpPr>
          <p:spPr>
            <a:xfrm>
              <a:off x="187886" y="5740245"/>
              <a:ext cx="84510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b="1" u="sng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% </a:t>
              </a:r>
              <a:r>
                <a:rPr lang="pt-BR" sz="10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Satisfação</a:t>
              </a:r>
            </a:p>
          </p:txBody>
        </p:sp>
        <p:sp>
          <p:nvSpPr>
            <p:cNvPr id="44" name="CaixaDeTexto 43">
              <a:extLst>
                <a:ext uri="{FF2B5EF4-FFF2-40B4-BE49-F238E27FC236}">
                  <a16:creationId xmlns:a16="http://schemas.microsoft.com/office/drawing/2014/main" id="{92E029F3-E3F4-4283-B1E3-6CB6D0644C0F}"/>
                </a:ext>
              </a:extLst>
            </p:cNvPr>
            <p:cNvSpPr txBox="1"/>
            <p:nvPr/>
          </p:nvSpPr>
          <p:spPr>
            <a:xfrm>
              <a:off x="157406" y="6161845"/>
              <a:ext cx="94288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Excelente / Forças</a:t>
              </a:r>
            </a:p>
          </p:txBody>
        </p:sp>
        <p:sp>
          <p:nvSpPr>
            <p:cNvPr id="45" name="CaixaDeTexto 44">
              <a:extLst>
                <a:ext uri="{FF2B5EF4-FFF2-40B4-BE49-F238E27FC236}">
                  <a16:creationId xmlns:a16="http://schemas.microsoft.com/office/drawing/2014/main" id="{698368F1-5695-4DB1-8E97-A6CCF770719F}"/>
                </a:ext>
              </a:extLst>
            </p:cNvPr>
            <p:cNvSpPr txBox="1"/>
            <p:nvPr/>
          </p:nvSpPr>
          <p:spPr>
            <a:xfrm>
              <a:off x="990227" y="6161845"/>
              <a:ext cx="131638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Conforme / Oportunidades</a:t>
              </a:r>
            </a:p>
          </p:txBody>
        </p:sp>
        <p:sp>
          <p:nvSpPr>
            <p:cNvPr id="46" name="CaixaDeTexto 45">
              <a:extLst>
                <a:ext uri="{FF2B5EF4-FFF2-40B4-BE49-F238E27FC236}">
                  <a16:creationId xmlns:a16="http://schemas.microsoft.com/office/drawing/2014/main" id="{DFFB0FDD-E055-41DB-B1E3-6B4F4290B5A5}"/>
                </a:ext>
              </a:extLst>
            </p:cNvPr>
            <p:cNvSpPr txBox="1"/>
            <p:nvPr/>
          </p:nvSpPr>
          <p:spPr>
            <a:xfrm>
              <a:off x="2228633" y="6161845"/>
              <a:ext cx="195304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Não conforme Fraquezas ou Ameaças</a:t>
              </a:r>
            </a:p>
          </p:txBody>
        </p:sp>
      </p:grpSp>
      <p:sp>
        <p:nvSpPr>
          <p:cNvPr id="56" name="Retângulo 55">
            <a:extLst>
              <a:ext uri="{FF2B5EF4-FFF2-40B4-BE49-F238E27FC236}">
                <a16:creationId xmlns:a16="http://schemas.microsoft.com/office/drawing/2014/main" id="{0B19A8F9-F341-479D-B343-D9473D637406}"/>
              </a:ext>
            </a:extLst>
          </p:cNvPr>
          <p:cNvSpPr/>
          <p:nvPr/>
        </p:nvSpPr>
        <p:spPr>
          <a:xfrm>
            <a:off x="2716567" y="1985415"/>
            <a:ext cx="1546680" cy="2556000"/>
          </a:xfrm>
          <a:prstGeom prst="rect">
            <a:avLst/>
          </a:prstGeom>
          <a:noFill/>
          <a:ln w="12700" cap="flat" cmpd="sng" algn="ctr">
            <a:solidFill>
              <a:srgbClr val="70AD47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/>
          </a:p>
        </p:txBody>
      </p:sp>
      <p:sp>
        <p:nvSpPr>
          <p:cNvPr id="57" name="Círculo Q4">
            <a:extLst>
              <a:ext uri="{FF2B5EF4-FFF2-40B4-BE49-F238E27FC236}">
                <a16:creationId xmlns:a16="http://schemas.microsoft.com/office/drawing/2014/main" id="{BF5DC169-89EF-4922-A1AD-B14DB1D347AC}"/>
              </a:ext>
            </a:extLst>
          </p:cNvPr>
          <p:cNvSpPr/>
          <p:nvPr/>
        </p:nvSpPr>
        <p:spPr>
          <a:xfrm>
            <a:off x="3105683" y="1650197"/>
            <a:ext cx="688935" cy="642313"/>
          </a:xfrm>
          <a:prstGeom prst="ellipse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chemeClr val="bg1"/>
                </a:solidFill>
                <a:latin typeface="Calibri"/>
                <a:cs typeface="Calibri"/>
              </a:rPr>
              <a:t>95,4</a:t>
            </a:r>
            <a:endParaRPr lang="pt-BR" sz="1800" b="1" dirty="0">
              <a:solidFill>
                <a:schemeClr val="bg1"/>
              </a:solidFill>
            </a:endParaRPr>
          </a:p>
        </p:txBody>
      </p:sp>
      <p:graphicFrame>
        <p:nvGraphicFramePr>
          <p:cNvPr id="31" name="Tabela 30">
            <a:extLst>
              <a:ext uri="{FF2B5EF4-FFF2-40B4-BE49-F238E27FC236}">
                <a16:creationId xmlns:a16="http://schemas.microsoft.com/office/drawing/2014/main" id="{9D0327F1-7B64-4C70-80D3-2456F9107F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379551"/>
              </p:ext>
            </p:extLst>
          </p:nvPr>
        </p:nvGraphicFramePr>
        <p:xfrm>
          <a:off x="119352" y="5080321"/>
          <a:ext cx="5837546" cy="847725"/>
        </p:xfrm>
        <a:graphic>
          <a:graphicData uri="http://schemas.openxmlformats.org/drawingml/2006/table">
            <a:tbl>
              <a:tblPr/>
              <a:tblGrid>
                <a:gridCol w="5837546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238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5.3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recebi = Nos últimos 12 meses não recebi atenção em saúde: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29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 para cálculo dos resultados).</a:t>
                      </a:r>
                    </a:p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Nota¹: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graphicFrame>
        <p:nvGraphicFramePr>
          <p:cNvPr id="37" name="Tabela 36">
            <a:extLst>
              <a:ext uri="{FF2B5EF4-FFF2-40B4-BE49-F238E27FC236}">
                <a16:creationId xmlns:a16="http://schemas.microsoft.com/office/drawing/2014/main" id="{D62A1659-F1D5-4C5B-BBF7-3ECAF64C76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429204"/>
              </p:ext>
            </p:extLst>
          </p:nvPr>
        </p:nvGraphicFramePr>
        <p:xfrm>
          <a:off x="137813" y="4304442"/>
          <a:ext cx="5796000" cy="793559"/>
        </p:xfrm>
        <a:graphic>
          <a:graphicData uri="http://schemas.openxmlformats.org/drawingml/2006/table">
            <a:tbl>
              <a:tblPr/>
              <a:tblGrid>
                <a:gridCol w="828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52795689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657888480"/>
                    </a:ext>
                  </a:extLst>
                </a:gridCol>
              </a:tblGrid>
              <a:tr h="3494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recebi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220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48,6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7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sp>
        <p:nvSpPr>
          <p:cNvPr id="32" name="CaixaDeTexto 31">
            <a:extLst>
              <a:ext uri="{FF2B5EF4-FFF2-40B4-BE49-F238E27FC236}">
                <a16:creationId xmlns:a16="http://schemas.microsoft.com/office/drawing/2014/main" id="{677BABB6-F1C5-40AF-9415-4A5832D88656}"/>
              </a:ext>
            </a:extLst>
          </p:cNvPr>
          <p:cNvSpPr txBox="1"/>
          <p:nvPr/>
        </p:nvSpPr>
        <p:spPr>
          <a:xfrm>
            <a:off x="557922" y="242563"/>
            <a:ext cx="3374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 a saúde</a:t>
            </a:r>
          </a:p>
        </p:txBody>
      </p:sp>
      <p:sp>
        <p:nvSpPr>
          <p:cNvPr id="47" name="Retângulo 46">
            <a:extLst>
              <a:ext uri="{FF2B5EF4-FFF2-40B4-BE49-F238E27FC236}">
                <a16:creationId xmlns:a16="http://schemas.microsoft.com/office/drawing/2014/main" id="{E4554C33-A601-4EEC-8FDB-CE045330E93F}"/>
              </a:ext>
            </a:extLst>
          </p:cNvPr>
          <p:cNvSpPr/>
          <p:nvPr/>
        </p:nvSpPr>
        <p:spPr>
          <a:xfrm>
            <a:off x="9090248" y="2808384"/>
            <a:ext cx="2826000" cy="260778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7" name="Gráfico 26" descr="Fala com preenchimento sólido">
            <a:extLst>
              <a:ext uri="{FF2B5EF4-FFF2-40B4-BE49-F238E27FC236}">
                <a16:creationId xmlns:a16="http://schemas.microsoft.com/office/drawing/2014/main" id="{2DF554B4-9E54-4F34-80E7-2364C9C3D5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55288" y="3702639"/>
            <a:ext cx="638645" cy="638645"/>
          </a:xfrm>
          <a:prstGeom prst="rect">
            <a:avLst/>
          </a:prstGeom>
        </p:spPr>
      </p:pic>
      <p:grpSp>
        <p:nvGrpSpPr>
          <p:cNvPr id="35" name="Agrupar 34">
            <a:extLst>
              <a:ext uri="{FF2B5EF4-FFF2-40B4-BE49-F238E27FC236}">
                <a16:creationId xmlns:a16="http://schemas.microsoft.com/office/drawing/2014/main" id="{2EC7F7C9-833A-4242-BC21-E89FDD8BD1B4}"/>
              </a:ext>
            </a:extLst>
          </p:cNvPr>
          <p:cNvGrpSpPr/>
          <p:nvPr/>
        </p:nvGrpSpPr>
        <p:grpSpPr>
          <a:xfrm>
            <a:off x="6465770" y="1638889"/>
            <a:ext cx="2408399" cy="2376001"/>
            <a:chOff x="0" y="0"/>
            <a:chExt cx="2237239" cy="2543175"/>
          </a:xfrm>
        </p:grpSpPr>
        <p:pic>
          <p:nvPicPr>
            <p:cNvPr id="36" name="Imagem 35" descr="Free vector graphic: Silhouette, Man, Women'S - Free Image ...">
              <a:extLst>
                <a:ext uri="{FF2B5EF4-FFF2-40B4-BE49-F238E27FC236}">
                  <a16:creationId xmlns:a16="http://schemas.microsoft.com/office/drawing/2014/main" id="{17995335-6239-4195-BA99-B1549D85D5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76"/>
            <a:stretch/>
          </p:blipFill>
          <p:spPr>
            <a:xfrm>
              <a:off x="381001" y="161925"/>
              <a:ext cx="628649" cy="2257426"/>
            </a:xfrm>
            <a:prstGeom prst="rect">
              <a:avLst/>
            </a:prstGeom>
          </p:spPr>
        </p:pic>
        <p:pic>
          <p:nvPicPr>
            <p:cNvPr id="52" name="Imagem 51" descr="Free vector graphic: Silhouette, Man, Women'S - Free Image ...">
              <a:extLst>
                <a:ext uri="{FF2B5EF4-FFF2-40B4-BE49-F238E27FC236}">
                  <a16:creationId xmlns:a16="http://schemas.microsoft.com/office/drawing/2014/main" id="{B676FA64-688E-493D-AC01-B808A6C0DD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rgbClr val="FF66C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80"/>
            <a:stretch/>
          </p:blipFill>
          <p:spPr>
            <a:xfrm>
              <a:off x="1209675" y="190500"/>
              <a:ext cx="621046" cy="2257425"/>
            </a:xfrm>
            <a:prstGeom prst="rect">
              <a:avLst/>
            </a:prstGeom>
          </p:spPr>
        </p:pic>
        <p:graphicFrame>
          <p:nvGraphicFramePr>
            <p:cNvPr id="53" name="Gráfico 52">
              <a:extLst>
                <a:ext uri="{FF2B5EF4-FFF2-40B4-BE49-F238E27FC236}">
                  <a16:creationId xmlns:a16="http://schemas.microsoft.com/office/drawing/2014/main" id="{9830CE51-37DA-4BE8-8766-A62BB5DD97E1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032678452"/>
                </p:ext>
              </p:extLst>
            </p:nvPr>
          </p:nvGraphicFramePr>
          <p:xfrm>
            <a:off x="0" y="0"/>
            <a:ext cx="2237239" cy="25431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  <p:sp>
        <p:nvSpPr>
          <p:cNvPr id="54" name="Retângulo 53">
            <a:extLst>
              <a:ext uri="{FF2B5EF4-FFF2-40B4-BE49-F238E27FC236}">
                <a16:creationId xmlns:a16="http://schemas.microsoft.com/office/drawing/2014/main" id="{6CCD2765-EE84-4881-8697-AD2241D17A71}"/>
              </a:ext>
            </a:extLst>
          </p:cNvPr>
          <p:cNvSpPr/>
          <p:nvPr/>
        </p:nvSpPr>
        <p:spPr>
          <a:xfrm>
            <a:off x="9096872" y="2311431"/>
            <a:ext cx="2826000" cy="260778"/>
          </a:xfrm>
          <a:prstGeom prst="rect">
            <a:avLst/>
          </a:prstGeom>
          <a:noFill/>
          <a:ln w="19050" cap="rnd">
            <a:solidFill>
              <a:srgbClr val="FF7C8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006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Gráfico 29">
            <a:extLst>
              <a:ext uri="{FF2B5EF4-FFF2-40B4-BE49-F238E27FC236}">
                <a16:creationId xmlns:a16="http://schemas.microsoft.com/office/drawing/2014/main" id="{CA5D10D1-02F4-4A17-88CD-0D38AB90F4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2406252"/>
              </p:ext>
            </p:extLst>
          </p:nvPr>
        </p:nvGraphicFramePr>
        <p:xfrm>
          <a:off x="-92764" y="1898280"/>
          <a:ext cx="4438800" cy="319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89279" y="1051435"/>
            <a:ext cx="10618589" cy="748073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5 - Como você avalia a facilidade de acesso à lista de prestadores de serviços credenciados pelo seu plano de saúde (por exemplo: médico, dentistas, psicólogos, fisioterapeutas, hospitais, laboratórios e outros) por meio físico ou digital (por exemplo: livro, aplicativo de celular, site na internet)?</a:t>
            </a:r>
          </a:p>
        </p:txBody>
      </p:sp>
      <p:graphicFrame>
        <p:nvGraphicFramePr>
          <p:cNvPr id="28" name="Tabela 27">
            <a:extLst>
              <a:ext uri="{FF2B5EF4-FFF2-40B4-BE49-F238E27FC236}">
                <a16:creationId xmlns:a16="http://schemas.microsoft.com/office/drawing/2014/main" id="{5D21F8EB-382E-4903-9523-5EFBF52A3F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568138"/>
              </p:ext>
            </p:extLst>
          </p:nvPr>
        </p:nvGraphicFramePr>
        <p:xfrm>
          <a:off x="9090248" y="2044995"/>
          <a:ext cx="2848466" cy="1831214"/>
        </p:xfrm>
        <a:graphic>
          <a:graphicData uri="http://schemas.openxmlformats.org/drawingml/2006/table">
            <a:tbl>
              <a:tblPr/>
              <a:tblGrid>
                <a:gridCol w="1424233">
                  <a:extLst>
                    <a:ext uri="{9D8B030D-6E8A-4147-A177-3AD203B41FA5}">
                      <a16:colId xmlns:a16="http://schemas.microsoft.com/office/drawing/2014/main" val="3399568873"/>
                    </a:ext>
                  </a:extLst>
                </a:gridCol>
                <a:gridCol w="1424233">
                  <a:extLst>
                    <a:ext uri="{9D8B030D-6E8A-4147-A177-3AD203B41FA5}">
                      <a16:colId xmlns:a16="http://schemas.microsoft.com/office/drawing/2014/main" val="1949039527"/>
                    </a:ext>
                  </a:extLst>
                </a:gridCol>
              </a:tblGrid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T2B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50574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18 a 20 anos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173083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21 a 30 anos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08656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31 a 40 anos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628842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41 a 50 anos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80,5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269831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51 a 60 anos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85,7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673009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Mais de 60 anos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93,2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64123"/>
                  </a:ext>
                </a:extLst>
              </a:tr>
            </a:tbl>
          </a:graphicData>
        </a:graphic>
      </p:graphicFrame>
      <p:sp>
        <p:nvSpPr>
          <p:cNvPr id="25" name="Retângulo 24">
            <a:extLst>
              <a:ext uri="{FF2B5EF4-FFF2-40B4-BE49-F238E27FC236}">
                <a16:creationId xmlns:a16="http://schemas.microsoft.com/office/drawing/2014/main" id="{4B6FD4F5-215F-4D5F-B1BC-F94A87594D58}"/>
              </a:ext>
            </a:extLst>
          </p:cNvPr>
          <p:cNvSpPr/>
          <p:nvPr/>
        </p:nvSpPr>
        <p:spPr>
          <a:xfrm>
            <a:off x="6094627" y="4049980"/>
            <a:ext cx="5850687" cy="2642633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Sobre a lista de prestadores de serviços,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78,7%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dos entrevistados avaliaram positivamente, optando pelas opções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Bom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Muito bom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classificando este atributo dentro da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 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Ponto positivo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para a opção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Muito ruim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que ficou em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0,9%.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Este atributo concentra um alto índice de neutralidade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(Regular 17,6%).</a:t>
            </a:r>
          </a:p>
          <a:p>
            <a:pPr algn="just"/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Ponto de atenção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ao viés de baixa de 7,4pp entre as opções de satisfação, indicando probabilidade de migração para a não satisfação.</a:t>
            </a: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O público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Masculino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apresenta maior índice de satisfação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(79,6%),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ambos classificando o atributo dentro da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 Conformidade.</a:t>
            </a: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Faixa etária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com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Mais de 60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é a que melhor avalia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93,2%,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Excelência,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enquanto os  beneficiários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21 a 30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tem o menor índice de satisfação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67,6%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classificando este atributo dentro da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 Conformidade.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4E51E234-1F3E-4F66-B785-FF9582F2D022}"/>
              </a:ext>
            </a:extLst>
          </p:cNvPr>
          <p:cNvSpPr/>
          <p:nvPr/>
        </p:nvSpPr>
        <p:spPr>
          <a:xfrm>
            <a:off x="9097917" y="3616885"/>
            <a:ext cx="2834145" cy="228406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34" name="Agrupar 33">
            <a:extLst>
              <a:ext uri="{FF2B5EF4-FFF2-40B4-BE49-F238E27FC236}">
                <a16:creationId xmlns:a16="http://schemas.microsoft.com/office/drawing/2014/main" id="{55F85F3B-85AC-4409-9BC5-B9B42023DE7D}"/>
              </a:ext>
            </a:extLst>
          </p:cNvPr>
          <p:cNvGrpSpPr/>
          <p:nvPr/>
        </p:nvGrpSpPr>
        <p:grpSpPr>
          <a:xfrm>
            <a:off x="0" y="6055570"/>
            <a:ext cx="4024269" cy="637044"/>
            <a:chOff x="157406" y="5740245"/>
            <a:chExt cx="4024269" cy="637044"/>
          </a:xfrm>
        </p:grpSpPr>
        <p:sp>
          <p:nvSpPr>
            <p:cNvPr id="37" name="Retângulo: Cantos Arredondados 36">
              <a:extLst>
                <a:ext uri="{FF2B5EF4-FFF2-40B4-BE49-F238E27FC236}">
                  <a16:creationId xmlns:a16="http://schemas.microsoft.com/office/drawing/2014/main" id="{F430B949-9B24-46A3-A282-3E218ECCF89E}"/>
                </a:ext>
              </a:extLst>
            </p:cNvPr>
            <p:cNvSpPr/>
            <p:nvPr/>
          </p:nvSpPr>
          <p:spPr>
            <a:xfrm>
              <a:off x="180975" y="5740245"/>
              <a:ext cx="3798597" cy="63704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8" name="Retângulo Arredondado 81">
              <a:extLst>
                <a:ext uri="{FF2B5EF4-FFF2-40B4-BE49-F238E27FC236}">
                  <a16:creationId xmlns:a16="http://schemas.microsoft.com/office/drawing/2014/main" id="{844619D8-0945-4A9C-907C-CDA30ABD427F}"/>
                </a:ext>
              </a:extLst>
            </p:cNvPr>
            <p:cNvSpPr/>
            <p:nvPr/>
          </p:nvSpPr>
          <p:spPr>
            <a:xfrm>
              <a:off x="246685" y="5992517"/>
              <a:ext cx="720000" cy="177903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/>
                <a:t>90 a 100</a:t>
              </a:r>
            </a:p>
          </p:txBody>
        </p:sp>
        <p:sp>
          <p:nvSpPr>
            <p:cNvPr id="39" name="Retângulo Arredondado 82">
              <a:extLst>
                <a:ext uri="{FF2B5EF4-FFF2-40B4-BE49-F238E27FC236}">
                  <a16:creationId xmlns:a16="http://schemas.microsoft.com/office/drawing/2014/main" id="{84F86229-5C52-4287-AD7A-C7EA0BF1381D}"/>
                </a:ext>
              </a:extLst>
            </p:cNvPr>
            <p:cNvSpPr/>
            <p:nvPr/>
          </p:nvSpPr>
          <p:spPr>
            <a:xfrm>
              <a:off x="1079602" y="5985083"/>
              <a:ext cx="720000" cy="189413"/>
            </a:xfrm>
            <a:prstGeom prst="roundRect">
              <a:avLst/>
            </a:prstGeom>
            <a:solidFill>
              <a:srgbClr val="FFE699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80 a 89</a:t>
              </a:r>
            </a:p>
          </p:txBody>
        </p:sp>
        <p:sp>
          <p:nvSpPr>
            <p:cNvPr id="41" name="Retângulo Arredondado 84">
              <a:extLst>
                <a:ext uri="{FF2B5EF4-FFF2-40B4-BE49-F238E27FC236}">
                  <a16:creationId xmlns:a16="http://schemas.microsoft.com/office/drawing/2014/main" id="{5C6B3C8C-ABCA-4ED2-B179-1E9F1089D89B}"/>
                </a:ext>
              </a:extLst>
            </p:cNvPr>
            <p:cNvSpPr/>
            <p:nvPr/>
          </p:nvSpPr>
          <p:spPr>
            <a:xfrm>
              <a:off x="2297710" y="5992517"/>
              <a:ext cx="720000" cy="177903"/>
            </a:xfrm>
            <a:prstGeom prst="roundRect">
              <a:avLst/>
            </a:prstGeom>
            <a:solidFill>
              <a:srgbClr val="FF7C80"/>
            </a:solidFill>
            <a:ln>
              <a:solidFill>
                <a:srgbClr val="FF7C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/>
                <a:t>0 a 79</a:t>
              </a:r>
            </a:p>
          </p:txBody>
        </p:sp>
        <p:sp>
          <p:nvSpPr>
            <p:cNvPr id="51" name="CaixaDeTexto 50">
              <a:extLst>
                <a:ext uri="{FF2B5EF4-FFF2-40B4-BE49-F238E27FC236}">
                  <a16:creationId xmlns:a16="http://schemas.microsoft.com/office/drawing/2014/main" id="{07D178B3-4B5E-4B04-80D6-645A61C6B842}"/>
                </a:ext>
              </a:extLst>
            </p:cNvPr>
            <p:cNvSpPr txBox="1"/>
            <p:nvPr/>
          </p:nvSpPr>
          <p:spPr>
            <a:xfrm>
              <a:off x="187886" y="5740245"/>
              <a:ext cx="84510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b="1" u="sng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% </a:t>
              </a:r>
              <a:r>
                <a:rPr lang="pt-BR" sz="10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Satisfação</a:t>
              </a:r>
            </a:p>
          </p:txBody>
        </p:sp>
        <p:sp>
          <p:nvSpPr>
            <p:cNvPr id="52" name="CaixaDeTexto 51">
              <a:extLst>
                <a:ext uri="{FF2B5EF4-FFF2-40B4-BE49-F238E27FC236}">
                  <a16:creationId xmlns:a16="http://schemas.microsoft.com/office/drawing/2014/main" id="{4CA17C61-F9AA-40FC-8DB5-0ED69377020A}"/>
                </a:ext>
              </a:extLst>
            </p:cNvPr>
            <p:cNvSpPr txBox="1"/>
            <p:nvPr/>
          </p:nvSpPr>
          <p:spPr>
            <a:xfrm>
              <a:off x="157406" y="6161845"/>
              <a:ext cx="94288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Excelente / Forças</a:t>
              </a:r>
            </a:p>
          </p:txBody>
        </p:sp>
        <p:sp>
          <p:nvSpPr>
            <p:cNvPr id="53" name="CaixaDeTexto 52">
              <a:extLst>
                <a:ext uri="{FF2B5EF4-FFF2-40B4-BE49-F238E27FC236}">
                  <a16:creationId xmlns:a16="http://schemas.microsoft.com/office/drawing/2014/main" id="{5A935275-D003-4BC5-8861-4E3DCBFE10FD}"/>
                </a:ext>
              </a:extLst>
            </p:cNvPr>
            <p:cNvSpPr txBox="1"/>
            <p:nvPr/>
          </p:nvSpPr>
          <p:spPr>
            <a:xfrm>
              <a:off x="990227" y="6161845"/>
              <a:ext cx="131638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Conforme / Oportunidades</a:t>
              </a:r>
            </a:p>
          </p:txBody>
        </p:sp>
        <p:sp>
          <p:nvSpPr>
            <p:cNvPr id="54" name="CaixaDeTexto 53">
              <a:extLst>
                <a:ext uri="{FF2B5EF4-FFF2-40B4-BE49-F238E27FC236}">
                  <a16:creationId xmlns:a16="http://schemas.microsoft.com/office/drawing/2014/main" id="{347020CC-24B2-416C-A4E0-212DFE25ED6A}"/>
                </a:ext>
              </a:extLst>
            </p:cNvPr>
            <p:cNvSpPr txBox="1"/>
            <p:nvPr/>
          </p:nvSpPr>
          <p:spPr>
            <a:xfrm>
              <a:off x="2228633" y="6161845"/>
              <a:ext cx="195304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Não conforme Fraquezas ou Ameaças</a:t>
              </a:r>
            </a:p>
          </p:txBody>
        </p:sp>
      </p:grpSp>
      <p:sp>
        <p:nvSpPr>
          <p:cNvPr id="49" name="Retângulo 48">
            <a:extLst>
              <a:ext uri="{FF2B5EF4-FFF2-40B4-BE49-F238E27FC236}">
                <a16:creationId xmlns:a16="http://schemas.microsoft.com/office/drawing/2014/main" id="{01D38741-E9A4-40F6-A3BD-9CA190017297}"/>
              </a:ext>
            </a:extLst>
          </p:cNvPr>
          <p:cNvSpPr/>
          <p:nvPr/>
        </p:nvSpPr>
        <p:spPr>
          <a:xfrm>
            <a:off x="2602669" y="2086809"/>
            <a:ext cx="1475487" cy="2643494"/>
          </a:xfrm>
          <a:prstGeom prst="rect">
            <a:avLst/>
          </a:prstGeom>
          <a:noFill/>
          <a:ln w="12700" cap="flat" cmpd="sng" algn="ctr">
            <a:solidFill>
              <a:srgbClr val="FF7C80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>
              <a:solidFill>
                <a:srgbClr val="FF7C80"/>
              </a:solidFill>
            </a:endParaRPr>
          </a:p>
        </p:txBody>
      </p:sp>
      <p:sp>
        <p:nvSpPr>
          <p:cNvPr id="50" name="Círculo Q5">
            <a:extLst>
              <a:ext uri="{FF2B5EF4-FFF2-40B4-BE49-F238E27FC236}">
                <a16:creationId xmlns:a16="http://schemas.microsoft.com/office/drawing/2014/main" id="{E8024A0E-6C0A-4EE8-BE66-2590EFAFCB92}"/>
              </a:ext>
            </a:extLst>
          </p:cNvPr>
          <p:cNvSpPr/>
          <p:nvPr/>
        </p:nvSpPr>
        <p:spPr>
          <a:xfrm>
            <a:off x="3027058" y="1704856"/>
            <a:ext cx="688935" cy="642313"/>
          </a:xfrm>
          <a:prstGeom prst="ellipse">
            <a:avLst/>
          </a:prstGeom>
          <a:solidFill>
            <a:srgbClr val="FF7C8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chemeClr val="bg1"/>
                </a:solidFill>
                <a:latin typeface="Calibri"/>
                <a:cs typeface="Calibri"/>
              </a:rPr>
              <a:t>78,7</a:t>
            </a:r>
            <a:endParaRPr lang="pt-BR" sz="1800" b="1" dirty="0">
              <a:solidFill>
                <a:schemeClr val="bg1"/>
              </a:solidFill>
            </a:endParaRPr>
          </a:p>
        </p:txBody>
      </p:sp>
      <p:graphicFrame>
        <p:nvGraphicFramePr>
          <p:cNvPr id="31" name="Tabela 30">
            <a:extLst>
              <a:ext uri="{FF2B5EF4-FFF2-40B4-BE49-F238E27FC236}">
                <a16:creationId xmlns:a16="http://schemas.microsoft.com/office/drawing/2014/main" id="{CD3D60FD-E649-4758-B9DE-25EE8706FC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922331"/>
              </p:ext>
            </p:extLst>
          </p:nvPr>
        </p:nvGraphicFramePr>
        <p:xfrm>
          <a:off x="23569" y="4477909"/>
          <a:ext cx="5796000" cy="793559"/>
        </p:xfrm>
        <a:graphic>
          <a:graphicData uri="http://schemas.openxmlformats.org/drawingml/2006/table">
            <a:tbl>
              <a:tblPr/>
              <a:tblGrid>
                <a:gridCol w="828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52795689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657888480"/>
                    </a:ext>
                  </a:extLst>
                </a:gridCol>
              </a:tblGrid>
              <a:tr h="3494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acessei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220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27,7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7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graphicFrame>
        <p:nvGraphicFramePr>
          <p:cNvPr id="35" name="Tabela 34">
            <a:extLst>
              <a:ext uri="{FF2B5EF4-FFF2-40B4-BE49-F238E27FC236}">
                <a16:creationId xmlns:a16="http://schemas.microsoft.com/office/drawing/2014/main" id="{CE97750B-A876-48F7-B1E0-3D2200D6F7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262845"/>
              </p:ext>
            </p:extLst>
          </p:nvPr>
        </p:nvGraphicFramePr>
        <p:xfrm>
          <a:off x="89302" y="5219391"/>
          <a:ext cx="5796000" cy="847725"/>
        </p:xfrm>
        <a:graphic>
          <a:graphicData uri="http://schemas.openxmlformats.org/drawingml/2006/table">
            <a:tbl>
              <a:tblPr/>
              <a:tblGrid>
                <a:gridCol w="5796000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216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5.6.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acessei = Nunca acessei a lista de prestadores de serviços credenciados: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48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 para cálculo dos resultados).</a:t>
                      </a:r>
                    </a:p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14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sp>
        <p:nvSpPr>
          <p:cNvPr id="45" name="CaixaDeTexto 44">
            <a:extLst>
              <a:ext uri="{FF2B5EF4-FFF2-40B4-BE49-F238E27FC236}">
                <a16:creationId xmlns:a16="http://schemas.microsoft.com/office/drawing/2014/main" id="{FA580050-D83C-4E4E-99E7-CEAF0EBA11F6}"/>
              </a:ext>
            </a:extLst>
          </p:cNvPr>
          <p:cNvSpPr txBox="1"/>
          <p:nvPr/>
        </p:nvSpPr>
        <p:spPr>
          <a:xfrm>
            <a:off x="557922" y="242563"/>
            <a:ext cx="3374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 a saúde</a:t>
            </a:r>
          </a:p>
        </p:txBody>
      </p:sp>
      <p:sp>
        <p:nvSpPr>
          <p:cNvPr id="46" name="Seta para a Direita 134">
            <a:extLst>
              <a:ext uri="{FF2B5EF4-FFF2-40B4-BE49-F238E27FC236}">
                <a16:creationId xmlns:a16="http://schemas.microsoft.com/office/drawing/2014/main" id="{27D4236C-8D34-40DD-949A-5949DD8BA722}"/>
              </a:ext>
            </a:extLst>
          </p:cNvPr>
          <p:cNvSpPr/>
          <p:nvPr/>
        </p:nvSpPr>
        <p:spPr>
          <a:xfrm>
            <a:off x="647318" y="1601414"/>
            <a:ext cx="1737764" cy="937664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Percepção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AB4A4331-55B4-450B-A2C4-849E3E14840F}"/>
              </a:ext>
            </a:extLst>
          </p:cNvPr>
          <p:cNvSpPr/>
          <p:nvPr/>
        </p:nvSpPr>
        <p:spPr>
          <a:xfrm>
            <a:off x="9098504" y="2581215"/>
            <a:ext cx="2834145" cy="228406"/>
          </a:xfrm>
          <a:prstGeom prst="rect">
            <a:avLst/>
          </a:prstGeom>
          <a:noFill/>
          <a:ln w="19050" cap="rnd">
            <a:solidFill>
              <a:srgbClr val="FF7C8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9" name="Gráfico 28" descr="Fala com preenchimento sólido">
            <a:extLst>
              <a:ext uri="{FF2B5EF4-FFF2-40B4-BE49-F238E27FC236}">
                <a16:creationId xmlns:a16="http://schemas.microsoft.com/office/drawing/2014/main" id="{B64DB347-BCBC-4CA2-B09F-F4E00B5944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55288" y="3680379"/>
            <a:ext cx="638645" cy="638645"/>
          </a:xfrm>
          <a:prstGeom prst="rect">
            <a:avLst/>
          </a:prstGeom>
        </p:spPr>
      </p:pic>
      <p:grpSp>
        <p:nvGrpSpPr>
          <p:cNvPr id="32" name="Agrupar 31">
            <a:extLst>
              <a:ext uri="{FF2B5EF4-FFF2-40B4-BE49-F238E27FC236}">
                <a16:creationId xmlns:a16="http://schemas.microsoft.com/office/drawing/2014/main" id="{0C23B0C4-4C89-4749-89B7-0072C68B73F7}"/>
              </a:ext>
            </a:extLst>
          </p:cNvPr>
          <p:cNvGrpSpPr/>
          <p:nvPr/>
        </p:nvGrpSpPr>
        <p:grpSpPr>
          <a:xfrm>
            <a:off x="6479782" y="1673979"/>
            <a:ext cx="2408399" cy="2376001"/>
            <a:chOff x="0" y="0"/>
            <a:chExt cx="2237239" cy="2543175"/>
          </a:xfrm>
        </p:grpSpPr>
        <p:pic>
          <p:nvPicPr>
            <p:cNvPr id="33" name="Imagem 32" descr="Free vector graphic: Silhouette, Man, Women'S - Free Image ...">
              <a:extLst>
                <a:ext uri="{FF2B5EF4-FFF2-40B4-BE49-F238E27FC236}">
                  <a16:creationId xmlns:a16="http://schemas.microsoft.com/office/drawing/2014/main" id="{E0F922B6-2453-4C34-B0AF-AB3012FE69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76"/>
            <a:stretch/>
          </p:blipFill>
          <p:spPr>
            <a:xfrm>
              <a:off x="381001" y="161925"/>
              <a:ext cx="628649" cy="2257426"/>
            </a:xfrm>
            <a:prstGeom prst="rect">
              <a:avLst/>
            </a:prstGeom>
          </p:spPr>
        </p:pic>
        <p:pic>
          <p:nvPicPr>
            <p:cNvPr id="43" name="Imagem 42" descr="Free vector graphic: Silhouette, Man, Women'S - Free Image ...">
              <a:extLst>
                <a:ext uri="{FF2B5EF4-FFF2-40B4-BE49-F238E27FC236}">
                  <a16:creationId xmlns:a16="http://schemas.microsoft.com/office/drawing/2014/main" id="{28518B63-F085-48A7-916D-AE6DF2A9A2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rgbClr val="FF66C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80"/>
            <a:stretch/>
          </p:blipFill>
          <p:spPr>
            <a:xfrm>
              <a:off x="1209675" y="190500"/>
              <a:ext cx="621046" cy="2257425"/>
            </a:xfrm>
            <a:prstGeom prst="rect">
              <a:avLst/>
            </a:prstGeom>
          </p:spPr>
        </p:pic>
        <p:graphicFrame>
          <p:nvGraphicFramePr>
            <p:cNvPr id="44" name="Gráfico 43">
              <a:extLst>
                <a:ext uri="{FF2B5EF4-FFF2-40B4-BE49-F238E27FC236}">
                  <a16:creationId xmlns:a16="http://schemas.microsoft.com/office/drawing/2014/main" id="{2AEA3836-F563-4068-B93A-206E511AB7E5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0" y="0"/>
            <a:ext cx="2237239" cy="25431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03483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Gráfico 35">
            <a:extLst>
              <a:ext uri="{FF2B5EF4-FFF2-40B4-BE49-F238E27FC236}">
                <a16:creationId xmlns:a16="http://schemas.microsoft.com/office/drawing/2014/main" id="{1E8DBDBD-C5BA-4BC8-B417-65C1CECF95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2441152"/>
              </p:ext>
            </p:extLst>
          </p:nvPr>
        </p:nvGraphicFramePr>
        <p:xfrm>
          <a:off x="77098" y="1996708"/>
          <a:ext cx="4374000" cy="295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8" name="Tabela 27">
            <a:extLst>
              <a:ext uri="{FF2B5EF4-FFF2-40B4-BE49-F238E27FC236}">
                <a16:creationId xmlns:a16="http://schemas.microsoft.com/office/drawing/2014/main" id="{5D21F8EB-382E-4903-9523-5EFBF52A3F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819523"/>
              </p:ext>
            </p:extLst>
          </p:nvPr>
        </p:nvGraphicFramePr>
        <p:xfrm>
          <a:off x="9090248" y="2044995"/>
          <a:ext cx="2848466" cy="1831214"/>
        </p:xfrm>
        <a:graphic>
          <a:graphicData uri="http://schemas.openxmlformats.org/drawingml/2006/table">
            <a:tbl>
              <a:tblPr/>
              <a:tblGrid>
                <a:gridCol w="1424233">
                  <a:extLst>
                    <a:ext uri="{9D8B030D-6E8A-4147-A177-3AD203B41FA5}">
                      <a16:colId xmlns:a16="http://schemas.microsoft.com/office/drawing/2014/main" val="3399568873"/>
                    </a:ext>
                  </a:extLst>
                </a:gridCol>
                <a:gridCol w="1424233">
                  <a:extLst>
                    <a:ext uri="{9D8B030D-6E8A-4147-A177-3AD203B41FA5}">
                      <a16:colId xmlns:a16="http://schemas.microsoft.com/office/drawing/2014/main" val="1949039527"/>
                    </a:ext>
                  </a:extLst>
                </a:gridCol>
              </a:tblGrid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T2B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50574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18 a 20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173083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21 a 30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89,2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08656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31 a 40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91,4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628842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41 a 50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86,0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269831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51 a 60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88,9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673009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Mais de 60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64123"/>
                  </a:ext>
                </a:extLst>
              </a:tr>
            </a:tbl>
          </a:graphicData>
        </a:graphic>
      </p:graphicFrame>
      <p:sp>
        <p:nvSpPr>
          <p:cNvPr id="25" name="Retângulo 24">
            <a:extLst>
              <a:ext uri="{FF2B5EF4-FFF2-40B4-BE49-F238E27FC236}">
                <a16:creationId xmlns:a16="http://schemas.microsoft.com/office/drawing/2014/main" id="{3D129360-5D3C-4A9F-AFF8-CDC70ACC5F01}"/>
              </a:ext>
            </a:extLst>
          </p:cNvPr>
          <p:cNvSpPr/>
          <p:nvPr/>
        </p:nvSpPr>
        <p:spPr>
          <a:xfrm>
            <a:off x="6065254" y="4165665"/>
            <a:ext cx="5873460" cy="2376000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Sobre o acesso ao plano de saúde,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91,0%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dos entrevistados avaliaram positivamente, optando pelas opções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Bom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Muito bom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classificando este atributo em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Excelência.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Ponto positivo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para a soma das opções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Muito ruim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Ruim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que ficou em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0,8%.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 não satisfação está concentrada em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Regular (8,1%).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Ponto de atenção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ao viés de baixa de 1,3pp entre as opções de satisfação, indicando probabilidade de migração da satisfação para não satisfação. </a:t>
            </a:r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alisando os perfis, o público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Feminino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foi o que melhor avaliou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93,0% (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Excelência)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mas com uma diferença do público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Masculino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dentro da margem de erro. Já os respondentes,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18 a 20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possuem o menor índice de satisfação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80,0%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mas ainda assim classificam o atributo dentro da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o maior índice de satisfação aparece no público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Mais 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60 anos,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100,0%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Excelência.</a:t>
            </a: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2BE1AFC8-5CA0-405B-8694-B64BE37BF8E2}"/>
              </a:ext>
            </a:extLst>
          </p:cNvPr>
          <p:cNvSpPr txBox="1"/>
          <p:nvPr/>
        </p:nvSpPr>
        <p:spPr>
          <a:xfrm>
            <a:off x="63847" y="1053175"/>
            <a:ext cx="10618589" cy="748073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6 - Nos últimos 12 meses, quando você acessou seu plano de saúde (exemplos de acesso: SAC – serviço de apoio ao cliente, presencial, aplicativo de celular, sítio institucional da operadora na internet ou por meio eletrônico ) como você avalia seu atendimento, considerando o acesso às informações de que precisava?</a:t>
            </a:r>
          </a:p>
        </p:txBody>
      </p:sp>
      <p:grpSp>
        <p:nvGrpSpPr>
          <p:cNvPr id="44" name="Agrupar 43">
            <a:extLst>
              <a:ext uri="{FF2B5EF4-FFF2-40B4-BE49-F238E27FC236}">
                <a16:creationId xmlns:a16="http://schemas.microsoft.com/office/drawing/2014/main" id="{606B69CC-2A10-4C27-8089-23669A7EADB5}"/>
              </a:ext>
            </a:extLst>
          </p:cNvPr>
          <p:cNvGrpSpPr/>
          <p:nvPr/>
        </p:nvGrpSpPr>
        <p:grpSpPr>
          <a:xfrm>
            <a:off x="0" y="5986668"/>
            <a:ext cx="4024269" cy="637044"/>
            <a:chOff x="157406" y="5740245"/>
            <a:chExt cx="4024269" cy="637044"/>
          </a:xfrm>
        </p:grpSpPr>
        <p:sp>
          <p:nvSpPr>
            <p:cNvPr id="51" name="Retângulo: Cantos Arredondados 50">
              <a:extLst>
                <a:ext uri="{FF2B5EF4-FFF2-40B4-BE49-F238E27FC236}">
                  <a16:creationId xmlns:a16="http://schemas.microsoft.com/office/drawing/2014/main" id="{B33F39B4-8457-4CEF-A8B4-63CC3F02D75E}"/>
                </a:ext>
              </a:extLst>
            </p:cNvPr>
            <p:cNvSpPr/>
            <p:nvPr/>
          </p:nvSpPr>
          <p:spPr>
            <a:xfrm>
              <a:off x="180975" y="5740245"/>
              <a:ext cx="3798597" cy="63704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2" name="Retângulo Arredondado 81">
              <a:extLst>
                <a:ext uri="{FF2B5EF4-FFF2-40B4-BE49-F238E27FC236}">
                  <a16:creationId xmlns:a16="http://schemas.microsoft.com/office/drawing/2014/main" id="{9D255533-F5B5-4A5B-B813-FF323FE9100D}"/>
                </a:ext>
              </a:extLst>
            </p:cNvPr>
            <p:cNvSpPr/>
            <p:nvPr/>
          </p:nvSpPr>
          <p:spPr>
            <a:xfrm>
              <a:off x="246685" y="5992517"/>
              <a:ext cx="720000" cy="177903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/>
                <a:t>90 a 100</a:t>
              </a:r>
            </a:p>
          </p:txBody>
        </p:sp>
        <p:sp>
          <p:nvSpPr>
            <p:cNvPr id="53" name="Retângulo Arredondado 82">
              <a:extLst>
                <a:ext uri="{FF2B5EF4-FFF2-40B4-BE49-F238E27FC236}">
                  <a16:creationId xmlns:a16="http://schemas.microsoft.com/office/drawing/2014/main" id="{AB904C99-632E-4A1A-A297-249148215E3A}"/>
                </a:ext>
              </a:extLst>
            </p:cNvPr>
            <p:cNvSpPr/>
            <p:nvPr/>
          </p:nvSpPr>
          <p:spPr>
            <a:xfrm>
              <a:off x="1079602" y="5985083"/>
              <a:ext cx="720000" cy="1894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80 a 89</a:t>
              </a:r>
            </a:p>
          </p:txBody>
        </p:sp>
        <p:sp>
          <p:nvSpPr>
            <p:cNvPr id="56" name="Retângulo Arredondado 84">
              <a:extLst>
                <a:ext uri="{FF2B5EF4-FFF2-40B4-BE49-F238E27FC236}">
                  <a16:creationId xmlns:a16="http://schemas.microsoft.com/office/drawing/2014/main" id="{552043D6-679D-4B19-A9DF-063EC1D5628E}"/>
                </a:ext>
              </a:extLst>
            </p:cNvPr>
            <p:cNvSpPr/>
            <p:nvPr/>
          </p:nvSpPr>
          <p:spPr>
            <a:xfrm>
              <a:off x="2297710" y="5992517"/>
              <a:ext cx="720000" cy="177903"/>
            </a:xfrm>
            <a:prstGeom prst="roundRect">
              <a:avLst/>
            </a:prstGeom>
            <a:solidFill>
              <a:srgbClr val="FF7C80"/>
            </a:solidFill>
            <a:ln>
              <a:solidFill>
                <a:srgbClr val="FF7C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/>
                <a:t>0 a 79</a:t>
              </a:r>
            </a:p>
          </p:txBody>
        </p:sp>
        <p:sp>
          <p:nvSpPr>
            <p:cNvPr id="57" name="CaixaDeTexto 56">
              <a:extLst>
                <a:ext uri="{FF2B5EF4-FFF2-40B4-BE49-F238E27FC236}">
                  <a16:creationId xmlns:a16="http://schemas.microsoft.com/office/drawing/2014/main" id="{ECFAB87C-B364-4BE9-82B8-391A84F8080E}"/>
                </a:ext>
              </a:extLst>
            </p:cNvPr>
            <p:cNvSpPr txBox="1"/>
            <p:nvPr/>
          </p:nvSpPr>
          <p:spPr>
            <a:xfrm>
              <a:off x="187886" y="5740245"/>
              <a:ext cx="84510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b="1" u="sng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% </a:t>
              </a:r>
              <a:r>
                <a:rPr lang="pt-BR" sz="10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Satisfação</a:t>
              </a:r>
            </a:p>
          </p:txBody>
        </p:sp>
        <p:sp>
          <p:nvSpPr>
            <p:cNvPr id="58" name="CaixaDeTexto 57">
              <a:extLst>
                <a:ext uri="{FF2B5EF4-FFF2-40B4-BE49-F238E27FC236}">
                  <a16:creationId xmlns:a16="http://schemas.microsoft.com/office/drawing/2014/main" id="{3A53EF44-BACB-46B0-B316-5A5FB9EDC359}"/>
                </a:ext>
              </a:extLst>
            </p:cNvPr>
            <p:cNvSpPr txBox="1"/>
            <p:nvPr/>
          </p:nvSpPr>
          <p:spPr>
            <a:xfrm>
              <a:off x="157406" y="6161845"/>
              <a:ext cx="94288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Excelente / Forças</a:t>
              </a:r>
            </a:p>
          </p:txBody>
        </p:sp>
        <p:sp>
          <p:nvSpPr>
            <p:cNvPr id="59" name="CaixaDeTexto 58">
              <a:extLst>
                <a:ext uri="{FF2B5EF4-FFF2-40B4-BE49-F238E27FC236}">
                  <a16:creationId xmlns:a16="http://schemas.microsoft.com/office/drawing/2014/main" id="{60BF4075-AD6A-4F6D-8B2A-53B3447852EA}"/>
                </a:ext>
              </a:extLst>
            </p:cNvPr>
            <p:cNvSpPr txBox="1"/>
            <p:nvPr/>
          </p:nvSpPr>
          <p:spPr>
            <a:xfrm>
              <a:off x="990227" y="6161845"/>
              <a:ext cx="131638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Conforme / Oportunidades</a:t>
              </a:r>
            </a:p>
          </p:txBody>
        </p:sp>
        <p:sp>
          <p:nvSpPr>
            <p:cNvPr id="60" name="CaixaDeTexto 59">
              <a:extLst>
                <a:ext uri="{FF2B5EF4-FFF2-40B4-BE49-F238E27FC236}">
                  <a16:creationId xmlns:a16="http://schemas.microsoft.com/office/drawing/2014/main" id="{4AEBD8A7-E048-4B9B-BB56-18EC7932166C}"/>
                </a:ext>
              </a:extLst>
            </p:cNvPr>
            <p:cNvSpPr txBox="1"/>
            <p:nvPr/>
          </p:nvSpPr>
          <p:spPr>
            <a:xfrm>
              <a:off x="2228633" y="6161845"/>
              <a:ext cx="195304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Não conforme Fraquezas ou Ameaças</a:t>
              </a:r>
            </a:p>
          </p:txBody>
        </p:sp>
      </p:grpSp>
      <p:sp>
        <p:nvSpPr>
          <p:cNvPr id="37" name="Retângulo 36">
            <a:extLst>
              <a:ext uri="{FF2B5EF4-FFF2-40B4-BE49-F238E27FC236}">
                <a16:creationId xmlns:a16="http://schemas.microsoft.com/office/drawing/2014/main" id="{383B69AC-B0C5-49F7-83FC-A099EF02BDC0}"/>
              </a:ext>
            </a:extLst>
          </p:cNvPr>
          <p:cNvSpPr/>
          <p:nvPr/>
        </p:nvSpPr>
        <p:spPr>
          <a:xfrm>
            <a:off x="2734324" y="2058246"/>
            <a:ext cx="1548790" cy="2700000"/>
          </a:xfrm>
          <a:prstGeom prst="rect">
            <a:avLst/>
          </a:prstGeom>
          <a:noFill/>
          <a:ln w="12700" cap="flat" cmpd="sng" algn="ctr">
            <a:solidFill>
              <a:srgbClr val="70AD47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>
              <a:solidFill>
                <a:srgbClr val="FF7C80"/>
              </a:solidFill>
            </a:endParaRPr>
          </a:p>
        </p:txBody>
      </p:sp>
      <p:sp>
        <p:nvSpPr>
          <p:cNvPr id="39" name="Círculo Q6">
            <a:extLst>
              <a:ext uri="{FF2B5EF4-FFF2-40B4-BE49-F238E27FC236}">
                <a16:creationId xmlns:a16="http://schemas.microsoft.com/office/drawing/2014/main" id="{902912CA-9455-4C52-B0BA-D6679AFC32DC}"/>
              </a:ext>
            </a:extLst>
          </p:cNvPr>
          <p:cNvSpPr/>
          <p:nvPr/>
        </p:nvSpPr>
        <p:spPr>
          <a:xfrm>
            <a:off x="3194586" y="1755851"/>
            <a:ext cx="688935" cy="642313"/>
          </a:xfrm>
          <a:prstGeom prst="ellipse">
            <a:avLst/>
          </a:prstGeom>
          <a:solidFill>
            <a:srgbClr val="70AD47"/>
          </a:solidFill>
          <a:ln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i="0" u="none" strike="noStrike" dirty="0">
                <a:solidFill>
                  <a:schemeClr val="bg1"/>
                </a:solidFill>
                <a:latin typeface="Calibri"/>
                <a:cs typeface="Calibri"/>
              </a:rPr>
              <a:t>91,0</a:t>
            </a:r>
          </a:p>
        </p:txBody>
      </p:sp>
      <p:graphicFrame>
        <p:nvGraphicFramePr>
          <p:cNvPr id="38" name="Tabela 37">
            <a:extLst>
              <a:ext uri="{FF2B5EF4-FFF2-40B4-BE49-F238E27FC236}">
                <a16:creationId xmlns:a16="http://schemas.microsoft.com/office/drawing/2014/main" id="{BC1DC953-9E15-4C94-A526-BA74636FC1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7599839"/>
              </p:ext>
            </p:extLst>
          </p:nvPr>
        </p:nvGraphicFramePr>
        <p:xfrm>
          <a:off x="166550" y="4465298"/>
          <a:ext cx="5796000" cy="793559"/>
        </p:xfrm>
        <a:graphic>
          <a:graphicData uri="http://schemas.openxmlformats.org/drawingml/2006/table">
            <a:tbl>
              <a:tblPr/>
              <a:tblGrid>
                <a:gridCol w="828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52795689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657888480"/>
                    </a:ext>
                  </a:extLst>
                </a:gridCol>
              </a:tblGrid>
              <a:tr h="3494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acessei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220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7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graphicFrame>
        <p:nvGraphicFramePr>
          <p:cNvPr id="41" name="Tabela 40">
            <a:extLst>
              <a:ext uri="{FF2B5EF4-FFF2-40B4-BE49-F238E27FC236}">
                <a16:creationId xmlns:a16="http://schemas.microsoft.com/office/drawing/2014/main" id="{27E27C2C-DC97-4688-AAF0-FCA9BF3197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267341"/>
              </p:ext>
            </p:extLst>
          </p:nvPr>
        </p:nvGraphicFramePr>
        <p:xfrm>
          <a:off x="89279" y="5176912"/>
          <a:ext cx="5796000" cy="847725"/>
        </p:xfrm>
        <a:graphic>
          <a:graphicData uri="http://schemas.openxmlformats.org/drawingml/2006/table">
            <a:tbl>
              <a:tblPr/>
              <a:tblGrid>
                <a:gridCol w="5796000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223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5.5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acessei = Nos últimos 12 meses não acessei meu plano de saúde: 41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 para cálculo dos resultados).</a:t>
                      </a:r>
                    </a:p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sp>
        <p:nvSpPr>
          <p:cNvPr id="31" name="CaixaDeTexto 30">
            <a:extLst>
              <a:ext uri="{FF2B5EF4-FFF2-40B4-BE49-F238E27FC236}">
                <a16:creationId xmlns:a16="http://schemas.microsoft.com/office/drawing/2014/main" id="{A7496840-69CB-42A3-9BED-2997006DE982}"/>
              </a:ext>
            </a:extLst>
          </p:cNvPr>
          <p:cNvSpPr txBox="1"/>
          <p:nvPr/>
        </p:nvSpPr>
        <p:spPr>
          <a:xfrm>
            <a:off x="557922" y="242563"/>
            <a:ext cx="4413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Canais de atendimento</a:t>
            </a:r>
          </a:p>
        </p:txBody>
      </p:sp>
      <p:sp>
        <p:nvSpPr>
          <p:cNvPr id="43" name="Retângulo 42">
            <a:extLst>
              <a:ext uri="{FF2B5EF4-FFF2-40B4-BE49-F238E27FC236}">
                <a16:creationId xmlns:a16="http://schemas.microsoft.com/office/drawing/2014/main" id="{D0D1ECFD-A109-486B-9FBA-4FA350F33B09}"/>
              </a:ext>
            </a:extLst>
          </p:cNvPr>
          <p:cNvSpPr/>
          <p:nvPr/>
        </p:nvSpPr>
        <p:spPr>
          <a:xfrm>
            <a:off x="9091317" y="2301996"/>
            <a:ext cx="2834145" cy="240254"/>
          </a:xfrm>
          <a:prstGeom prst="rect">
            <a:avLst/>
          </a:prstGeom>
          <a:noFill/>
          <a:ln w="19050" cap="rnd">
            <a:solidFill>
              <a:srgbClr val="FFE6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Seta para a Direita 134">
            <a:extLst>
              <a:ext uri="{FF2B5EF4-FFF2-40B4-BE49-F238E27FC236}">
                <a16:creationId xmlns:a16="http://schemas.microsoft.com/office/drawing/2014/main" id="{4599F535-30CD-4F8F-808C-2A2F7A6DD0A4}"/>
              </a:ext>
            </a:extLst>
          </p:cNvPr>
          <p:cNvSpPr/>
          <p:nvPr/>
        </p:nvSpPr>
        <p:spPr>
          <a:xfrm>
            <a:off x="647318" y="1720682"/>
            <a:ext cx="1737764" cy="937664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Percepção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7575C340-A80A-4F4C-A9A5-33AD8DA566A8}"/>
              </a:ext>
            </a:extLst>
          </p:cNvPr>
          <p:cNvSpPr/>
          <p:nvPr/>
        </p:nvSpPr>
        <p:spPr>
          <a:xfrm>
            <a:off x="9091317" y="3627630"/>
            <a:ext cx="2834145" cy="240254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5" name="Gráfico 34" descr="Fala com preenchimento sólido">
            <a:extLst>
              <a:ext uri="{FF2B5EF4-FFF2-40B4-BE49-F238E27FC236}">
                <a16:creationId xmlns:a16="http://schemas.microsoft.com/office/drawing/2014/main" id="{C1149679-0E8B-411F-B64B-05EC73D68F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55288" y="3627630"/>
            <a:ext cx="638645" cy="638645"/>
          </a:xfrm>
          <a:prstGeom prst="rect">
            <a:avLst/>
          </a:prstGeom>
        </p:spPr>
      </p:pic>
      <p:grpSp>
        <p:nvGrpSpPr>
          <p:cNvPr id="40" name="Agrupar 39">
            <a:extLst>
              <a:ext uri="{FF2B5EF4-FFF2-40B4-BE49-F238E27FC236}">
                <a16:creationId xmlns:a16="http://schemas.microsoft.com/office/drawing/2014/main" id="{66BE90BD-D3B1-45E5-8D3A-5E39D89480E1}"/>
              </a:ext>
            </a:extLst>
          </p:cNvPr>
          <p:cNvGrpSpPr/>
          <p:nvPr/>
        </p:nvGrpSpPr>
        <p:grpSpPr>
          <a:xfrm>
            <a:off x="6489874" y="1619289"/>
            <a:ext cx="2408399" cy="2376001"/>
            <a:chOff x="0" y="0"/>
            <a:chExt cx="2237239" cy="2543175"/>
          </a:xfrm>
        </p:grpSpPr>
        <p:pic>
          <p:nvPicPr>
            <p:cNvPr id="42" name="Imagem 41" descr="Free vector graphic: Silhouette, Man, Women'S - Free Image ...">
              <a:extLst>
                <a:ext uri="{FF2B5EF4-FFF2-40B4-BE49-F238E27FC236}">
                  <a16:creationId xmlns:a16="http://schemas.microsoft.com/office/drawing/2014/main" id="{805EFE77-4BAC-4009-AFE0-89E233F249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76"/>
            <a:stretch/>
          </p:blipFill>
          <p:spPr>
            <a:xfrm>
              <a:off x="381001" y="161925"/>
              <a:ext cx="628649" cy="2257426"/>
            </a:xfrm>
            <a:prstGeom prst="rect">
              <a:avLst/>
            </a:prstGeom>
          </p:spPr>
        </p:pic>
        <p:pic>
          <p:nvPicPr>
            <p:cNvPr id="46" name="Imagem 45" descr="Free vector graphic: Silhouette, Man, Women'S - Free Image ...">
              <a:extLst>
                <a:ext uri="{FF2B5EF4-FFF2-40B4-BE49-F238E27FC236}">
                  <a16:creationId xmlns:a16="http://schemas.microsoft.com/office/drawing/2014/main" id="{8CED483F-CD90-472F-ABE3-49BC8EAD31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rgbClr val="FF66C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80"/>
            <a:stretch/>
          </p:blipFill>
          <p:spPr>
            <a:xfrm>
              <a:off x="1209675" y="190500"/>
              <a:ext cx="621046" cy="2257425"/>
            </a:xfrm>
            <a:prstGeom prst="rect">
              <a:avLst/>
            </a:prstGeom>
          </p:spPr>
        </p:pic>
        <p:graphicFrame>
          <p:nvGraphicFramePr>
            <p:cNvPr id="47" name="Gráfico 46">
              <a:extLst>
                <a:ext uri="{FF2B5EF4-FFF2-40B4-BE49-F238E27FC236}">
                  <a16:creationId xmlns:a16="http://schemas.microsoft.com/office/drawing/2014/main" id="{6BAAC468-9580-4B3A-965B-45B2B46FF501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0" y="0"/>
            <a:ext cx="2237239" cy="25431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68273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ixaDeTexto 15">
            <a:extLst>
              <a:ext uri="{FF2B5EF4-FFF2-40B4-BE49-F238E27FC236}">
                <a16:creationId xmlns:a16="http://schemas.microsoft.com/office/drawing/2014/main" id="{816F40E7-74E5-4C1B-ADCE-48CF47683E8F}"/>
              </a:ext>
            </a:extLst>
          </p:cNvPr>
          <p:cNvSpPr txBox="1"/>
          <p:nvPr/>
        </p:nvSpPr>
        <p:spPr>
          <a:xfrm>
            <a:off x="347283" y="801736"/>
            <a:ext cx="11484167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Objetivo Geral: 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Mensurar a satisfação do beneficiário com o serviço prestado pela operadora.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Objetivo Específico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A adoção da Pesquisa de Satisfação de Beneficiários de Planos de Saúde como um dos componentes para o Programa de Qualificação Operadoras - PQO e tem como objetivo aumentar a participação do beneficiário na avaliação da qualidade dos serviços oferecidos pelas operadoras de planos de assistência à saúde.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Os resultados da pesquisa aportam insumos para aprimorar as ações de melhoria contínua da qualidade da assistência à saúde por parte das operadoras, além de trazer subsídios para as ações regulatórias por parte da Agência Nacional de Saúde Suplementar - ANS.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B6F63E09-3506-43E1-A4C3-9807FF0AF028}"/>
              </a:ext>
            </a:extLst>
          </p:cNvPr>
          <p:cNvSpPr txBox="1"/>
          <p:nvPr/>
        </p:nvSpPr>
        <p:spPr>
          <a:xfrm>
            <a:off x="557923" y="242563"/>
            <a:ext cx="2253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Introdução</a:t>
            </a:r>
          </a:p>
        </p:txBody>
      </p:sp>
      <p:sp>
        <p:nvSpPr>
          <p:cNvPr id="2" name="AutoShape 2" descr="olha que horrivel">
            <a:extLst>
              <a:ext uri="{FF2B5EF4-FFF2-40B4-BE49-F238E27FC236}">
                <a16:creationId xmlns:a16="http://schemas.microsoft.com/office/drawing/2014/main" id="{BC5703C7-F614-417E-972E-1D9BCB94F7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153AD1F9-D988-406D-9306-3B79B3B4AA23}"/>
              </a:ext>
            </a:extLst>
          </p:cNvPr>
          <p:cNvSpPr txBox="1"/>
          <p:nvPr/>
        </p:nvSpPr>
        <p:spPr>
          <a:xfrm>
            <a:off x="294555" y="3689766"/>
            <a:ext cx="5748717" cy="31332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Razão Social da Operadora: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COOPERATIVA CENTRAL UNIMED DE COOPERATIVAS DE ASSISTÊNCIA À SAÚDE DO RIO GRANDE DO SUL LTDA., r</a:t>
            </a: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egistro ANS número 367087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Clr>
                <a:schemeClr val="tx1">
                  <a:lumMod val="50000"/>
                  <a:lumOff val="50000"/>
                </a:schemeClr>
              </a:buClr>
              <a:tabLst>
                <a:tab pos="457200" algn="l"/>
              </a:tabLst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Execução: 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Instituto IBRC de Qualidade e Pesquisa Ltda 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  <a:buClr>
                <a:schemeClr val="tx1">
                  <a:lumMod val="50000"/>
                  <a:lumOff val="50000"/>
                </a:schemeClr>
              </a:buClr>
              <a:tabLst>
                <a:tab pos="457200" algn="l"/>
              </a:tabLst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Responsável Técnico: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Adriana Aparecida Marçal - CONRE3 – 10524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Auditor Independente: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Fernando Bortoletto - FJB Gestão Estratégica e Auditoria</a:t>
            </a: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Clr>
                <a:schemeClr val="tx1">
                  <a:lumMod val="50000"/>
                  <a:lumOff val="50000"/>
                </a:schemeClr>
              </a:buClr>
              <a:tabLst>
                <a:tab pos="457200" algn="l"/>
              </a:tabLst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AutoShape 2" descr="olha que horrivel">
            <a:extLst>
              <a:ext uri="{FF2B5EF4-FFF2-40B4-BE49-F238E27FC236}">
                <a16:creationId xmlns:a16="http://schemas.microsoft.com/office/drawing/2014/main" id="{3943F5C5-49BD-4222-A9B4-5317D2B046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05481" y="355183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B06D1800-4CB2-4547-A291-B5A409009AB3}"/>
              </a:ext>
            </a:extLst>
          </p:cNvPr>
          <p:cNvSpPr txBox="1"/>
          <p:nvPr/>
        </p:nvSpPr>
        <p:spPr>
          <a:xfrm>
            <a:off x="6248397" y="3714240"/>
            <a:ext cx="5551956" cy="28931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Cambria" panose="020405030504060302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Cambria" panose="020405030504060302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Cambria" panose="020405030504060302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Público Alvo: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Beneficiários da operadora </a:t>
            </a: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Unimed Operadora/RS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com 18 anos ou mais de idade.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Tipo de Amostragem: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O tipo de amostragem adotado é probabilístico estratificado com partilha proporcional. O motivo da escolha da estratificação é pela suposição de que há uma elevada heterogeneidade (variância) do grau de satisfação com operadora na população de beneficiários estudada e que passa a ser diferente nas subpopulações (estratos) definidas pelo sexo, faixa etária e região demográfica.</a:t>
            </a: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6" name="Picture 8" descr="Empresa Cliente Ícone - Download Grátis, PNG e Vetores">
            <a:extLst>
              <a:ext uri="{FF2B5EF4-FFF2-40B4-BE49-F238E27FC236}">
                <a16:creationId xmlns:a16="http://schemas.microsoft.com/office/drawing/2014/main" id="{85B06E88-535B-4EAC-B578-254A6CC0F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17" y="3427196"/>
            <a:ext cx="989138" cy="98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Gráfico 16" descr="Na mosca com preenchimento sólido">
            <a:extLst>
              <a:ext uri="{FF2B5EF4-FFF2-40B4-BE49-F238E27FC236}">
                <a16:creationId xmlns:a16="http://schemas.microsoft.com/office/drawing/2014/main" id="{6EF19665-B740-451B-A2B4-A4B87F6B55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56766" y="3351315"/>
            <a:ext cx="989138" cy="98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533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06D1D192-E00F-4DA7-A005-5B83B5BBC6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1230209"/>
              </p:ext>
            </p:extLst>
          </p:nvPr>
        </p:nvGraphicFramePr>
        <p:xfrm>
          <a:off x="265556" y="1353568"/>
          <a:ext cx="4953600" cy="283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73200" y="1082791"/>
            <a:ext cx="10674313" cy="532629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7 - Nos últimos 12 meses, quando você fez uma reclamação para o seu plano de saúde (nos canais de atendimento fornecidos pela operadora como por exemplo SAC, Fale Conosco, Ouvidoria, Atendimento Presencial) você teve sua demanda resolvida?</a:t>
            </a:r>
          </a:p>
        </p:txBody>
      </p:sp>
      <p:graphicFrame>
        <p:nvGraphicFramePr>
          <p:cNvPr id="34" name="Tabela 33">
            <a:extLst>
              <a:ext uri="{FF2B5EF4-FFF2-40B4-BE49-F238E27FC236}">
                <a16:creationId xmlns:a16="http://schemas.microsoft.com/office/drawing/2014/main" id="{14FB2ED9-16FA-46B8-B1C4-F95BFCCE10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144505"/>
              </p:ext>
            </p:extLst>
          </p:nvPr>
        </p:nvGraphicFramePr>
        <p:xfrm>
          <a:off x="5621311" y="1746248"/>
          <a:ext cx="6375282" cy="2900400"/>
        </p:xfrm>
        <a:graphic>
          <a:graphicData uri="http://schemas.openxmlformats.org/drawingml/2006/table">
            <a:tbl>
              <a:tblPr/>
              <a:tblGrid>
                <a:gridCol w="1561020">
                  <a:extLst>
                    <a:ext uri="{9D8B030D-6E8A-4147-A177-3AD203B41FA5}">
                      <a16:colId xmlns:a16="http://schemas.microsoft.com/office/drawing/2014/main" val="4043476719"/>
                    </a:ext>
                  </a:extLst>
                </a:gridCol>
                <a:gridCol w="2407131">
                  <a:extLst>
                    <a:ext uri="{9D8B030D-6E8A-4147-A177-3AD203B41FA5}">
                      <a16:colId xmlns:a16="http://schemas.microsoft.com/office/drawing/2014/main" val="887322865"/>
                    </a:ext>
                  </a:extLst>
                </a:gridCol>
                <a:gridCol w="2407131">
                  <a:extLst>
                    <a:ext uri="{9D8B030D-6E8A-4147-A177-3AD203B41FA5}">
                      <a16:colId xmlns:a16="http://schemas.microsoft.com/office/drawing/2014/main" val="4252080179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GÊNERO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32023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Feminino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15,4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84,6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03991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Masculino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18,8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81,3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44362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77057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73572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18 a 20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08538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21 a 30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37,5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62,5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12976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31 a 40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5,9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94,1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84070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41 a 50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50,0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50393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51 a 60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12,5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87,5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35338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Mais de 60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565186"/>
                  </a:ext>
                </a:extLst>
              </a:tr>
            </a:tbl>
          </a:graphicData>
        </a:graphic>
      </p:graphicFrame>
      <p:sp>
        <p:nvSpPr>
          <p:cNvPr id="14" name="Retângulo 13">
            <a:extLst>
              <a:ext uri="{FF2B5EF4-FFF2-40B4-BE49-F238E27FC236}">
                <a16:creationId xmlns:a16="http://schemas.microsoft.com/office/drawing/2014/main" id="{074EAC10-640F-4E07-A3AE-F2ADC7652011}"/>
              </a:ext>
            </a:extLst>
          </p:cNvPr>
          <p:cNvSpPr/>
          <p:nvPr/>
        </p:nvSpPr>
        <p:spPr>
          <a:xfrm>
            <a:off x="72571" y="5358692"/>
            <a:ext cx="11901190" cy="11857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Dos beneficiários que necessitaram abrir algum tipo de reclamação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(20,9%)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82,8%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citaram que tiveram suas demandas resolvidas, classificando a resolutividade dentro da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Conformidade.</a:t>
            </a:r>
            <a:endParaRPr lang="pt-BR" sz="12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Avaliando por perfil, o público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Feminino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apresentou maior índice de resolutividade (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84,6%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). Por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Faixa etária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quem menos recebeu solução, pertence a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Faixa etária De 41 a 50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com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50,0%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Já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100,0%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dos beneficiários com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Mais de 60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tiveram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suas demandas resolvidas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classificando a resolutividade em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Excelência.</a:t>
            </a:r>
          </a:p>
        </p:txBody>
      </p:sp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00000000-0008-0000-0200-00003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1464606"/>
              </p:ext>
            </p:extLst>
          </p:nvPr>
        </p:nvGraphicFramePr>
        <p:xfrm>
          <a:off x="72571" y="2058681"/>
          <a:ext cx="5608800" cy="335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8" name="Tabela 27">
            <a:extLst>
              <a:ext uri="{FF2B5EF4-FFF2-40B4-BE49-F238E27FC236}">
                <a16:creationId xmlns:a16="http://schemas.microsoft.com/office/drawing/2014/main" id="{CB5F8F0F-2DA7-4C0A-BE01-AC82EEE03A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352065"/>
              </p:ext>
            </p:extLst>
          </p:nvPr>
        </p:nvGraphicFramePr>
        <p:xfrm>
          <a:off x="195407" y="4667059"/>
          <a:ext cx="7416000" cy="695325"/>
        </p:xfrm>
        <a:graphic>
          <a:graphicData uri="http://schemas.openxmlformats.org/drawingml/2006/table">
            <a:tbl>
              <a:tblPr/>
              <a:tblGrid>
                <a:gridCol w="3708000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  <a:gridCol w="3708000">
                  <a:extLst>
                    <a:ext uri="{9D8B030D-6E8A-4147-A177-3AD203B41FA5}">
                      <a16:colId xmlns:a16="http://schemas.microsoft.com/office/drawing/2014/main" val="3846138412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| Margem de Erro: 10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,8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 gridSpan="2"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reclamei = Nos últimos 12 meses não reclamei do meu plano de saúde: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211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considerados para cálculo dos resultados).</a:t>
                      </a:r>
                      <a:endParaRPr lang="pt-BR" sz="10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 entrevistados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graphicFrame>
        <p:nvGraphicFramePr>
          <p:cNvPr id="29" name="Tabela 28">
            <a:extLst>
              <a:ext uri="{FF2B5EF4-FFF2-40B4-BE49-F238E27FC236}">
                <a16:creationId xmlns:a16="http://schemas.microsoft.com/office/drawing/2014/main" id="{DF9E35AB-C75A-4228-937D-19A168FABD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259133"/>
              </p:ext>
            </p:extLst>
          </p:nvPr>
        </p:nvGraphicFramePr>
        <p:xfrm>
          <a:off x="172575" y="3906312"/>
          <a:ext cx="2880000" cy="788923"/>
        </p:xfrm>
        <a:graphic>
          <a:graphicData uri="http://schemas.openxmlformats.org/drawingml/2006/table">
            <a:tbl>
              <a:tblPr/>
              <a:tblGrid>
                <a:gridCol w="720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084290927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reclamei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220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5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5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7976014"/>
                  </a:ext>
                </a:extLst>
              </a:tr>
            </a:tbl>
          </a:graphicData>
        </a:graphic>
      </p:graphicFrame>
      <p:sp>
        <p:nvSpPr>
          <p:cNvPr id="30" name="CaixaDeTexto 29">
            <a:extLst>
              <a:ext uri="{FF2B5EF4-FFF2-40B4-BE49-F238E27FC236}">
                <a16:creationId xmlns:a16="http://schemas.microsoft.com/office/drawing/2014/main" id="{496B8EBA-C4B0-4DA8-99A2-7D3E81CD2543}"/>
              </a:ext>
            </a:extLst>
          </p:cNvPr>
          <p:cNvSpPr txBox="1"/>
          <p:nvPr/>
        </p:nvSpPr>
        <p:spPr>
          <a:xfrm>
            <a:off x="557922" y="242563"/>
            <a:ext cx="4413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Canais de atendimento</a:t>
            </a:r>
          </a:p>
        </p:txBody>
      </p:sp>
      <p:pic>
        <p:nvPicPr>
          <p:cNvPr id="12" name="Gráfico 11" descr="Fala com preenchimento sólido">
            <a:extLst>
              <a:ext uri="{FF2B5EF4-FFF2-40B4-BE49-F238E27FC236}">
                <a16:creationId xmlns:a16="http://schemas.microsoft.com/office/drawing/2014/main" id="{40D1C880-0CFB-4000-8F21-3CB23DBD6F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15846" y="4930202"/>
            <a:ext cx="638645" cy="638645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2B0D5268-78AC-42E7-922C-AEB0547A4971}"/>
              </a:ext>
            </a:extLst>
          </p:cNvPr>
          <p:cNvSpPr/>
          <p:nvPr/>
        </p:nvSpPr>
        <p:spPr>
          <a:xfrm>
            <a:off x="9597761" y="2160617"/>
            <a:ext cx="2376000" cy="216000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555D8F1-6F6B-4AA0-A87F-B7E466944559}"/>
              </a:ext>
            </a:extLst>
          </p:cNvPr>
          <p:cNvSpPr/>
          <p:nvPr/>
        </p:nvSpPr>
        <p:spPr>
          <a:xfrm>
            <a:off x="9579855" y="4440854"/>
            <a:ext cx="2376000" cy="216000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E8065211-6BFF-442F-9DCD-A1D7F09F1814}"/>
              </a:ext>
            </a:extLst>
          </p:cNvPr>
          <p:cNvSpPr/>
          <p:nvPr/>
        </p:nvSpPr>
        <p:spPr>
          <a:xfrm>
            <a:off x="7177351" y="4010346"/>
            <a:ext cx="2376000" cy="216000"/>
          </a:xfrm>
          <a:prstGeom prst="rect">
            <a:avLst/>
          </a:prstGeom>
          <a:noFill/>
          <a:ln w="19050" cap="rnd">
            <a:solidFill>
              <a:srgbClr val="FF7C8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312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Gráfico 32">
            <a:extLst>
              <a:ext uri="{FF2B5EF4-FFF2-40B4-BE49-F238E27FC236}">
                <a16:creationId xmlns:a16="http://schemas.microsoft.com/office/drawing/2014/main" id="{588A48CD-0AF9-420A-8420-13F105CD58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0233158"/>
              </p:ext>
            </p:extLst>
          </p:nvPr>
        </p:nvGraphicFramePr>
        <p:xfrm>
          <a:off x="-2174" y="1949796"/>
          <a:ext cx="4503600" cy="31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84955" y="1103642"/>
            <a:ext cx="10938329" cy="532629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8 - Como você avalia os documentos ou formulários exigidos pelo seu plano de saúde (por exemplo: formulário de adesão/ alteração do plano, pedido de reembolso, inclusão de dependentes) quanto ao quesito facilidade no preenchimento e envio?</a:t>
            </a:r>
          </a:p>
        </p:txBody>
      </p:sp>
      <p:graphicFrame>
        <p:nvGraphicFramePr>
          <p:cNvPr id="28" name="Tabela 27">
            <a:extLst>
              <a:ext uri="{FF2B5EF4-FFF2-40B4-BE49-F238E27FC236}">
                <a16:creationId xmlns:a16="http://schemas.microsoft.com/office/drawing/2014/main" id="{5D21F8EB-382E-4903-9523-5EFBF52A3F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844144"/>
              </p:ext>
            </p:extLst>
          </p:nvPr>
        </p:nvGraphicFramePr>
        <p:xfrm>
          <a:off x="9090248" y="2044995"/>
          <a:ext cx="2848466" cy="1831214"/>
        </p:xfrm>
        <a:graphic>
          <a:graphicData uri="http://schemas.openxmlformats.org/drawingml/2006/table">
            <a:tbl>
              <a:tblPr/>
              <a:tblGrid>
                <a:gridCol w="1424233">
                  <a:extLst>
                    <a:ext uri="{9D8B030D-6E8A-4147-A177-3AD203B41FA5}">
                      <a16:colId xmlns:a16="http://schemas.microsoft.com/office/drawing/2014/main" val="3399568873"/>
                    </a:ext>
                  </a:extLst>
                </a:gridCol>
                <a:gridCol w="1424233">
                  <a:extLst>
                    <a:ext uri="{9D8B030D-6E8A-4147-A177-3AD203B41FA5}">
                      <a16:colId xmlns:a16="http://schemas.microsoft.com/office/drawing/2014/main" val="1949039527"/>
                    </a:ext>
                  </a:extLst>
                </a:gridCol>
              </a:tblGrid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T2B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50574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18 a 20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173083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21 a 30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80,8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08656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31 a 40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84,3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628842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41 a 50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269831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51 a 60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88,2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673009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Mais de 60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88,9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64123"/>
                  </a:ext>
                </a:extLst>
              </a:tr>
            </a:tbl>
          </a:graphicData>
        </a:graphic>
      </p:graphicFrame>
      <p:sp>
        <p:nvSpPr>
          <p:cNvPr id="34" name="Retângulo 33">
            <a:extLst>
              <a:ext uri="{FF2B5EF4-FFF2-40B4-BE49-F238E27FC236}">
                <a16:creationId xmlns:a16="http://schemas.microsoft.com/office/drawing/2014/main" id="{302890B8-F37E-413B-9000-353D8E54B1F5}"/>
              </a:ext>
            </a:extLst>
          </p:cNvPr>
          <p:cNvSpPr/>
          <p:nvPr/>
        </p:nvSpPr>
        <p:spPr>
          <a:xfrm>
            <a:off x="6044145" y="4040569"/>
            <a:ext cx="5938860" cy="2610953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Sobre documentos ou formulários exigidos,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82,5%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dos entrevistados avaliaram positivamente, , classificando este atributo dentro da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Conformidade.</a:t>
            </a:r>
          </a:p>
          <a:p>
            <a:pPr algn="just"/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Ponto de atenção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ao viés de baixa de 9,7pp entre as opções de satisfação, indicando probabilidade de migração para a não satisfação.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Ponto positivo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para a soma das opções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Muito ruim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Ruim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que ficou em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4,5%.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 não satisfação esta concentrada na neutralidade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(Regular 13,0%).</a:t>
            </a: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Referente a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gênero,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o público que melhor avaliou, mesmo que dentro da margem de erro, foi 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Feminino com 86,6%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classificando o atributo dentro da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Conformidade.</a:t>
            </a:r>
            <a:endParaRPr lang="pt-BR" sz="10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Analisando os perfis por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Faixa etária,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100,0%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dos beneficiários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18 a 20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avaliaram positivamente (classificando o atributo em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Excelência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), enquanto os  beneficiários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41 a 50 anos 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tem o menor índice de satisfação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71,0%,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classificando este atributo dentro da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Não Conformidade.</a:t>
            </a:r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C845A46E-06A4-47A9-9177-213C1A75A01C}"/>
              </a:ext>
            </a:extLst>
          </p:cNvPr>
          <p:cNvSpPr/>
          <p:nvPr/>
        </p:nvSpPr>
        <p:spPr>
          <a:xfrm>
            <a:off x="9076996" y="3098469"/>
            <a:ext cx="2848465" cy="242493"/>
          </a:xfrm>
          <a:prstGeom prst="rect">
            <a:avLst/>
          </a:prstGeom>
          <a:noFill/>
          <a:ln w="19050" cap="rnd">
            <a:solidFill>
              <a:srgbClr val="FF7C8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" name="Retângulo 48">
            <a:extLst>
              <a:ext uri="{FF2B5EF4-FFF2-40B4-BE49-F238E27FC236}">
                <a16:creationId xmlns:a16="http://schemas.microsoft.com/office/drawing/2014/main" id="{947CA9C8-B61C-4A00-96F9-FE57FFAB8CCF}"/>
              </a:ext>
            </a:extLst>
          </p:cNvPr>
          <p:cNvSpPr/>
          <p:nvPr/>
        </p:nvSpPr>
        <p:spPr>
          <a:xfrm>
            <a:off x="9090248" y="2303235"/>
            <a:ext cx="2841306" cy="242493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0" name="Agrupar 49">
            <a:extLst>
              <a:ext uri="{FF2B5EF4-FFF2-40B4-BE49-F238E27FC236}">
                <a16:creationId xmlns:a16="http://schemas.microsoft.com/office/drawing/2014/main" id="{21F0AB45-86D3-4736-931E-B69F3F93000F}"/>
              </a:ext>
            </a:extLst>
          </p:cNvPr>
          <p:cNvGrpSpPr/>
          <p:nvPr/>
        </p:nvGrpSpPr>
        <p:grpSpPr>
          <a:xfrm>
            <a:off x="0" y="6121147"/>
            <a:ext cx="4024269" cy="637044"/>
            <a:chOff x="157406" y="5740245"/>
            <a:chExt cx="4024269" cy="637044"/>
          </a:xfrm>
        </p:grpSpPr>
        <p:sp>
          <p:nvSpPr>
            <p:cNvPr id="54" name="Retângulo: Cantos Arredondados 53">
              <a:extLst>
                <a:ext uri="{FF2B5EF4-FFF2-40B4-BE49-F238E27FC236}">
                  <a16:creationId xmlns:a16="http://schemas.microsoft.com/office/drawing/2014/main" id="{1CC0D6D3-21A6-43AB-B2BD-10B90496B4A9}"/>
                </a:ext>
              </a:extLst>
            </p:cNvPr>
            <p:cNvSpPr/>
            <p:nvPr/>
          </p:nvSpPr>
          <p:spPr>
            <a:xfrm>
              <a:off x="180975" y="5740245"/>
              <a:ext cx="3798597" cy="63704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5" name="Retângulo Arredondado 81">
              <a:extLst>
                <a:ext uri="{FF2B5EF4-FFF2-40B4-BE49-F238E27FC236}">
                  <a16:creationId xmlns:a16="http://schemas.microsoft.com/office/drawing/2014/main" id="{3584BED1-63DC-4B10-AF8B-A7F0E8B37356}"/>
                </a:ext>
              </a:extLst>
            </p:cNvPr>
            <p:cNvSpPr/>
            <p:nvPr/>
          </p:nvSpPr>
          <p:spPr>
            <a:xfrm>
              <a:off x="246685" y="5992517"/>
              <a:ext cx="720000" cy="177903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/>
                <a:t>90 a 100</a:t>
              </a:r>
            </a:p>
          </p:txBody>
        </p:sp>
        <p:sp>
          <p:nvSpPr>
            <p:cNvPr id="56" name="Retângulo Arredondado 82">
              <a:extLst>
                <a:ext uri="{FF2B5EF4-FFF2-40B4-BE49-F238E27FC236}">
                  <a16:creationId xmlns:a16="http://schemas.microsoft.com/office/drawing/2014/main" id="{C00CA31B-A8F4-4494-9303-B9FE3F9BD467}"/>
                </a:ext>
              </a:extLst>
            </p:cNvPr>
            <p:cNvSpPr/>
            <p:nvPr/>
          </p:nvSpPr>
          <p:spPr>
            <a:xfrm>
              <a:off x="1079602" y="5985083"/>
              <a:ext cx="720000" cy="1894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80 a 89</a:t>
              </a:r>
            </a:p>
          </p:txBody>
        </p:sp>
        <p:sp>
          <p:nvSpPr>
            <p:cNvPr id="57" name="Retângulo Arredondado 84">
              <a:extLst>
                <a:ext uri="{FF2B5EF4-FFF2-40B4-BE49-F238E27FC236}">
                  <a16:creationId xmlns:a16="http://schemas.microsoft.com/office/drawing/2014/main" id="{77935A5E-A420-43E5-9A6B-21A87CF7F638}"/>
                </a:ext>
              </a:extLst>
            </p:cNvPr>
            <p:cNvSpPr/>
            <p:nvPr/>
          </p:nvSpPr>
          <p:spPr>
            <a:xfrm>
              <a:off x="2297710" y="5992517"/>
              <a:ext cx="720000" cy="177903"/>
            </a:xfrm>
            <a:prstGeom prst="roundRect">
              <a:avLst/>
            </a:prstGeom>
            <a:solidFill>
              <a:srgbClr val="FF7C80"/>
            </a:solidFill>
            <a:ln>
              <a:solidFill>
                <a:srgbClr val="FF7C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/>
                <a:t>0 a 79</a:t>
              </a:r>
            </a:p>
          </p:txBody>
        </p:sp>
        <p:sp>
          <p:nvSpPr>
            <p:cNvPr id="58" name="CaixaDeTexto 57">
              <a:extLst>
                <a:ext uri="{FF2B5EF4-FFF2-40B4-BE49-F238E27FC236}">
                  <a16:creationId xmlns:a16="http://schemas.microsoft.com/office/drawing/2014/main" id="{9778983C-BD60-42F2-94BB-A2B7F5B76F7F}"/>
                </a:ext>
              </a:extLst>
            </p:cNvPr>
            <p:cNvSpPr txBox="1"/>
            <p:nvPr/>
          </p:nvSpPr>
          <p:spPr>
            <a:xfrm>
              <a:off x="187886" y="5740245"/>
              <a:ext cx="84510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b="1" u="sng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% </a:t>
              </a:r>
              <a:r>
                <a:rPr lang="pt-BR" sz="10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Satisfação</a:t>
              </a:r>
            </a:p>
          </p:txBody>
        </p:sp>
        <p:sp>
          <p:nvSpPr>
            <p:cNvPr id="59" name="CaixaDeTexto 58">
              <a:extLst>
                <a:ext uri="{FF2B5EF4-FFF2-40B4-BE49-F238E27FC236}">
                  <a16:creationId xmlns:a16="http://schemas.microsoft.com/office/drawing/2014/main" id="{96CBD10D-370F-4354-8F0A-7DAD5C0D56F3}"/>
                </a:ext>
              </a:extLst>
            </p:cNvPr>
            <p:cNvSpPr txBox="1"/>
            <p:nvPr/>
          </p:nvSpPr>
          <p:spPr>
            <a:xfrm>
              <a:off x="157406" y="6161845"/>
              <a:ext cx="94288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Excelente / Forças</a:t>
              </a:r>
            </a:p>
          </p:txBody>
        </p:sp>
        <p:sp>
          <p:nvSpPr>
            <p:cNvPr id="60" name="CaixaDeTexto 59">
              <a:extLst>
                <a:ext uri="{FF2B5EF4-FFF2-40B4-BE49-F238E27FC236}">
                  <a16:creationId xmlns:a16="http://schemas.microsoft.com/office/drawing/2014/main" id="{E842C315-DC62-43B7-AC59-96DC3ED8244D}"/>
                </a:ext>
              </a:extLst>
            </p:cNvPr>
            <p:cNvSpPr txBox="1"/>
            <p:nvPr/>
          </p:nvSpPr>
          <p:spPr>
            <a:xfrm>
              <a:off x="990227" y="6161845"/>
              <a:ext cx="131638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Conforme / Oportunidades</a:t>
              </a:r>
            </a:p>
          </p:txBody>
        </p:sp>
        <p:sp>
          <p:nvSpPr>
            <p:cNvPr id="61" name="CaixaDeTexto 60">
              <a:extLst>
                <a:ext uri="{FF2B5EF4-FFF2-40B4-BE49-F238E27FC236}">
                  <a16:creationId xmlns:a16="http://schemas.microsoft.com/office/drawing/2014/main" id="{5573CB7E-ADF0-42FB-848A-654D166C52D2}"/>
                </a:ext>
              </a:extLst>
            </p:cNvPr>
            <p:cNvSpPr txBox="1"/>
            <p:nvPr/>
          </p:nvSpPr>
          <p:spPr>
            <a:xfrm>
              <a:off x="2228633" y="6161845"/>
              <a:ext cx="195304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Não conforme Fraquezas ou Ameaças</a:t>
              </a:r>
            </a:p>
          </p:txBody>
        </p:sp>
      </p:grpSp>
      <p:graphicFrame>
        <p:nvGraphicFramePr>
          <p:cNvPr id="30" name="Tabela 29">
            <a:extLst>
              <a:ext uri="{FF2B5EF4-FFF2-40B4-BE49-F238E27FC236}">
                <a16:creationId xmlns:a16="http://schemas.microsoft.com/office/drawing/2014/main" id="{23F34AB2-BEFC-4659-BA1A-7A4AFF81E2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632210"/>
              </p:ext>
            </p:extLst>
          </p:nvPr>
        </p:nvGraphicFramePr>
        <p:xfrm>
          <a:off x="166550" y="4465298"/>
          <a:ext cx="5796000" cy="793559"/>
        </p:xfrm>
        <a:graphic>
          <a:graphicData uri="http://schemas.openxmlformats.org/drawingml/2006/table">
            <a:tbl>
              <a:tblPr/>
              <a:tblGrid>
                <a:gridCol w="828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52795689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657888480"/>
                    </a:ext>
                  </a:extLst>
                </a:gridCol>
              </a:tblGrid>
              <a:tr h="3494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preenchi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220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25,5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7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graphicFrame>
        <p:nvGraphicFramePr>
          <p:cNvPr id="31" name="Tabela 30">
            <a:extLst>
              <a:ext uri="{FF2B5EF4-FFF2-40B4-BE49-F238E27FC236}">
                <a16:creationId xmlns:a16="http://schemas.microsoft.com/office/drawing/2014/main" id="{07708F4A-1ABF-4BED-B874-25BF1BBEEE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895432"/>
              </p:ext>
            </p:extLst>
          </p:nvPr>
        </p:nvGraphicFramePr>
        <p:xfrm>
          <a:off x="90350" y="5275100"/>
          <a:ext cx="5872200" cy="847725"/>
        </p:xfrm>
        <a:graphic>
          <a:graphicData uri="http://schemas.openxmlformats.org/drawingml/2006/table">
            <a:tbl>
              <a:tblPr/>
              <a:tblGrid>
                <a:gridCol w="5872200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6.6.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preenchi = Nunca preenchi documentos ou formulários: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89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 para cálculo dos resultados).</a:t>
                      </a:r>
                    </a:p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35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sp>
        <p:nvSpPr>
          <p:cNvPr id="32" name="CaixaDeTexto 31">
            <a:extLst>
              <a:ext uri="{FF2B5EF4-FFF2-40B4-BE49-F238E27FC236}">
                <a16:creationId xmlns:a16="http://schemas.microsoft.com/office/drawing/2014/main" id="{2D92713A-33CA-4A8A-A5EE-33AA730F506F}"/>
              </a:ext>
            </a:extLst>
          </p:cNvPr>
          <p:cNvSpPr txBox="1"/>
          <p:nvPr/>
        </p:nvSpPr>
        <p:spPr>
          <a:xfrm>
            <a:off x="557922" y="242563"/>
            <a:ext cx="4413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Canais de atendimento</a:t>
            </a:r>
          </a:p>
        </p:txBody>
      </p:sp>
      <p:sp>
        <p:nvSpPr>
          <p:cNvPr id="41" name="Seta para a Direita 134">
            <a:extLst>
              <a:ext uri="{FF2B5EF4-FFF2-40B4-BE49-F238E27FC236}">
                <a16:creationId xmlns:a16="http://schemas.microsoft.com/office/drawing/2014/main" id="{246A0FC1-85DE-40A5-8EA8-287D783EA929}"/>
              </a:ext>
            </a:extLst>
          </p:cNvPr>
          <p:cNvSpPr/>
          <p:nvPr/>
        </p:nvSpPr>
        <p:spPr>
          <a:xfrm>
            <a:off x="647318" y="1588162"/>
            <a:ext cx="1737764" cy="937664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Percepção</a:t>
            </a:r>
          </a:p>
        </p:txBody>
      </p:sp>
      <p:sp>
        <p:nvSpPr>
          <p:cNvPr id="43" name="Retângulo 42">
            <a:extLst>
              <a:ext uri="{FF2B5EF4-FFF2-40B4-BE49-F238E27FC236}">
                <a16:creationId xmlns:a16="http://schemas.microsoft.com/office/drawing/2014/main" id="{861C5C3F-CAF7-43E7-864C-AEAF32D04333}"/>
              </a:ext>
            </a:extLst>
          </p:cNvPr>
          <p:cNvSpPr/>
          <p:nvPr/>
        </p:nvSpPr>
        <p:spPr>
          <a:xfrm>
            <a:off x="2764708" y="2013026"/>
            <a:ext cx="1515600" cy="2700000"/>
          </a:xfrm>
          <a:prstGeom prst="rect">
            <a:avLst/>
          </a:prstGeom>
          <a:noFill/>
          <a:ln w="12700" cap="flat" cmpd="sng" algn="ctr">
            <a:solidFill>
              <a:srgbClr val="FFE699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>
              <a:solidFill>
                <a:srgbClr val="FF7C80"/>
              </a:solidFill>
            </a:endParaRPr>
          </a:p>
        </p:txBody>
      </p:sp>
      <p:pic>
        <p:nvPicPr>
          <p:cNvPr id="29" name="Gráfico 28" descr="Fala com preenchimento sólido">
            <a:extLst>
              <a:ext uri="{FF2B5EF4-FFF2-40B4-BE49-F238E27FC236}">
                <a16:creationId xmlns:a16="http://schemas.microsoft.com/office/drawing/2014/main" id="{C5FA6CBD-CE03-4421-9BF8-D2E55732D0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55288" y="3573851"/>
            <a:ext cx="638645" cy="638645"/>
          </a:xfrm>
          <a:prstGeom prst="rect">
            <a:avLst/>
          </a:prstGeom>
        </p:spPr>
      </p:pic>
      <p:sp>
        <p:nvSpPr>
          <p:cNvPr id="27" name="Círculo Q8">
            <a:extLst>
              <a:ext uri="{FF2B5EF4-FFF2-40B4-BE49-F238E27FC236}">
                <a16:creationId xmlns:a16="http://schemas.microsoft.com/office/drawing/2014/main" id="{3B584BCD-2B43-4ADE-ABF3-B3777FE96B41}"/>
              </a:ext>
            </a:extLst>
          </p:cNvPr>
          <p:cNvSpPr/>
          <p:nvPr/>
        </p:nvSpPr>
        <p:spPr>
          <a:xfrm>
            <a:off x="3196599" y="1684753"/>
            <a:ext cx="687600" cy="640800"/>
          </a:xfrm>
          <a:prstGeom prst="ellipse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82,5</a:t>
            </a:r>
            <a:endParaRPr lang="pt-BR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5" name="Agrupar 34">
            <a:extLst>
              <a:ext uri="{FF2B5EF4-FFF2-40B4-BE49-F238E27FC236}">
                <a16:creationId xmlns:a16="http://schemas.microsoft.com/office/drawing/2014/main" id="{648A9732-425A-4A69-AC90-5EF0916D7ADD}"/>
              </a:ext>
            </a:extLst>
          </p:cNvPr>
          <p:cNvGrpSpPr/>
          <p:nvPr/>
        </p:nvGrpSpPr>
        <p:grpSpPr>
          <a:xfrm>
            <a:off x="6483066" y="1622230"/>
            <a:ext cx="2408399" cy="2376001"/>
            <a:chOff x="0" y="0"/>
            <a:chExt cx="2237239" cy="2543175"/>
          </a:xfrm>
        </p:grpSpPr>
        <p:pic>
          <p:nvPicPr>
            <p:cNvPr id="39" name="Imagem 38" descr="Free vector graphic: Silhouette, Man, Women'S - Free Image ...">
              <a:extLst>
                <a:ext uri="{FF2B5EF4-FFF2-40B4-BE49-F238E27FC236}">
                  <a16:creationId xmlns:a16="http://schemas.microsoft.com/office/drawing/2014/main" id="{AECFE4A6-AC7C-46AD-8E62-88DE270106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76"/>
            <a:stretch/>
          </p:blipFill>
          <p:spPr>
            <a:xfrm>
              <a:off x="381001" y="161925"/>
              <a:ext cx="628649" cy="2257426"/>
            </a:xfrm>
            <a:prstGeom prst="rect">
              <a:avLst/>
            </a:prstGeom>
          </p:spPr>
        </p:pic>
        <p:pic>
          <p:nvPicPr>
            <p:cNvPr id="44" name="Imagem 43" descr="Free vector graphic: Silhouette, Man, Women'S - Free Image ...">
              <a:extLst>
                <a:ext uri="{FF2B5EF4-FFF2-40B4-BE49-F238E27FC236}">
                  <a16:creationId xmlns:a16="http://schemas.microsoft.com/office/drawing/2014/main" id="{3F086BA6-91DC-41F1-A8B4-3AFCDC7DAD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rgbClr val="FF66C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80"/>
            <a:stretch/>
          </p:blipFill>
          <p:spPr>
            <a:xfrm>
              <a:off x="1209675" y="190500"/>
              <a:ext cx="621046" cy="2257425"/>
            </a:xfrm>
            <a:prstGeom prst="rect">
              <a:avLst/>
            </a:prstGeom>
          </p:spPr>
        </p:pic>
        <p:graphicFrame>
          <p:nvGraphicFramePr>
            <p:cNvPr id="45" name="Gráfico 44">
              <a:extLst>
                <a:ext uri="{FF2B5EF4-FFF2-40B4-BE49-F238E27FC236}">
                  <a16:creationId xmlns:a16="http://schemas.microsoft.com/office/drawing/2014/main" id="{58C63796-8DAA-428C-BC00-0E8DF6B2E0F6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0" y="0"/>
            <a:ext cx="2237239" cy="25431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8223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Gráfico 28">
            <a:extLst>
              <a:ext uri="{FF2B5EF4-FFF2-40B4-BE49-F238E27FC236}">
                <a16:creationId xmlns:a16="http://schemas.microsoft.com/office/drawing/2014/main" id="{59F961E5-0240-483B-8BA6-3FEFC60BDA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4363778"/>
              </p:ext>
            </p:extLst>
          </p:nvPr>
        </p:nvGraphicFramePr>
        <p:xfrm>
          <a:off x="43132" y="1844192"/>
          <a:ext cx="4482000" cy="334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161850" y="1085204"/>
            <a:ext cx="3894737" cy="317186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9 - Como você avalia seu plano de saúde?</a:t>
            </a:r>
          </a:p>
        </p:txBody>
      </p:sp>
      <p:graphicFrame>
        <p:nvGraphicFramePr>
          <p:cNvPr id="28" name="Tabela 27">
            <a:extLst>
              <a:ext uri="{FF2B5EF4-FFF2-40B4-BE49-F238E27FC236}">
                <a16:creationId xmlns:a16="http://schemas.microsoft.com/office/drawing/2014/main" id="{5D21F8EB-382E-4903-9523-5EFBF52A3F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824081"/>
              </p:ext>
            </p:extLst>
          </p:nvPr>
        </p:nvGraphicFramePr>
        <p:xfrm>
          <a:off x="8835086" y="2046766"/>
          <a:ext cx="2848466" cy="1831214"/>
        </p:xfrm>
        <a:graphic>
          <a:graphicData uri="http://schemas.openxmlformats.org/drawingml/2006/table">
            <a:tbl>
              <a:tblPr/>
              <a:tblGrid>
                <a:gridCol w="1424233">
                  <a:extLst>
                    <a:ext uri="{9D8B030D-6E8A-4147-A177-3AD203B41FA5}">
                      <a16:colId xmlns:a16="http://schemas.microsoft.com/office/drawing/2014/main" val="3399568873"/>
                    </a:ext>
                  </a:extLst>
                </a:gridCol>
                <a:gridCol w="1424233">
                  <a:extLst>
                    <a:ext uri="{9D8B030D-6E8A-4147-A177-3AD203B41FA5}">
                      <a16:colId xmlns:a16="http://schemas.microsoft.com/office/drawing/2014/main" val="1949039527"/>
                    </a:ext>
                  </a:extLst>
                </a:gridCol>
              </a:tblGrid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T2B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50574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18 a 20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173083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21 a 30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88,4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08656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31 a 40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91,8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628842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41 a 50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94,4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269831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51 a 60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94,1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673009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Mais de 60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96,2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64123"/>
                  </a:ext>
                </a:extLst>
              </a:tr>
            </a:tbl>
          </a:graphicData>
        </a:graphic>
      </p:graphicFrame>
      <p:sp>
        <p:nvSpPr>
          <p:cNvPr id="25" name="Retângulo 24">
            <a:extLst>
              <a:ext uri="{FF2B5EF4-FFF2-40B4-BE49-F238E27FC236}">
                <a16:creationId xmlns:a16="http://schemas.microsoft.com/office/drawing/2014/main" id="{E291C137-2DBB-4846-9211-C4AA86A69A8A}"/>
              </a:ext>
            </a:extLst>
          </p:cNvPr>
          <p:cNvSpPr/>
          <p:nvPr/>
        </p:nvSpPr>
        <p:spPr>
          <a:xfrm>
            <a:off x="5550073" y="4170888"/>
            <a:ext cx="6377391" cy="2380293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Sobre a avaliação do plano de saúde,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93,1%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dos entrevistados avaliaram positivamente, classificando este atributo em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Excelência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Destaque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positivo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para o fato de não ter beneficiários insatisfeitos, as opções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Muito Ruim e Ruim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não foram mencionadas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Observamos ainda o índice de neutralidade, a menção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Regular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representa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6,9%.</a:t>
            </a:r>
            <a:endParaRPr lang="pt-B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Analisado por gênero, o público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Feminino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se destaca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94,9%,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porém ambos  os perfis estão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dentro da margem de erro e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Excelência.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 Faixa etária, com exceção do público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21 a 30 anos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que classificou dentro da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Conformidade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88,4%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todas as demais faixas, avaliaram em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Excelência,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 se destaca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Faixa etária De 18 a 20 anos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100,0%.</a:t>
            </a:r>
          </a:p>
          <a:p>
            <a:pPr algn="just"/>
            <a:endParaRPr lang="pt-BR" sz="12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</p:txBody>
      </p:sp>
      <p:grpSp>
        <p:nvGrpSpPr>
          <p:cNvPr id="39" name="Agrupar 38">
            <a:extLst>
              <a:ext uri="{FF2B5EF4-FFF2-40B4-BE49-F238E27FC236}">
                <a16:creationId xmlns:a16="http://schemas.microsoft.com/office/drawing/2014/main" id="{1A60F7D5-3E9A-4337-BBED-A36CD5AACEB6}"/>
              </a:ext>
            </a:extLst>
          </p:cNvPr>
          <p:cNvGrpSpPr/>
          <p:nvPr/>
        </p:nvGrpSpPr>
        <p:grpSpPr>
          <a:xfrm>
            <a:off x="72571" y="6121006"/>
            <a:ext cx="4024269" cy="637044"/>
            <a:chOff x="157406" y="5740245"/>
            <a:chExt cx="4024269" cy="637044"/>
          </a:xfrm>
        </p:grpSpPr>
        <p:sp>
          <p:nvSpPr>
            <p:cNvPr id="49" name="Retângulo: Cantos Arredondados 48">
              <a:extLst>
                <a:ext uri="{FF2B5EF4-FFF2-40B4-BE49-F238E27FC236}">
                  <a16:creationId xmlns:a16="http://schemas.microsoft.com/office/drawing/2014/main" id="{1A190363-85F9-486D-9227-BED552D16273}"/>
                </a:ext>
              </a:extLst>
            </p:cNvPr>
            <p:cNvSpPr/>
            <p:nvPr/>
          </p:nvSpPr>
          <p:spPr>
            <a:xfrm>
              <a:off x="180975" y="5740245"/>
              <a:ext cx="3798597" cy="63704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0" name="Retângulo Arredondado 81">
              <a:extLst>
                <a:ext uri="{FF2B5EF4-FFF2-40B4-BE49-F238E27FC236}">
                  <a16:creationId xmlns:a16="http://schemas.microsoft.com/office/drawing/2014/main" id="{4684EB03-EDB6-4524-8653-71F0A90B4740}"/>
                </a:ext>
              </a:extLst>
            </p:cNvPr>
            <p:cNvSpPr/>
            <p:nvPr/>
          </p:nvSpPr>
          <p:spPr>
            <a:xfrm>
              <a:off x="246685" y="5992517"/>
              <a:ext cx="720000" cy="177903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/>
                <a:t>90 a 100</a:t>
              </a:r>
            </a:p>
          </p:txBody>
        </p:sp>
        <p:sp>
          <p:nvSpPr>
            <p:cNvPr id="52" name="Retângulo Arredondado 82">
              <a:extLst>
                <a:ext uri="{FF2B5EF4-FFF2-40B4-BE49-F238E27FC236}">
                  <a16:creationId xmlns:a16="http://schemas.microsoft.com/office/drawing/2014/main" id="{9FAC1F5A-1BC4-46EC-836D-3C817DC70866}"/>
                </a:ext>
              </a:extLst>
            </p:cNvPr>
            <p:cNvSpPr/>
            <p:nvPr/>
          </p:nvSpPr>
          <p:spPr>
            <a:xfrm>
              <a:off x="1079602" y="5985083"/>
              <a:ext cx="720000" cy="1894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80 a 89</a:t>
              </a:r>
            </a:p>
          </p:txBody>
        </p:sp>
        <p:sp>
          <p:nvSpPr>
            <p:cNvPr id="53" name="Retângulo Arredondado 84">
              <a:extLst>
                <a:ext uri="{FF2B5EF4-FFF2-40B4-BE49-F238E27FC236}">
                  <a16:creationId xmlns:a16="http://schemas.microsoft.com/office/drawing/2014/main" id="{DCE2AAE0-DBE0-4232-B3D9-41709284C52B}"/>
                </a:ext>
              </a:extLst>
            </p:cNvPr>
            <p:cNvSpPr/>
            <p:nvPr/>
          </p:nvSpPr>
          <p:spPr>
            <a:xfrm>
              <a:off x="2297710" y="5992517"/>
              <a:ext cx="720000" cy="177903"/>
            </a:xfrm>
            <a:prstGeom prst="roundRect">
              <a:avLst/>
            </a:prstGeom>
            <a:solidFill>
              <a:srgbClr val="FF7C80"/>
            </a:solidFill>
            <a:ln>
              <a:solidFill>
                <a:srgbClr val="FF7C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/>
                <a:t>0 a 79</a:t>
              </a:r>
            </a:p>
          </p:txBody>
        </p:sp>
        <p:sp>
          <p:nvSpPr>
            <p:cNvPr id="55" name="CaixaDeTexto 54">
              <a:extLst>
                <a:ext uri="{FF2B5EF4-FFF2-40B4-BE49-F238E27FC236}">
                  <a16:creationId xmlns:a16="http://schemas.microsoft.com/office/drawing/2014/main" id="{17ACCD6A-7692-4C34-B1B9-A76D4DCECE65}"/>
                </a:ext>
              </a:extLst>
            </p:cNvPr>
            <p:cNvSpPr txBox="1"/>
            <p:nvPr/>
          </p:nvSpPr>
          <p:spPr>
            <a:xfrm>
              <a:off x="187886" y="5740245"/>
              <a:ext cx="84510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% Satisfação</a:t>
              </a:r>
            </a:p>
          </p:txBody>
        </p:sp>
        <p:sp>
          <p:nvSpPr>
            <p:cNvPr id="56" name="CaixaDeTexto 55">
              <a:extLst>
                <a:ext uri="{FF2B5EF4-FFF2-40B4-BE49-F238E27FC236}">
                  <a16:creationId xmlns:a16="http://schemas.microsoft.com/office/drawing/2014/main" id="{136E2BF8-E968-46FC-AEE0-0A6BCF4C8331}"/>
                </a:ext>
              </a:extLst>
            </p:cNvPr>
            <p:cNvSpPr txBox="1"/>
            <p:nvPr/>
          </p:nvSpPr>
          <p:spPr>
            <a:xfrm>
              <a:off x="157406" y="6161845"/>
              <a:ext cx="94288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Excelente / Forças</a:t>
              </a:r>
            </a:p>
          </p:txBody>
        </p:sp>
        <p:sp>
          <p:nvSpPr>
            <p:cNvPr id="57" name="CaixaDeTexto 56">
              <a:extLst>
                <a:ext uri="{FF2B5EF4-FFF2-40B4-BE49-F238E27FC236}">
                  <a16:creationId xmlns:a16="http://schemas.microsoft.com/office/drawing/2014/main" id="{AA64FCAA-CD0F-4ACC-BA03-B6E1B8220CCA}"/>
                </a:ext>
              </a:extLst>
            </p:cNvPr>
            <p:cNvSpPr txBox="1"/>
            <p:nvPr/>
          </p:nvSpPr>
          <p:spPr>
            <a:xfrm>
              <a:off x="990227" y="6161845"/>
              <a:ext cx="131638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Conforme / Oportunidades</a:t>
              </a:r>
            </a:p>
          </p:txBody>
        </p:sp>
        <p:sp>
          <p:nvSpPr>
            <p:cNvPr id="58" name="CaixaDeTexto 57">
              <a:extLst>
                <a:ext uri="{FF2B5EF4-FFF2-40B4-BE49-F238E27FC236}">
                  <a16:creationId xmlns:a16="http://schemas.microsoft.com/office/drawing/2014/main" id="{9699A9B0-E9D0-45E6-BC9C-D0C022004F1A}"/>
                </a:ext>
              </a:extLst>
            </p:cNvPr>
            <p:cNvSpPr txBox="1"/>
            <p:nvPr/>
          </p:nvSpPr>
          <p:spPr>
            <a:xfrm>
              <a:off x="2228633" y="6161845"/>
              <a:ext cx="195304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Não conforme Fraquezas ou Ameaças</a:t>
              </a:r>
            </a:p>
          </p:txBody>
        </p:sp>
      </p:grpSp>
      <p:graphicFrame>
        <p:nvGraphicFramePr>
          <p:cNvPr id="30" name="Tabela 29">
            <a:extLst>
              <a:ext uri="{FF2B5EF4-FFF2-40B4-BE49-F238E27FC236}">
                <a16:creationId xmlns:a16="http://schemas.microsoft.com/office/drawing/2014/main" id="{583D8AA2-6A21-4156-83F0-5F979CA05B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865567"/>
              </p:ext>
            </p:extLst>
          </p:nvPr>
        </p:nvGraphicFramePr>
        <p:xfrm>
          <a:off x="198489" y="4539799"/>
          <a:ext cx="4968000" cy="793559"/>
        </p:xfrm>
        <a:graphic>
          <a:graphicData uri="http://schemas.openxmlformats.org/drawingml/2006/table">
            <a:tbl>
              <a:tblPr/>
              <a:tblGrid>
                <a:gridCol w="828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527956893"/>
                    </a:ext>
                  </a:extLst>
                </a:gridCol>
              </a:tblGrid>
              <a:tr h="3494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220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48,6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6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sp>
        <p:nvSpPr>
          <p:cNvPr id="31" name="Retângulo 30">
            <a:extLst>
              <a:ext uri="{FF2B5EF4-FFF2-40B4-BE49-F238E27FC236}">
                <a16:creationId xmlns:a16="http://schemas.microsoft.com/office/drawing/2014/main" id="{ABD32C39-A637-4EA4-B800-BF2A7812EFAC}"/>
              </a:ext>
            </a:extLst>
          </p:cNvPr>
          <p:cNvSpPr/>
          <p:nvPr/>
        </p:nvSpPr>
        <p:spPr>
          <a:xfrm>
            <a:off x="2684210" y="1956309"/>
            <a:ext cx="1640518" cy="2890930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aphicFrame>
        <p:nvGraphicFramePr>
          <p:cNvPr id="34" name="Tabela 33">
            <a:extLst>
              <a:ext uri="{FF2B5EF4-FFF2-40B4-BE49-F238E27FC236}">
                <a16:creationId xmlns:a16="http://schemas.microsoft.com/office/drawing/2014/main" id="{AC751743-BBBE-412A-A49B-96D84535F6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066268"/>
              </p:ext>
            </p:extLst>
          </p:nvPr>
        </p:nvGraphicFramePr>
        <p:xfrm>
          <a:off x="191979" y="5275897"/>
          <a:ext cx="5166302" cy="666750"/>
        </p:xfrm>
        <a:graphic>
          <a:graphicData uri="http://schemas.openxmlformats.org/drawingml/2006/table">
            <a:tbl>
              <a:tblPr/>
              <a:tblGrid>
                <a:gridCol w="5166302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34027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274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5.0.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tenho como avaliar: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 entrevistados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Nota¹: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sp>
        <p:nvSpPr>
          <p:cNvPr id="32" name="CaixaDeTexto 31">
            <a:extLst>
              <a:ext uri="{FF2B5EF4-FFF2-40B4-BE49-F238E27FC236}">
                <a16:creationId xmlns:a16="http://schemas.microsoft.com/office/drawing/2014/main" id="{B9B6F9F6-686C-4C3C-AE33-D298A74DBA8A}"/>
              </a:ext>
            </a:extLst>
          </p:cNvPr>
          <p:cNvSpPr txBox="1"/>
          <p:nvPr/>
        </p:nvSpPr>
        <p:spPr>
          <a:xfrm>
            <a:off x="557922" y="242563"/>
            <a:ext cx="4413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Avaliação geral</a:t>
            </a:r>
          </a:p>
        </p:txBody>
      </p:sp>
      <p:sp>
        <p:nvSpPr>
          <p:cNvPr id="42" name="Seta para a Direita 134">
            <a:extLst>
              <a:ext uri="{FF2B5EF4-FFF2-40B4-BE49-F238E27FC236}">
                <a16:creationId xmlns:a16="http://schemas.microsoft.com/office/drawing/2014/main" id="{39EA5489-99FA-4957-86EC-6EBB3C5D0623}"/>
              </a:ext>
            </a:extLst>
          </p:cNvPr>
          <p:cNvSpPr/>
          <p:nvPr/>
        </p:nvSpPr>
        <p:spPr>
          <a:xfrm>
            <a:off x="647318" y="1535154"/>
            <a:ext cx="1737764" cy="937664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Percepção</a:t>
            </a:r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CEF5F64E-1253-4E03-A9E1-9F7B6CB805FB}"/>
              </a:ext>
            </a:extLst>
          </p:cNvPr>
          <p:cNvSpPr/>
          <p:nvPr/>
        </p:nvSpPr>
        <p:spPr>
          <a:xfrm>
            <a:off x="8821834" y="2307513"/>
            <a:ext cx="2848466" cy="242298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7" name="Gráfico 26" descr="Fala com preenchimento sólido">
            <a:extLst>
              <a:ext uri="{FF2B5EF4-FFF2-40B4-BE49-F238E27FC236}">
                <a16:creationId xmlns:a16="http://schemas.microsoft.com/office/drawing/2014/main" id="{32960C03-08EA-480D-91C0-22F724763B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88989" y="3765987"/>
            <a:ext cx="638645" cy="638645"/>
          </a:xfrm>
          <a:prstGeom prst="rect">
            <a:avLst/>
          </a:prstGeom>
        </p:spPr>
      </p:pic>
      <p:sp>
        <p:nvSpPr>
          <p:cNvPr id="46" name="Círculo Q9">
            <a:extLst>
              <a:ext uri="{FF2B5EF4-FFF2-40B4-BE49-F238E27FC236}">
                <a16:creationId xmlns:a16="http://schemas.microsoft.com/office/drawing/2014/main" id="{BCC38BB4-61A5-4169-A1AD-C2691DC79B2A}"/>
              </a:ext>
            </a:extLst>
          </p:cNvPr>
          <p:cNvSpPr/>
          <p:nvPr/>
        </p:nvSpPr>
        <p:spPr>
          <a:xfrm>
            <a:off x="3146576" y="1596872"/>
            <a:ext cx="688935" cy="642313"/>
          </a:xfrm>
          <a:prstGeom prst="ellipse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chemeClr val="bg1"/>
                </a:solidFill>
                <a:latin typeface="Calibri"/>
                <a:cs typeface="Calibri"/>
              </a:rPr>
              <a:t>93,1</a:t>
            </a:r>
            <a:endParaRPr lang="pt-BR" sz="2800" b="1" dirty="0">
              <a:solidFill>
                <a:schemeClr val="bg1"/>
              </a:solidFill>
            </a:endParaRPr>
          </a:p>
        </p:txBody>
      </p:sp>
      <p:grpSp>
        <p:nvGrpSpPr>
          <p:cNvPr id="33" name="Agrupar 32">
            <a:extLst>
              <a:ext uri="{FF2B5EF4-FFF2-40B4-BE49-F238E27FC236}">
                <a16:creationId xmlns:a16="http://schemas.microsoft.com/office/drawing/2014/main" id="{77FD3FE7-A7CE-4452-9B3F-445E46364F24}"/>
              </a:ext>
            </a:extLst>
          </p:cNvPr>
          <p:cNvGrpSpPr/>
          <p:nvPr/>
        </p:nvGrpSpPr>
        <p:grpSpPr>
          <a:xfrm>
            <a:off x="6250636" y="1618940"/>
            <a:ext cx="2408399" cy="2376001"/>
            <a:chOff x="0" y="0"/>
            <a:chExt cx="2237239" cy="2543175"/>
          </a:xfrm>
        </p:grpSpPr>
        <p:pic>
          <p:nvPicPr>
            <p:cNvPr id="35" name="Imagem 34" descr="Free vector graphic: Silhouette, Man, Women'S - Free Image ...">
              <a:extLst>
                <a:ext uri="{FF2B5EF4-FFF2-40B4-BE49-F238E27FC236}">
                  <a16:creationId xmlns:a16="http://schemas.microsoft.com/office/drawing/2014/main" id="{1D7FE2C7-68BE-4CC3-B432-6A7CEF9C8B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76"/>
            <a:stretch/>
          </p:blipFill>
          <p:spPr>
            <a:xfrm>
              <a:off x="381001" y="161925"/>
              <a:ext cx="628649" cy="2257426"/>
            </a:xfrm>
            <a:prstGeom prst="rect">
              <a:avLst/>
            </a:prstGeom>
          </p:spPr>
        </p:pic>
        <p:pic>
          <p:nvPicPr>
            <p:cNvPr id="38" name="Imagem 37" descr="Free vector graphic: Silhouette, Man, Women'S - Free Image ...">
              <a:extLst>
                <a:ext uri="{FF2B5EF4-FFF2-40B4-BE49-F238E27FC236}">
                  <a16:creationId xmlns:a16="http://schemas.microsoft.com/office/drawing/2014/main" id="{51AA0A2E-85F9-42F2-A467-A9F09CD486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rgbClr val="FF66C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80"/>
            <a:stretch/>
          </p:blipFill>
          <p:spPr>
            <a:xfrm>
              <a:off x="1209675" y="190500"/>
              <a:ext cx="621046" cy="2257425"/>
            </a:xfrm>
            <a:prstGeom prst="rect">
              <a:avLst/>
            </a:prstGeom>
          </p:spPr>
        </p:pic>
        <p:graphicFrame>
          <p:nvGraphicFramePr>
            <p:cNvPr id="43" name="Gráfico 42">
              <a:extLst>
                <a:ext uri="{FF2B5EF4-FFF2-40B4-BE49-F238E27FC236}">
                  <a16:creationId xmlns:a16="http://schemas.microsoft.com/office/drawing/2014/main" id="{B35764E4-EA90-4C08-A1C3-57AFBE54AFDE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0" y="0"/>
            <a:ext cx="2237239" cy="25431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  <p:sp>
        <p:nvSpPr>
          <p:cNvPr id="47" name="Retângulo 46">
            <a:extLst>
              <a:ext uri="{FF2B5EF4-FFF2-40B4-BE49-F238E27FC236}">
                <a16:creationId xmlns:a16="http://schemas.microsoft.com/office/drawing/2014/main" id="{6241DC7D-139A-41DD-A8E9-C5597B103F93}"/>
              </a:ext>
            </a:extLst>
          </p:cNvPr>
          <p:cNvSpPr/>
          <p:nvPr/>
        </p:nvSpPr>
        <p:spPr>
          <a:xfrm>
            <a:off x="8828461" y="2579181"/>
            <a:ext cx="2848466" cy="242298"/>
          </a:xfrm>
          <a:prstGeom prst="rect">
            <a:avLst/>
          </a:prstGeom>
          <a:noFill/>
          <a:ln w="19050" cap="rnd">
            <a:solidFill>
              <a:srgbClr val="FFE6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334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E1189237-BFF7-4D9A-878C-FE870B5F70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436757"/>
              </p:ext>
            </p:extLst>
          </p:nvPr>
        </p:nvGraphicFramePr>
        <p:xfrm>
          <a:off x="-214792" y="1599691"/>
          <a:ext cx="4881600" cy="29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106703" y="1068645"/>
            <a:ext cx="10453538" cy="317186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10 - Você recomendaria o seu plano de saúde para amigos ou familiares?</a:t>
            </a:r>
          </a:p>
        </p:txBody>
      </p:sp>
      <p:graphicFrame>
        <p:nvGraphicFramePr>
          <p:cNvPr id="34" name="Tabela 33">
            <a:extLst>
              <a:ext uri="{FF2B5EF4-FFF2-40B4-BE49-F238E27FC236}">
                <a16:creationId xmlns:a16="http://schemas.microsoft.com/office/drawing/2014/main" id="{14FB2ED9-16FA-46B8-B1C4-F95BFCCE10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098060"/>
              </p:ext>
            </p:extLst>
          </p:nvPr>
        </p:nvGraphicFramePr>
        <p:xfrm>
          <a:off x="5600700" y="1720490"/>
          <a:ext cx="6395892" cy="2948185"/>
        </p:xfrm>
        <a:graphic>
          <a:graphicData uri="http://schemas.openxmlformats.org/drawingml/2006/table">
            <a:tbl>
              <a:tblPr/>
              <a:tblGrid>
                <a:gridCol w="1065982">
                  <a:extLst>
                    <a:ext uri="{9D8B030D-6E8A-4147-A177-3AD203B41FA5}">
                      <a16:colId xmlns:a16="http://schemas.microsoft.com/office/drawing/2014/main" val="4043476719"/>
                    </a:ext>
                  </a:extLst>
                </a:gridCol>
                <a:gridCol w="1065982">
                  <a:extLst>
                    <a:ext uri="{9D8B030D-6E8A-4147-A177-3AD203B41FA5}">
                      <a16:colId xmlns:a16="http://schemas.microsoft.com/office/drawing/2014/main" val="887322865"/>
                    </a:ext>
                  </a:extLst>
                </a:gridCol>
                <a:gridCol w="1065982">
                  <a:extLst>
                    <a:ext uri="{9D8B030D-6E8A-4147-A177-3AD203B41FA5}">
                      <a16:colId xmlns:a16="http://schemas.microsoft.com/office/drawing/2014/main" val="3049385244"/>
                    </a:ext>
                  </a:extLst>
                </a:gridCol>
                <a:gridCol w="1065982">
                  <a:extLst>
                    <a:ext uri="{9D8B030D-6E8A-4147-A177-3AD203B41FA5}">
                      <a16:colId xmlns:a16="http://schemas.microsoft.com/office/drawing/2014/main" val="3504795122"/>
                    </a:ext>
                  </a:extLst>
                </a:gridCol>
                <a:gridCol w="1065982">
                  <a:extLst>
                    <a:ext uri="{9D8B030D-6E8A-4147-A177-3AD203B41FA5}">
                      <a16:colId xmlns:a16="http://schemas.microsoft.com/office/drawing/2014/main" val="4252080179"/>
                    </a:ext>
                  </a:extLst>
                </a:gridCol>
                <a:gridCol w="1065982">
                  <a:extLst>
                    <a:ext uri="{9D8B030D-6E8A-4147-A177-3AD203B41FA5}">
                      <a16:colId xmlns:a16="http://schemas.microsoft.com/office/drawing/2014/main" val="2431796243"/>
                    </a:ext>
                  </a:extLst>
                </a:gridCol>
              </a:tblGrid>
              <a:tr h="47978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GÊNERO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 </a:t>
                      </a:r>
                      <a:b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recomendaria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Recomendaria com ressalvas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Indiferente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Recomendaria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Definitivamente</a:t>
                      </a:r>
                      <a:b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recomendaria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32023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Feminino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2,9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79,4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03991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Masculino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7,4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75,6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44362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77057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 </a:t>
                      </a:r>
                      <a:b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recomendaria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Recomendaria com ressalvas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Indiferente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Recomendaria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Definitivamente</a:t>
                      </a:r>
                      <a:b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recomendaria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73572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18 a 20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33,3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66,7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08538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21 a 30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2,3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74,4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16,3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12976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31 a 40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78,6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84070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41 a 50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13,2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7,5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66,0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11,3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50393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51 a 60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78,8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15,2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35338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Mais de 60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90,4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565186"/>
                  </a:ext>
                </a:extLst>
              </a:tr>
            </a:tbl>
          </a:graphicData>
        </a:graphic>
      </p:graphicFrame>
      <p:sp>
        <p:nvSpPr>
          <p:cNvPr id="23" name="Retângulo 22">
            <a:extLst>
              <a:ext uri="{FF2B5EF4-FFF2-40B4-BE49-F238E27FC236}">
                <a16:creationId xmlns:a16="http://schemas.microsoft.com/office/drawing/2014/main" id="{719975D9-3048-4D02-B2B5-F6C649634F6F}"/>
              </a:ext>
            </a:extLst>
          </p:cNvPr>
          <p:cNvSpPr/>
          <p:nvPr/>
        </p:nvSpPr>
        <p:spPr>
          <a:xfrm>
            <a:off x="72571" y="5411700"/>
            <a:ext cx="12045600" cy="1280066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Sobre a recomendação do plano de saúde,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87,0%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dos entrevistados recomendariam o plano, citando então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Recomendaria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Definitivamente recomendaria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Ponto de atenção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ao alto viés de baixa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67,9pp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entre as opções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Positivas,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indicando probabilidade de migração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Recomendaria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para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Neutralidade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Ponto Positivo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para o fato de que  apenas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1,1% Não Recomendariam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o plano.</a:t>
            </a: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Por perfil, o público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Feminino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são os que mais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tiveram citações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Positivas,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87,5%,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 por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faixa etária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quem se destaca são os respondentes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Mais de 60 anos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94,2%.</a:t>
            </a: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Já os beneficiários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41 a 50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são os que mais citaram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 Recomendaria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ou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Recomendaria com ressalvas,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representando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15,1%.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62C16914-A76E-4AE1-9C8B-D3685CFD95B5}"/>
              </a:ext>
            </a:extLst>
          </p:cNvPr>
          <p:cNvSpPr/>
          <p:nvPr/>
        </p:nvSpPr>
        <p:spPr>
          <a:xfrm>
            <a:off x="9856348" y="4450707"/>
            <a:ext cx="2102406" cy="209999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6110160C-FEDC-457F-B595-CB644382D4D4}"/>
              </a:ext>
            </a:extLst>
          </p:cNvPr>
          <p:cNvSpPr/>
          <p:nvPr/>
        </p:nvSpPr>
        <p:spPr>
          <a:xfrm>
            <a:off x="6696240" y="4059585"/>
            <a:ext cx="2113990" cy="209999"/>
          </a:xfrm>
          <a:prstGeom prst="rect">
            <a:avLst/>
          </a:prstGeom>
          <a:noFill/>
          <a:ln w="19050" cap="rnd">
            <a:solidFill>
              <a:srgbClr val="FF7C8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4" name="Tabela 23">
            <a:extLst>
              <a:ext uri="{FF2B5EF4-FFF2-40B4-BE49-F238E27FC236}">
                <a16:creationId xmlns:a16="http://schemas.microsoft.com/office/drawing/2014/main" id="{9997F595-C252-4F0B-9E50-DF9F228F8F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399541"/>
              </p:ext>
            </p:extLst>
          </p:nvPr>
        </p:nvGraphicFramePr>
        <p:xfrm>
          <a:off x="72571" y="4067518"/>
          <a:ext cx="5148000" cy="793559"/>
        </p:xfrm>
        <a:graphic>
          <a:graphicData uri="http://schemas.openxmlformats.org/drawingml/2006/table">
            <a:tbl>
              <a:tblPr/>
              <a:tblGrid>
                <a:gridCol w="936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527956893"/>
                    </a:ext>
                  </a:extLst>
                </a:gridCol>
              </a:tblGrid>
              <a:tr h="3494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recomendaria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Recomendaria com ressalvas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Indiferente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Recomendaria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Definitivamente recomendaria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220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75,5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6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graphicFrame>
        <p:nvGraphicFramePr>
          <p:cNvPr id="29" name="Tabela 28">
            <a:extLst>
              <a:ext uri="{FF2B5EF4-FFF2-40B4-BE49-F238E27FC236}">
                <a16:creationId xmlns:a16="http://schemas.microsoft.com/office/drawing/2014/main" id="{59329DEC-AB6C-4AFC-B5BD-E4D0879475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278592"/>
              </p:ext>
            </p:extLst>
          </p:nvPr>
        </p:nvGraphicFramePr>
        <p:xfrm>
          <a:off x="81243" y="4736837"/>
          <a:ext cx="5040000" cy="695325"/>
        </p:xfrm>
        <a:graphic>
          <a:graphicData uri="http://schemas.openxmlformats.org/drawingml/2006/table">
            <a:tbl>
              <a:tblPr/>
              <a:tblGrid>
                <a:gridCol w="5040000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271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5.0.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sei/Não tenho como avaliar: 7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entrevistados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Nota¹: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sp>
        <p:nvSpPr>
          <p:cNvPr id="35" name="Elipse 34">
            <a:extLst>
              <a:ext uri="{FF2B5EF4-FFF2-40B4-BE49-F238E27FC236}">
                <a16:creationId xmlns:a16="http://schemas.microsoft.com/office/drawing/2014/main" id="{3D5B1BA8-9FEE-42D3-95AF-C9C86DFAA73F}"/>
              </a:ext>
            </a:extLst>
          </p:cNvPr>
          <p:cNvSpPr/>
          <p:nvPr/>
        </p:nvSpPr>
        <p:spPr>
          <a:xfrm>
            <a:off x="2105347" y="3642915"/>
            <a:ext cx="539757" cy="539757"/>
          </a:xfrm>
          <a:prstGeom prst="ellips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6" name="Retângulo Arredondado 12">
            <a:extLst>
              <a:ext uri="{FF2B5EF4-FFF2-40B4-BE49-F238E27FC236}">
                <a16:creationId xmlns:a16="http://schemas.microsoft.com/office/drawing/2014/main" id="{4FA7A931-8AF4-4BEE-AFE9-0082B3CD9EA2}"/>
              </a:ext>
            </a:extLst>
          </p:cNvPr>
          <p:cNvSpPr/>
          <p:nvPr/>
        </p:nvSpPr>
        <p:spPr>
          <a:xfrm>
            <a:off x="2033286" y="3430816"/>
            <a:ext cx="683878" cy="17373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Neutro</a:t>
            </a: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EE286A42-A1AC-4EE6-A609-99DB60DB5FAB}"/>
              </a:ext>
            </a:extLst>
          </p:cNvPr>
          <p:cNvSpPr/>
          <p:nvPr/>
        </p:nvSpPr>
        <p:spPr>
          <a:xfrm>
            <a:off x="9880934" y="2175284"/>
            <a:ext cx="2088000" cy="234000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BCACBD49-BD99-4BF4-8B1C-364D20003D57}"/>
              </a:ext>
            </a:extLst>
          </p:cNvPr>
          <p:cNvSpPr txBox="1"/>
          <p:nvPr/>
        </p:nvSpPr>
        <p:spPr>
          <a:xfrm>
            <a:off x="557922" y="242563"/>
            <a:ext cx="4413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Avaliação geral</a:t>
            </a:r>
          </a:p>
        </p:txBody>
      </p:sp>
      <p:pic>
        <p:nvPicPr>
          <p:cNvPr id="18" name="Gráfico 17" descr="Fala com preenchimento sólido">
            <a:extLst>
              <a:ext uri="{FF2B5EF4-FFF2-40B4-BE49-F238E27FC236}">
                <a16:creationId xmlns:a16="http://schemas.microsoft.com/office/drawing/2014/main" id="{F92C11D6-CE0D-4D5B-AF5A-6920A9C695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09868" y="4956631"/>
            <a:ext cx="638645" cy="638645"/>
          </a:xfrm>
          <a:prstGeom prst="rect">
            <a:avLst/>
          </a:prstGeom>
        </p:spPr>
      </p:pic>
      <p:sp>
        <p:nvSpPr>
          <p:cNvPr id="19" name="Retângulo Arredondado 12">
            <a:extLst>
              <a:ext uri="{FF2B5EF4-FFF2-40B4-BE49-F238E27FC236}">
                <a16:creationId xmlns:a16="http://schemas.microsoft.com/office/drawing/2014/main" id="{8E6C72E1-B5A0-4623-B9F2-6BF6AAF2F368}"/>
              </a:ext>
            </a:extLst>
          </p:cNvPr>
          <p:cNvSpPr/>
          <p:nvPr/>
        </p:nvSpPr>
        <p:spPr>
          <a:xfrm>
            <a:off x="557922" y="1999468"/>
            <a:ext cx="828000" cy="57429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45F0ACF-7692-45A9-9494-1F450C776EA7}" type="TxLink">
              <a:rPr lang="en-US" sz="1200" b="1" i="0" u="none" strike="noStrike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pPr algn="ctr"/>
              <a:t>Negativo 9,5</a:t>
            </a:fld>
            <a:endParaRPr lang="pt-BR" sz="20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Retângulo Arredondado 12">
            <a:extLst>
              <a:ext uri="{FF2B5EF4-FFF2-40B4-BE49-F238E27FC236}">
                <a16:creationId xmlns:a16="http://schemas.microsoft.com/office/drawing/2014/main" id="{8B92175E-70C5-47C5-B605-A84153E22819}"/>
              </a:ext>
            </a:extLst>
          </p:cNvPr>
          <p:cNvSpPr/>
          <p:nvPr/>
        </p:nvSpPr>
        <p:spPr>
          <a:xfrm>
            <a:off x="3701688" y="1999468"/>
            <a:ext cx="828001" cy="57429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050B844-495D-411E-8141-E47395715B08}" type="TxLink">
              <a:rPr lang="en-US" sz="1200" b="1" i="0" u="none" strike="noStrike">
                <a:solidFill>
                  <a:schemeClr val="bg1"/>
                </a:solidFill>
                <a:latin typeface="Calibri"/>
                <a:cs typeface="Calibri"/>
              </a:rPr>
              <a:pPr algn="ctr"/>
              <a:t>Positivo 87,0</a:t>
            </a:fld>
            <a:endParaRPr lang="pt-BR" sz="18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78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 descr="Fala com preenchimento sólido">
            <a:extLst>
              <a:ext uri="{FF2B5EF4-FFF2-40B4-BE49-F238E27FC236}">
                <a16:creationId xmlns:a16="http://schemas.microsoft.com/office/drawing/2014/main" id="{79936D05-6F25-4D03-AE85-04E34A1C75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68472" y="-404694"/>
            <a:ext cx="4322381" cy="4322381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196609" y="1219937"/>
            <a:ext cx="10347746" cy="5657109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marL="285750" indent="-285750" algn="just">
              <a:spcAft>
                <a:spcPts val="600"/>
              </a:spcAft>
              <a:buClr>
                <a:srgbClr val="3A8AC5"/>
              </a:buClr>
              <a:buFont typeface="Wingdings" panose="05000000000000000000" pitchFamily="2" charset="2"/>
              <a:buChar char="v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maneira geral, o desempenho do plano Unimed Operadora/RS, referindo-se a aspectos que investigam a satisfação do beneficiário (questões com 5 gradientes) foi positivo, tendo apenas uma questão dentro da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Não Conformidade.</a:t>
            </a:r>
          </a:p>
          <a:p>
            <a:pPr marL="285750" indent="-285750" algn="just">
              <a:spcAft>
                <a:spcPts val="600"/>
              </a:spcAft>
              <a:buClr>
                <a:srgbClr val="3A8AC5"/>
              </a:buClr>
              <a:buFont typeface="Wingdings" panose="05000000000000000000" pitchFamily="2" charset="2"/>
              <a:buChar char="v"/>
            </a:pPr>
            <a:endParaRPr lang="pt-B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3A8AC5"/>
              </a:buClr>
              <a:buFont typeface="Wingdings" panose="05000000000000000000" pitchFamily="2" charset="2"/>
              <a:buChar char="v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maior desempenho ocorreu na questão 4, que avalia a atenção em saúde recebida,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95,4%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dos beneficiários avaliaram positivamente, classificando o atributo em patamar de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Excelência.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Já a questão 5 que se refere a facilidade </a:t>
            </a:r>
            <a:r>
              <a:rPr lang="pt-BR" sz="1600" dirty="0">
                <a:solidFill>
                  <a:schemeClr val="bg2">
                    <a:lumMod val="25000"/>
                  </a:schemeClr>
                </a:solidFill>
              </a:rPr>
              <a:t>de acesso à lista de prestadores de serviços credenciados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é a que tem o índice mais baixo, classificada em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Não Conformidade,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com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78,7%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pPr algn="just">
              <a:spcAft>
                <a:spcPts val="600"/>
              </a:spcAft>
              <a:buClr>
                <a:srgbClr val="3A8AC5"/>
              </a:buClr>
            </a:pPr>
            <a:endParaRPr lang="pt-B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3A8AC5"/>
              </a:buClr>
              <a:buFont typeface="Wingdings" panose="05000000000000000000" pitchFamily="2" charset="2"/>
              <a:buChar char="v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Ponto de atenção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ao viés de baixa em três das cinco questões relativas à satisfação, isto é, o percentual de respostas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Bom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está maior se comparado ao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Muito bom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o que indica probabilidade de migração da satisfação para não satisfação. </a:t>
            </a:r>
          </a:p>
          <a:p>
            <a:pPr algn="just">
              <a:spcAft>
                <a:spcPts val="600"/>
              </a:spcAft>
              <a:buClr>
                <a:srgbClr val="3A8AC5"/>
              </a:buClr>
            </a:pPr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3A8AC5"/>
              </a:buClr>
              <a:buFont typeface="Wingdings" panose="05000000000000000000" pitchFamily="2" charset="2"/>
              <a:buChar char="v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 fim, a avaliação do plano atingiu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93,1%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satisfação geral, classificando este atributo em patamar de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Excelência.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Um ponto importante a ser citado, é que não apresenta respondentes insatisfeitos, logo a não satisfação está concentrada na neutralidade (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Regular 6,9%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).</a:t>
            </a: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3A8AC5"/>
              </a:buClr>
              <a:buFont typeface="Wingdings" panose="05000000000000000000" pitchFamily="2" charset="2"/>
              <a:buChar char="v"/>
            </a:pPr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3A8AC5"/>
              </a:buClr>
              <a:buFont typeface="Wingdings" panose="05000000000000000000" pitchFamily="2" charset="2"/>
              <a:buChar char="v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 relação a recomendação do plano, temos um percentual positivo de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87,0%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Correlacionando a taxa de recomendação nota-se que ela acompanha a satisfação geral, a diferença entre elas é de aproximadamente 6,0pp. Nesse sentido, realizar ações que melhorem os atributos analisados poderão, inclusive, aumentar o nível de recomendação que os beneficiários fazem do plano de saúde.</a:t>
            </a:r>
          </a:p>
          <a:p>
            <a:pPr marL="285750" indent="-285750" algn="just">
              <a:spcAft>
                <a:spcPts val="600"/>
              </a:spcAft>
              <a:buClr>
                <a:srgbClr val="3A8AC5"/>
              </a:buClr>
              <a:buFont typeface="Wingdings" panose="05000000000000000000" pitchFamily="2" charset="2"/>
              <a:buChar char="v"/>
            </a:pPr>
            <a:endParaRPr lang="pt-B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FFB69EB-9484-44C1-B712-8E523710B7CD}"/>
              </a:ext>
            </a:extLst>
          </p:cNvPr>
          <p:cNvSpPr txBox="1"/>
          <p:nvPr/>
        </p:nvSpPr>
        <p:spPr>
          <a:xfrm>
            <a:off x="557922" y="242563"/>
            <a:ext cx="4413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Conclusões</a:t>
            </a:r>
          </a:p>
        </p:txBody>
      </p:sp>
    </p:spTree>
    <p:extLst>
      <p:ext uri="{BB962C8B-B14F-4D97-AF65-F5344CB8AC3E}">
        <p14:creationId xmlns:p14="http://schemas.microsoft.com/office/powerpoint/2010/main" val="37209852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5 fotos de casais idosos que mostram como é o amor verdadeiro">
            <a:extLst>
              <a:ext uri="{FF2B5EF4-FFF2-40B4-BE49-F238E27FC236}">
                <a16:creationId xmlns:a16="http://schemas.microsoft.com/office/drawing/2014/main" id="{D262B21C-4AA4-471E-A03D-00FCE2CB11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250"/>
          <a:stretch/>
        </p:blipFill>
        <p:spPr bwMode="auto">
          <a:xfrm>
            <a:off x="-29138" y="-13252"/>
            <a:ext cx="12221137" cy="676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535255AD-E5B6-4462-812D-22DD902672AE}"/>
              </a:ext>
            </a:extLst>
          </p:cNvPr>
          <p:cNvGrpSpPr/>
          <p:nvPr/>
        </p:nvGrpSpPr>
        <p:grpSpPr>
          <a:xfrm>
            <a:off x="103382" y="-26505"/>
            <a:ext cx="3772920" cy="5760000"/>
            <a:chOff x="-29138" y="-26505"/>
            <a:chExt cx="3772920" cy="5760000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FA6DAFB9-7724-4105-A488-E6CD521C32EC}"/>
                </a:ext>
              </a:extLst>
            </p:cNvPr>
            <p:cNvSpPr/>
            <p:nvPr/>
          </p:nvSpPr>
          <p:spPr>
            <a:xfrm>
              <a:off x="-29138" y="-26505"/>
              <a:ext cx="3772920" cy="5760000"/>
            </a:xfrm>
            <a:prstGeom prst="rect">
              <a:avLst/>
            </a:prstGeom>
            <a:solidFill>
              <a:srgbClr val="FEFEFD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="1" spc="3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C7CC4991-704B-4C86-B933-5AA38858E7E3}"/>
                </a:ext>
              </a:extLst>
            </p:cNvPr>
            <p:cNvSpPr txBox="1"/>
            <p:nvPr/>
          </p:nvSpPr>
          <p:spPr>
            <a:xfrm>
              <a:off x="406326" y="2866748"/>
              <a:ext cx="2901991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4800" b="1" dirty="0">
                  <a:ea typeface="Cambria" panose="02040503050406030204" pitchFamily="18" charset="0"/>
                </a:rPr>
                <a:t>Obrigado!</a:t>
              </a:r>
              <a:endParaRPr lang="pt-BR" sz="4800" b="1" dirty="0">
                <a:cs typeface="Calibri" panose="020F0502020204030204" pitchFamily="34" charset="0"/>
              </a:endParaRPr>
            </a:p>
          </p:txBody>
        </p:sp>
        <p:pic>
          <p:nvPicPr>
            <p:cNvPr id="9" name="Picture 3">
              <a:extLst>
                <a:ext uri="{FF2B5EF4-FFF2-40B4-BE49-F238E27FC236}">
                  <a16:creationId xmlns:a16="http://schemas.microsoft.com/office/drawing/2014/main" id="{0C3E7397-A79D-4819-AF36-83AA9BB76D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499" y="5024946"/>
              <a:ext cx="2700141" cy="4654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Imagem 9" descr="Logotipo, nome da empresa&#10;&#10;Descrição gerada automaticamente">
              <a:extLst>
                <a:ext uri="{FF2B5EF4-FFF2-40B4-BE49-F238E27FC236}">
                  <a16:creationId xmlns:a16="http://schemas.microsoft.com/office/drawing/2014/main" id="{244FB19A-304A-47AC-AD73-3FC5B0F48F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053" b="25880"/>
            <a:stretch/>
          </p:blipFill>
          <p:spPr>
            <a:xfrm>
              <a:off x="2952644" y="4962076"/>
              <a:ext cx="656133" cy="477079"/>
            </a:xfrm>
            <a:prstGeom prst="rect">
              <a:avLst/>
            </a:prstGeom>
          </p:spPr>
        </p:pic>
      </p:grpSp>
      <p:pic>
        <p:nvPicPr>
          <p:cNvPr id="12" name="Imagem 11" descr="Placa branca com letras pretas em fundo verde&#10;&#10;Descrição gerada automaticamente com confiança média">
            <a:extLst>
              <a:ext uri="{FF2B5EF4-FFF2-40B4-BE49-F238E27FC236}">
                <a16:creationId xmlns:a16="http://schemas.microsoft.com/office/drawing/2014/main" id="{EFC68835-DD9A-4C44-A1A8-F63A8C8C5C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53" y="949738"/>
            <a:ext cx="1897976" cy="130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068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A1535FB-1379-47CE-8AF4-BE456BCB69D6}"/>
              </a:ext>
            </a:extLst>
          </p:cNvPr>
          <p:cNvSpPr txBox="1"/>
          <p:nvPr/>
        </p:nvSpPr>
        <p:spPr>
          <a:xfrm>
            <a:off x="294554" y="3498578"/>
            <a:ext cx="5749200" cy="30162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Especificação das medidas previstas no planejamento para identificação de participação fraudulenta ou desatenta: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sistema de monitoramento e controle da qualidade do IBRC é composto de algumas etapas de acompanhamento do campo, que propiciam a efetividade do propósito de garantir a entrega exata do que foi planejado, assim como evitar participação fraudulenta ou desatenta.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Toda pesquisa onde é localizada uma não conformidade é descartada.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8205BD8-45A6-4F4C-8D7D-A47F76E6976A}"/>
              </a:ext>
            </a:extLst>
          </p:cNvPr>
          <p:cNvSpPr txBox="1"/>
          <p:nvPr/>
        </p:nvSpPr>
        <p:spPr>
          <a:xfrm>
            <a:off x="6234232" y="3498578"/>
            <a:ext cx="5749200" cy="30162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Quantidade de abordagens ao beneficiário:</a:t>
            </a: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Através de sistemas automatizados é feito o controle e todas as tentativas sem sucesso são classificadas com o motivo que impossibilitou a coleta da pesquisa, a quantidade de tentativas de contato com um mesmo beneficiário é controlada e limitada a 20 tentativas. Para este corte levamos em consideração nossa expertise e dados de mercado, que mostram que de forma geral a efetividade (chance de sucesso no contato) torna-se menor a medida que o número de tentativas aumenta, até 10 tentativas temos uma chance boa de sucesso, de 11 a 20 tentativas a probabilidade é média e acima de 20 tentativas a efetividade é muito baixa.</a:t>
            </a: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18BD229-BC01-4E81-863C-83F399C8C2FB}"/>
              </a:ext>
            </a:extLst>
          </p:cNvPr>
          <p:cNvSpPr txBox="1"/>
          <p:nvPr/>
        </p:nvSpPr>
        <p:spPr>
          <a:xfrm>
            <a:off x="353916" y="936010"/>
            <a:ext cx="11484167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Erro não amostral ocorrido: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Os procedimentos planejados para tratativa dos erros não amostrais são específicos para os tipos de erro: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Erros de não-resposta / Recusa / Erros durante a coleta de dados – Desconsideramos a entrevista, retirando o elemento da lista e sorteando outro de características similares, de modo a não prejudicar a amostra estratificada;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Mudanças de telefone, não atende ou inexistente – O sistema de discagem automática passa para outro sorteado a ser entrevistado;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Ausências / impossibilidades momentâneas – Recolocamos o elemento de volta na lista de beneficiários para pelo mesmo sorteio aleatório ter a chance de ser abordado posteriormente.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quantidade de tentativas de contato com um beneficiário é controlada sistemicamente, estando limitada a 20 tentativas por nome constante na lista fornecida pela operadora.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Gráfico 6" descr="Pesquisar">
            <a:extLst>
              <a:ext uri="{FF2B5EF4-FFF2-40B4-BE49-F238E27FC236}">
                <a16:creationId xmlns:a16="http://schemas.microsoft.com/office/drawing/2014/main" id="{885FBDF4-5D15-4597-B0C4-2C56C90ABB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723" y="3337072"/>
            <a:ext cx="914400" cy="914400"/>
          </a:xfrm>
          <a:prstGeom prst="rect">
            <a:avLst/>
          </a:prstGeom>
        </p:spPr>
      </p:pic>
      <p:pic>
        <p:nvPicPr>
          <p:cNvPr id="10" name="Gráfico 9" descr="Call center">
            <a:extLst>
              <a:ext uri="{FF2B5EF4-FFF2-40B4-BE49-F238E27FC236}">
                <a16:creationId xmlns:a16="http://schemas.microsoft.com/office/drawing/2014/main" id="{A27B1843-BBF7-4F58-8032-ED152ECCDB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24793" y="3359422"/>
            <a:ext cx="914400" cy="9144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D25FEE59-F8BA-4985-B040-96F4EDFC4832}"/>
              </a:ext>
            </a:extLst>
          </p:cNvPr>
          <p:cNvSpPr txBox="1"/>
          <p:nvPr/>
        </p:nvSpPr>
        <p:spPr>
          <a:xfrm>
            <a:off x="557923" y="242563"/>
            <a:ext cx="2253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Introdução</a:t>
            </a:r>
          </a:p>
        </p:txBody>
      </p:sp>
    </p:spTree>
    <p:extLst>
      <p:ext uri="{BB962C8B-B14F-4D97-AF65-F5344CB8AC3E}">
        <p14:creationId xmlns:p14="http://schemas.microsoft.com/office/powerpoint/2010/main" val="3449660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olha que horrivel">
            <a:extLst>
              <a:ext uri="{FF2B5EF4-FFF2-40B4-BE49-F238E27FC236}">
                <a16:creationId xmlns:a16="http://schemas.microsoft.com/office/drawing/2014/main" id="{BC5703C7-F614-417E-972E-1D9BCB94F7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80417" y="351629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153AD1F9-D988-406D-9306-3B79B3B4AA23}"/>
              </a:ext>
            </a:extLst>
          </p:cNvPr>
          <p:cNvSpPr txBox="1"/>
          <p:nvPr/>
        </p:nvSpPr>
        <p:spPr>
          <a:xfrm>
            <a:off x="631370" y="1732173"/>
            <a:ext cx="4865039" cy="41906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Resultados da Análise Preliminar da Base de Dados: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Cambria" panose="020405030504060302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Ao realizar o estudo dos dados, que contou com uma higienização sistêmica de registros inválidos, tais como:  contatos sem número de telefone, registros inválidos por falta de DDD ou caracteres numéricos insuficientes.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  <a:ea typeface="Cambria" panose="020405030504060302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Após esta higienização concluímos que havia número suficiente de registros para a realização da pesquisa telefônica, sem prejuízo dos parâmetros definidos no estudo amostral. 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  <a:ea typeface="Cambria" panose="020405030504060302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Ao longo do campo as analises se confirmaram, não sendo observadas inconsistências que justificasse uma revisão dos cadastros por parte da operadora.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Clr>
                <a:schemeClr val="tx1">
                  <a:lumMod val="50000"/>
                  <a:lumOff val="50000"/>
                </a:schemeClr>
              </a:buClr>
              <a:tabLst>
                <a:tab pos="457200" algn="l"/>
              </a:tabLst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AutoShape 2" descr="olha que horrivel">
            <a:extLst>
              <a:ext uri="{FF2B5EF4-FFF2-40B4-BE49-F238E27FC236}">
                <a16:creationId xmlns:a16="http://schemas.microsoft.com/office/drawing/2014/main" id="{3943F5C5-49BD-4222-A9B4-5317D2B046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342298" y="379152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F400BAE3-F26C-4172-831E-67B028209E8D}"/>
              </a:ext>
            </a:extLst>
          </p:cNvPr>
          <p:cNvSpPr txBox="1"/>
          <p:nvPr/>
        </p:nvSpPr>
        <p:spPr>
          <a:xfrm>
            <a:off x="6044092" y="2051101"/>
            <a:ext cx="595798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População total: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78.546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Beneficiários Unimed Operadora/RS 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População elegível à pesquisa: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73.674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maiores de 18 anos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Planejamento da Pesquisa: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05/02/2021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Período de Campo: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08/03/2021 à 05/04/2021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Forma de coleta dos dados: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Pesquisa telefônica (CATI)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Seguindo os códigos de ética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ASQ, ICC/ESOMAR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 a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norma ABNT NBR ISO 20.252</a:t>
            </a:r>
          </a:p>
        </p:txBody>
      </p:sp>
      <p:pic>
        <p:nvPicPr>
          <p:cNvPr id="2060" name="Picture 12" descr="Planejamento - ícones de esportes grátis">
            <a:extLst>
              <a:ext uri="{FF2B5EF4-FFF2-40B4-BE49-F238E27FC236}">
                <a16:creationId xmlns:a16="http://schemas.microsoft.com/office/drawing/2014/main" id="{91EBFC0C-A774-4004-BBB1-54FF35DE7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78" y="1482909"/>
            <a:ext cx="878435" cy="87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E1C680BA-AC21-4819-8A77-1A878DF1F836}"/>
              </a:ext>
            </a:extLst>
          </p:cNvPr>
          <p:cNvSpPr txBox="1"/>
          <p:nvPr/>
        </p:nvSpPr>
        <p:spPr>
          <a:xfrm>
            <a:off x="557922" y="242563"/>
            <a:ext cx="3152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Planejamento</a:t>
            </a:r>
          </a:p>
        </p:txBody>
      </p:sp>
    </p:spTree>
    <p:extLst>
      <p:ext uri="{BB962C8B-B14F-4D97-AF65-F5344CB8AC3E}">
        <p14:creationId xmlns:p14="http://schemas.microsoft.com/office/powerpoint/2010/main" val="2931823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aixaDeTexto 55">
            <a:extLst>
              <a:ext uri="{FF2B5EF4-FFF2-40B4-BE49-F238E27FC236}">
                <a16:creationId xmlns:a16="http://schemas.microsoft.com/office/drawing/2014/main" id="{938D1E4C-98BE-4C8E-A161-F4135B7B7858}"/>
              </a:ext>
            </a:extLst>
          </p:cNvPr>
          <p:cNvSpPr txBox="1"/>
          <p:nvPr/>
        </p:nvSpPr>
        <p:spPr>
          <a:xfrm>
            <a:off x="8217953" y="4778859"/>
            <a:ext cx="27361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7" name="Retângulo 56">
            <a:extLst>
              <a:ext uri="{FF2B5EF4-FFF2-40B4-BE49-F238E27FC236}">
                <a16:creationId xmlns:a16="http://schemas.microsoft.com/office/drawing/2014/main" id="{7C9FE2F1-2677-4DEE-913B-A507EE43B9BB}"/>
              </a:ext>
            </a:extLst>
          </p:cNvPr>
          <p:cNvSpPr/>
          <p:nvPr/>
        </p:nvSpPr>
        <p:spPr>
          <a:xfrm>
            <a:off x="451181" y="1465458"/>
            <a:ext cx="3568684" cy="207749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t-BR" sz="5000" b="1" dirty="0">
                <a:solidFill>
                  <a:schemeClr val="tx1">
                    <a:lumMod val="85000"/>
                    <a:lumOff val="15000"/>
                  </a:schemeClr>
                </a:solidFill>
                <a:cs typeface="Khmer UI" panose="020B0502040204020203" pitchFamily="34" charset="0"/>
              </a:rPr>
              <a:t>278</a:t>
            </a:r>
          </a:p>
          <a:p>
            <a:pPr algn="ctr"/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Khmer UI" panose="020B0502040204020203" pitchFamily="34" charset="0"/>
              </a:rPr>
              <a:t>ENTREVISTADOS</a:t>
            </a:r>
          </a:p>
          <a:p>
            <a:pPr algn="r"/>
            <a:endParaRPr lang="pt-BR" sz="1400" b="1" spc="3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Khmer UI" panose="020B0502040204020203" pitchFamily="34" charset="0"/>
            </a:endParaRPr>
          </a:p>
          <a:p>
            <a:pPr algn="r"/>
            <a:endParaRPr lang="pt-BR" sz="1400" b="1" spc="3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Khmer UI" panose="020B0502040204020203" pitchFamily="34" charset="0"/>
            </a:endParaRPr>
          </a:p>
          <a:p>
            <a:pPr algn="ctr"/>
            <a:r>
              <a:rPr lang="pt-BR" sz="1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Khmer UI" panose="020B0502040204020203" pitchFamily="34" charset="0"/>
              </a:rPr>
              <a:t>Nível de Confiança: 90.0%</a:t>
            </a:r>
          </a:p>
          <a:p>
            <a:pPr algn="ctr"/>
            <a:r>
              <a:rPr lang="pt-BR" sz="1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Khmer UI" panose="020B0502040204020203" pitchFamily="34" charset="0"/>
              </a:rPr>
              <a:t>Margem de Erro: 4.9%</a:t>
            </a:r>
            <a:endParaRPr lang="pt-BR" sz="1400" b="1" spc="3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pt-BR" sz="9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1A242337-D055-4EFA-B4E6-8BCBC93F22FC}"/>
              </a:ext>
            </a:extLst>
          </p:cNvPr>
          <p:cNvSpPr txBox="1"/>
          <p:nvPr/>
        </p:nvSpPr>
        <p:spPr>
          <a:xfrm>
            <a:off x="-1" y="6483717"/>
            <a:ext cx="6785113" cy="369279"/>
          </a:xfrm>
          <a:prstGeom prst="rect">
            <a:avLst/>
          </a:prstGeom>
          <a:noFill/>
        </p:spPr>
        <p:txBody>
          <a:bodyPr wrap="square" lIns="91390" tIns="45694" rIns="91390" bIns="45694" rtlCol="0">
            <a:spAutoFit/>
          </a:bodyPr>
          <a:lstStyle>
            <a:defPPr>
              <a:defRPr lang="pt-BR"/>
            </a:defPPr>
            <a:lvl1pPr defTabSz="1219535">
              <a:defRPr sz="1000" kern="0">
                <a:solidFill>
                  <a:srgbClr val="4D4E53"/>
                </a:solidFill>
              </a:defRPr>
            </a:lvl1pPr>
          </a:lstStyle>
          <a:p>
            <a:r>
              <a:rPr lang="pt-BR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Nota: Outros = </a:t>
            </a:r>
            <a:r>
              <a:rPr lang="pt-BR" sz="9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Demais classificações não especificadas anteriormente (por exemplo: o beneficiário é incapacitado de responder)</a:t>
            </a:r>
          </a:p>
          <a:p>
            <a:endParaRPr lang="pt-BR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9" name="Seta: Pentágono 58">
            <a:extLst>
              <a:ext uri="{FF2B5EF4-FFF2-40B4-BE49-F238E27FC236}">
                <a16:creationId xmlns:a16="http://schemas.microsoft.com/office/drawing/2014/main" id="{7B4F5466-7021-4809-8760-AC9DD6D65621}"/>
              </a:ext>
            </a:extLst>
          </p:cNvPr>
          <p:cNvSpPr/>
          <p:nvPr/>
        </p:nvSpPr>
        <p:spPr>
          <a:xfrm>
            <a:off x="2833234" y="3895934"/>
            <a:ext cx="5590541" cy="414710"/>
          </a:xfrm>
          <a:prstGeom prst="homePlat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  <a:cs typeface="Times New Roman" panose="02020603050405020304" pitchFamily="18" charset="0"/>
              </a:rPr>
              <a:t>Questionários concluídos</a:t>
            </a:r>
          </a:p>
        </p:txBody>
      </p:sp>
      <p:sp>
        <p:nvSpPr>
          <p:cNvPr id="60" name="Retângulo 59">
            <a:extLst>
              <a:ext uri="{FF2B5EF4-FFF2-40B4-BE49-F238E27FC236}">
                <a16:creationId xmlns:a16="http://schemas.microsoft.com/office/drawing/2014/main" id="{A20F131F-1385-470F-83A2-5F7742A55AF9}"/>
              </a:ext>
            </a:extLst>
          </p:cNvPr>
          <p:cNvSpPr/>
          <p:nvPr/>
        </p:nvSpPr>
        <p:spPr>
          <a:xfrm>
            <a:off x="2188220" y="3918617"/>
            <a:ext cx="532298" cy="39613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289</a:t>
            </a:r>
          </a:p>
        </p:txBody>
      </p:sp>
      <p:sp>
        <p:nvSpPr>
          <p:cNvPr id="61" name="Seta: Pentágono 60">
            <a:extLst>
              <a:ext uri="{FF2B5EF4-FFF2-40B4-BE49-F238E27FC236}">
                <a16:creationId xmlns:a16="http://schemas.microsoft.com/office/drawing/2014/main" id="{3DAAA7A3-EFE1-4515-997B-0259EF966872}"/>
              </a:ext>
            </a:extLst>
          </p:cNvPr>
          <p:cNvSpPr/>
          <p:nvPr/>
        </p:nvSpPr>
        <p:spPr>
          <a:xfrm>
            <a:off x="2840215" y="4351917"/>
            <a:ext cx="5583560" cy="430852"/>
          </a:xfrm>
          <a:prstGeom prst="homePlat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  <a:cs typeface="Times New Roman" panose="02020603050405020304" pitchFamily="18" charset="0"/>
              </a:rPr>
              <a:t>Beneficiários não aceitaram participar da pesquisa 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62" name="Retângulo 61">
            <a:extLst>
              <a:ext uri="{FF2B5EF4-FFF2-40B4-BE49-F238E27FC236}">
                <a16:creationId xmlns:a16="http://schemas.microsoft.com/office/drawing/2014/main" id="{3F00AA6E-DB59-42E6-AB31-612A26FFEF23}"/>
              </a:ext>
            </a:extLst>
          </p:cNvPr>
          <p:cNvSpPr/>
          <p:nvPr/>
        </p:nvSpPr>
        <p:spPr>
          <a:xfrm>
            <a:off x="2202011" y="4350346"/>
            <a:ext cx="532298" cy="43399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20</a:t>
            </a:r>
          </a:p>
        </p:txBody>
      </p:sp>
      <p:sp>
        <p:nvSpPr>
          <p:cNvPr id="63" name="Seta: Pentágono 62">
            <a:extLst>
              <a:ext uri="{FF2B5EF4-FFF2-40B4-BE49-F238E27FC236}">
                <a16:creationId xmlns:a16="http://schemas.microsoft.com/office/drawing/2014/main" id="{F927D2C7-4C9D-4096-9752-D13FDFA499EE}"/>
              </a:ext>
            </a:extLst>
          </p:cNvPr>
          <p:cNvSpPr/>
          <p:nvPr/>
        </p:nvSpPr>
        <p:spPr>
          <a:xfrm>
            <a:off x="2849155" y="4818108"/>
            <a:ext cx="5574620" cy="414710"/>
          </a:xfrm>
          <a:prstGeom prst="homePlat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Pesquisas</a:t>
            </a:r>
            <a:r>
              <a:rPr lang="pt-BR" sz="1400" dirty="0">
                <a:solidFill>
                  <a:schemeClr val="bg1"/>
                </a:solidFill>
                <a:cs typeface="Times New Roman" panose="02020603050405020304" pitchFamily="18" charset="0"/>
              </a:rPr>
              <a:t> Incompletas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64" name="Retângulo 63">
            <a:extLst>
              <a:ext uri="{FF2B5EF4-FFF2-40B4-BE49-F238E27FC236}">
                <a16:creationId xmlns:a16="http://schemas.microsoft.com/office/drawing/2014/main" id="{7E47FB64-6CE8-4CB2-8BEA-F4B4BA5FC24F}"/>
              </a:ext>
            </a:extLst>
          </p:cNvPr>
          <p:cNvSpPr/>
          <p:nvPr/>
        </p:nvSpPr>
        <p:spPr>
          <a:xfrm>
            <a:off x="2211536" y="4831350"/>
            <a:ext cx="532298" cy="40962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25</a:t>
            </a:r>
          </a:p>
        </p:txBody>
      </p:sp>
      <p:sp>
        <p:nvSpPr>
          <p:cNvPr id="65" name="Seta: Pentágono 64">
            <a:extLst>
              <a:ext uri="{FF2B5EF4-FFF2-40B4-BE49-F238E27FC236}">
                <a16:creationId xmlns:a16="http://schemas.microsoft.com/office/drawing/2014/main" id="{14D85E78-0059-4D40-98CB-555FEBC23F6B}"/>
              </a:ext>
            </a:extLst>
          </p:cNvPr>
          <p:cNvSpPr/>
          <p:nvPr/>
        </p:nvSpPr>
        <p:spPr>
          <a:xfrm>
            <a:off x="2849155" y="5274807"/>
            <a:ext cx="5574620" cy="430852"/>
          </a:xfrm>
          <a:prstGeom prst="homePlat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  <a:cs typeface="Times New Roman" panose="02020603050405020304" pitchFamily="18" charset="0"/>
              </a:rPr>
              <a:t>Ligações </a:t>
            </a:r>
            <a:r>
              <a:rPr lang="pt-BR" sz="1400" dirty="0">
                <a:solidFill>
                  <a:schemeClr val="bg1"/>
                </a:solidFill>
              </a:rPr>
              <a:t>onde</a:t>
            </a:r>
            <a:r>
              <a:rPr lang="pt-BR" sz="1400" dirty="0">
                <a:solidFill>
                  <a:schemeClr val="bg1"/>
                </a:solidFill>
                <a:cs typeface="Times New Roman" panose="02020603050405020304" pitchFamily="18" charset="0"/>
              </a:rPr>
              <a:t> não foi possível localizar o beneficiário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B0C06BF7-5D05-49E1-AF92-279C00DEDA76}"/>
              </a:ext>
            </a:extLst>
          </p:cNvPr>
          <p:cNvSpPr/>
          <p:nvPr/>
        </p:nvSpPr>
        <p:spPr>
          <a:xfrm>
            <a:off x="2197745" y="5286016"/>
            <a:ext cx="532298" cy="40756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6.717</a:t>
            </a:r>
          </a:p>
        </p:txBody>
      </p:sp>
      <p:sp>
        <p:nvSpPr>
          <p:cNvPr id="67" name="Seta: Pentágono 66">
            <a:extLst>
              <a:ext uri="{FF2B5EF4-FFF2-40B4-BE49-F238E27FC236}">
                <a16:creationId xmlns:a16="http://schemas.microsoft.com/office/drawing/2014/main" id="{D5437581-8879-405E-B100-5ED31484A8F6}"/>
              </a:ext>
            </a:extLst>
          </p:cNvPr>
          <p:cNvSpPr/>
          <p:nvPr/>
        </p:nvSpPr>
        <p:spPr>
          <a:xfrm>
            <a:off x="2857115" y="5750311"/>
            <a:ext cx="5566660" cy="414710"/>
          </a:xfrm>
          <a:prstGeom prst="homePlat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  <a:cs typeface="Times New Roman" panose="02020603050405020304" pitchFamily="18" charset="0"/>
              </a:rPr>
              <a:t>Outros motivos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68" name="Retângulo 67">
            <a:extLst>
              <a:ext uri="{FF2B5EF4-FFF2-40B4-BE49-F238E27FC236}">
                <a16:creationId xmlns:a16="http://schemas.microsoft.com/office/drawing/2014/main" id="{DA389ECD-C247-4B4E-9446-5B52DA211201}"/>
              </a:ext>
            </a:extLst>
          </p:cNvPr>
          <p:cNvSpPr/>
          <p:nvPr/>
        </p:nvSpPr>
        <p:spPr>
          <a:xfrm>
            <a:off x="2200637" y="5742240"/>
            <a:ext cx="532298" cy="43399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71</a:t>
            </a: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F747E053-A5F6-4EBC-9273-BABF7332C5F5}"/>
              </a:ext>
            </a:extLst>
          </p:cNvPr>
          <p:cNvSpPr/>
          <p:nvPr/>
        </p:nvSpPr>
        <p:spPr>
          <a:xfrm>
            <a:off x="457112" y="3926030"/>
            <a:ext cx="1616453" cy="39613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3,9%</a:t>
            </a:r>
          </a:p>
        </p:txBody>
      </p:sp>
      <p:sp>
        <p:nvSpPr>
          <p:cNvPr id="70" name="Retângulo 69">
            <a:extLst>
              <a:ext uri="{FF2B5EF4-FFF2-40B4-BE49-F238E27FC236}">
                <a16:creationId xmlns:a16="http://schemas.microsoft.com/office/drawing/2014/main" id="{6F5C958C-0B18-42BE-9E51-F32B326F87FC}"/>
              </a:ext>
            </a:extLst>
          </p:cNvPr>
          <p:cNvSpPr/>
          <p:nvPr/>
        </p:nvSpPr>
        <p:spPr>
          <a:xfrm>
            <a:off x="451853" y="4367285"/>
            <a:ext cx="1616453" cy="42528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0,4%</a:t>
            </a:r>
          </a:p>
        </p:txBody>
      </p:sp>
      <p:sp>
        <p:nvSpPr>
          <p:cNvPr id="71" name="Retângulo 70">
            <a:extLst>
              <a:ext uri="{FF2B5EF4-FFF2-40B4-BE49-F238E27FC236}">
                <a16:creationId xmlns:a16="http://schemas.microsoft.com/office/drawing/2014/main" id="{959A0DB8-9C52-4926-8C6B-F941A42AA7A3}"/>
              </a:ext>
            </a:extLst>
          </p:cNvPr>
          <p:cNvSpPr/>
          <p:nvPr/>
        </p:nvSpPr>
        <p:spPr>
          <a:xfrm>
            <a:off x="451853" y="4845054"/>
            <a:ext cx="1616453" cy="40962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0,4%</a:t>
            </a:r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826809D-8C7F-4968-9A2F-DFDA646783EC}"/>
              </a:ext>
            </a:extLst>
          </p:cNvPr>
          <p:cNvSpPr/>
          <p:nvPr/>
        </p:nvSpPr>
        <p:spPr>
          <a:xfrm>
            <a:off x="457112" y="5294247"/>
            <a:ext cx="1616453" cy="40756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94,4%</a:t>
            </a:r>
          </a:p>
        </p:txBody>
      </p:sp>
      <p:sp>
        <p:nvSpPr>
          <p:cNvPr id="73" name="Retângulo 72">
            <a:extLst>
              <a:ext uri="{FF2B5EF4-FFF2-40B4-BE49-F238E27FC236}">
                <a16:creationId xmlns:a16="http://schemas.microsoft.com/office/drawing/2014/main" id="{F67DA65B-4BD3-4777-86E7-1B8632DE120A}"/>
              </a:ext>
            </a:extLst>
          </p:cNvPr>
          <p:cNvSpPr/>
          <p:nvPr/>
        </p:nvSpPr>
        <p:spPr>
          <a:xfrm>
            <a:off x="449242" y="5740829"/>
            <a:ext cx="1616453" cy="43399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1,0%</a:t>
            </a:r>
          </a:p>
        </p:txBody>
      </p:sp>
      <p:sp>
        <p:nvSpPr>
          <p:cNvPr id="74" name="Retângulo 73">
            <a:extLst>
              <a:ext uri="{FF2B5EF4-FFF2-40B4-BE49-F238E27FC236}">
                <a16:creationId xmlns:a16="http://schemas.microsoft.com/office/drawing/2014/main" id="{B9ABF069-3398-4C5F-8FCC-2F4617B8D020}"/>
              </a:ext>
            </a:extLst>
          </p:cNvPr>
          <p:cNvSpPr/>
          <p:nvPr/>
        </p:nvSpPr>
        <p:spPr>
          <a:xfrm>
            <a:off x="2197745" y="4351917"/>
            <a:ext cx="532298" cy="43399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25</a:t>
            </a:r>
          </a:p>
        </p:txBody>
      </p:sp>
      <p:sp>
        <p:nvSpPr>
          <p:cNvPr id="75" name="Retângulo 74">
            <a:extLst>
              <a:ext uri="{FF2B5EF4-FFF2-40B4-BE49-F238E27FC236}">
                <a16:creationId xmlns:a16="http://schemas.microsoft.com/office/drawing/2014/main" id="{9D1AFCB4-5699-4DDA-9A59-43ADA8AB95A4}"/>
              </a:ext>
            </a:extLst>
          </p:cNvPr>
          <p:cNvSpPr/>
          <p:nvPr/>
        </p:nvSpPr>
        <p:spPr>
          <a:xfrm>
            <a:off x="4855090" y="1431890"/>
            <a:ext cx="3568685" cy="207749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  <a:effectLst/>
        </p:spPr>
        <p:txBody>
          <a:bodyPr wrap="square">
            <a:spAutoFit/>
          </a:bodyPr>
          <a:lstStyle/>
          <a:p>
            <a:pPr algn="ctr"/>
            <a:endParaRPr lang="pt-BR" sz="1400" spc="300" dirty="0">
              <a:solidFill>
                <a:schemeClr val="tx1">
                  <a:lumMod val="85000"/>
                  <a:lumOff val="15000"/>
                </a:schemeClr>
              </a:solidFill>
              <a:cs typeface="Khmer UI" panose="020B0502040204020203" pitchFamily="34" charset="0"/>
            </a:endParaRPr>
          </a:p>
          <a:p>
            <a:pPr algn="ctr"/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Khmer UI" panose="020B0502040204020203" pitchFamily="34" charset="0"/>
              </a:rPr>
              <a:t>TAXA DE RESPONDENTES</a:t>
            </a:r>
          </a:p>
          <a:p>
            <a:pPr algn="ctr"/>
            <a:r>
              <a:rPr lang="pt-BR" sz="5000" b="1" dirty="0">
                <a:solidFill>
                  <a:schemeClr val="tx1">
                    <a:lumMod val="85000"/>
                    <a:lumOff val="15000"/>
                  </a:schemeClr>
                </a:solidFill>
                <a:cs typeface="Khmer UI" panose="020B0502040204020203" pitchFamily="34" charset="0"/>
              </a:rPr>
              <a:t>  3,9%</a:t>
            </a:r>
          </a:p>
          <a:p>
            <a:pPr algn="ctr"/>
            <a:endParaRPr lang="pt-BR" sz="1400" b="1" spc="3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Khmer UI" panose="020B0502040204020203" pitchFamily="34" charset="0"/>
            </a:endParaRPr>
          </a:p>
          <a:p>
            <a:pPr algn="ctr"/>
            <a:r>
              <a:rPr lang="pt-BR" sz="1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Khmer UI" panose="020B0502040204020203" pitchFamily="34" charset="0"/>
              </a:rPr>
              <a:t>Total de Ligações</a:t>
            </a:r>
            <a:r>
              <a:rPr lang="pt-BR" sz="14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Khmer UI" panose="020B0502040204020203" pitchFamily="34" charset="0"/>
              </a:rPr>
              <a:t>: 7.116</a:t>
            </a:r>
            <a:endParaRPr lang="pt-BR" sz="1400" b="1" spc="3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Khmer UI" panose="020B0502040204020203" pitchFamily="34" charset="0"/>
            </a:endParaRPr>
          </a:p>
          <a:p>
            <a:pPr algn="ctr"/>
            <a:endParaRPr lang="pt-BR" sz="1400" b="1" spc="3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Khmer UI" panose="020B0502040204020203" pitchFamily="34" charset="0"/>
            </a:endParaRPr>
          </a:p>
          <a:p>
            <a:pPr algn="ctr"/>
            <a:endParaRPr lang="pt-BR" sz="9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76" name="Gráfico 75" descr="Microfone de rádio com preenchimento sólido">
            <a:extLst>
              <a:ext uri="{FF2B5EF4-FFF2-40B4-BE49-F238E27FC236}">
                <a16:creationId xmlns:a16="http://schemas.microsoft.com/office/drawing/2014/main" id="{1470810F-D093-4C7F-8690-25A2D34EE5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51" y="1157357"/>
            <a:ext cx="914400" cy="914400"/>
          </a:xfrm>
          <a:prstGeom prst="rect">
            <a:avLst/>
          </a:prstGeom>
        </p:spPr>
      </p:pic>
      <p:pic>
        <p:nvPicPr>
          <p:cNvPr id="77" name="Gráfico 76" descr="Sinal de polegar para cima com preenchimento sólido">
            <a:extLst>
              <a:ext uri="{FF2B5EF4-FFF2-40B4-BE49-F238E27FC236}">
                <a16:creationId xmlns:a16="http://schemas.microsoft.com/office/drawing/2014/main" id="{1E4A8650-283D-43B0-B6E7-26FA242D53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69195" y="1143517"/>
            <a:ext cx="914400" cy="914400"/>
          </a:xfrm>
          <a:prstGeom prst="rect">
            <a:avLst/>
          </a:prstGeom>
        </p:spPr>
      </p:pic>
      <p:pic>
        <p:nvPicPr>
          <p:cNvPr id="78" name="Gráfico 77" descr="Engrenagens estrutura de tópicos">
            <a:extLst>
              <a:ext uri="{FF2B5EF4-FFF2-40B4-BE49-F238E27FC236}">
                <a16:creationId xmlns:a16="http://schemas.microsoft.com/office/drawing/2014/main" id="{349DE21F-F7AC-400C-9369-F40DFE9F10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63733" y="2890822"/>
            <a:ext cx="3855586" cy="3855586"/>
          </a:xfrm>
          <a:prstGeom prst="rect">
            <a:avLst/>
          </a:prstGeom>
        </p:spPr>
      </p:pic>
      <p:sp>
        <p:nvSpPr>
          <p:cNvPr id="79" name="CaixaDeTexto 78">
            <a:extLst>
              <a:ext uri="{FF2B5EF4-FFF2-40B4-BE49-F238E27FC236}">
                <a16:creationId xmlns:a16="http://schemas.microsoft.com/office/drawing/2014/main" id="{F0F289A3-6080-4F07-B683-B56AA059D9B3}"/>
              </a:ext>
            </a:extLst>
          </p:cNvPr>
          <p:cNvSpPr txBox="1"/>
          <p:nvPr/>
        </p:nvSpPr>
        <p:spPr>
          <a:xfrm>
            <a:off x="557923" y="242563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</p:spTree>
    <p:extLst>
      <p:ext uri="{BB962C8B-B14F-4D97-AF65-F5344CB8AC3E}">
        <p14:creationId xmlns:p14="http://schemas.microsoft.com/office/powerpoint/2010/main" val="602458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7FC1D7FE-EF73-4D0C-8738-2C9E0E2C83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326847"/>
              </p:ext>
            </p:extLst>
          </p:nvPr>
        </p:nvGraphicFramePr>
        <p:xfrm>
          <a:off x="1624282" y="1460543"/>
          <a:ext cx="7920000" cy="4109648"/>
        </p:xfrm>
        <a:graphic>
          <a:graphicData uri="http://schemas.openxmlformats.org/drawingml/2006/table">
            <a:tbl>
              <a:tblPr/>
              <a:tblGrid>
                <a:gridCol w="1800000">
                  <a:extLst>
                    <a:ext uri="{9D8B030D-6E8A-4147-A177-3AD203B41FA5}">
                      <a16:colId xmlns:a16="http://schemas.microsoft.com/office/drawing/2014/main" val="70855966"/>
                    </a:ext>
                  </a:extLst>
                </a:gridCol>
                <a:gridCol w="3240000">
                  <a:extLst>
                    <a:ext uri="{9D8B030D-6E8A-4147-A177-3AD203B41FA5}">
                      <a16:colId xmlns:a16="http://schemas.microsoft.com/office/drawing/2014/main" val="2479003568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96546883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858869224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Questão</a:t>
                      </a: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Base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Margem de Erro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881372"/>
                  </a:ext>
                </a:extLst>
              </a:tr>
              <a:tr h="360000">
                <a:tc rowSpan="5"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Bloco A: </a:t>
                      </a:r>
                    </a:p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Atenção à Saúde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1 - Cuidados de saúde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589148"/>
                  </a:ext>
                </a:extLst>
              </a:tr>
              <a:tr h="509648">
                <a:tc v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2 - Atenção imediata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26021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3 - Comunicação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241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835570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4 - Atenção à saúde recebida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238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306459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5 - Lista de médicos (acesso aos prestadores)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216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344492"/>
                  </a:ext>
                </a:extLst>
              </a:tr>
              <a:tr h="360000">
                <a:tc rowSpan="3"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Bloco B: </a:t>
                      </a:r>
                    </a:p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Canais de Atendimento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6 - Atendimento multicanal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223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1401038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7 - Resolutividade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792988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8 - Documentos e formulários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9674"/>
                  </a:ext>
                </a:extLst>
              </a:tr>
              <a:tr h="36000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Bloco C: </a:t>
                      </a:r>
                    </a:p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Satisfação 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9 - Avaliação 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274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676065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10 - Recomendação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271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711154"/>
                  </a:ext>
                </a:extLst>
              </a:tr>
            </a:tbl>
          </a:graphicData>
        </a:graphic>
      </p:graphicFrame>
      <p:sp>
        <p:nvSpPr>
          <p:cNvPr id="10" name="CaixaDeTexto 9">
            <a:extLst>
              <a:ext uri="{FF2B5EF4-FFF2-40B4-BE49-F238E27FC236}">
                <a16:creationId xmlns:a16="http://schemas.microsoft.com/office/drawing/2014/main" id="{C2E9EB9C-94BB-4F44-8888-C188853476B7}"/>
              </a:ext>
            </a:extLst>
          </p:cNvPr>
          <p:cNvSpPr txBox="1"/>
          <p:nvPr/>
        </p:nvSpPr>
        <p:spPr>
          <a:xfrm>
            <a:off x="451066" y="1120271"/>
            <a:ext cx="2731590" cy="317186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Margem de erro por atributo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4590672-71A1-4ADE-9709-2DA09C6F8076}"/>
              </a:ext>
            </a:extLst>
          </p:cNvPr>
          <p:cNvSpPr txBox="1"/>
          <p:nvPr/>
        </p:nvSpPr>
        <p:spPr>
          <a:xfrm>
            <a:off x="557923" y="242563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</p:spTree>
    <p:extLst>
      <p:ext uri="{BB962C8B-B14F-4D97-AF65-F5344CB8AC3E}">
        <p14:creationId xmlns:p14="http://schemas.microsoft.com/office/powerpoint/2010/main" val="3765902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ixaDeTexto 15">
            <a:extLst>
              <a:ext uri="{FF2B5EF4-FFF2-40B4-BE49-F238E27FC236}">
                <a16:creationId xmlns:a16="http://schemas.microsoft.com/office/drawing/2014/main" id="{95F28445-5854-404C-87E8-28EB8E97AE39}"/>
              </a:ext>
            </a:extLst>
          </p:cNvPr>
          <p:cNvSpPr txBox="1"/>
          <p:nvPr/>
        </p:nvSpPr>
        <p:spPr>
          <a:xfrm>
            <a:off x="557923" y="242563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0542C8E-36E4-46EE-AB3A-82FB3BB62832}"/>
              </a:ext>
            </a:extLst>
          </p:cNvPr>
          <p:cNvSpPr txBox="1"/>
          <p:nvPr/>
        </p:nvSpPr>
        <p:spPr>
          <a:xfrm>
            <a:off x="415898" y="1078069"/>
            <a:ext cx="1854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Intervalo de Confiança</a:t>
            </a:r>
          </a:p>
        </p:txBody>
      </p:sp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DB522C68-1CD7-497C-A43E-7C863AC2A6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695824"/>
              </p:ext>
            </p:extLst>
          </p:nvPr>
        </p:nvGraphicFramePr>
        <p:xfrm>
          <a:off x="415898" y="1737205"/>
          <a:ext cx="11340000" cy="4864278"/>
        </p:xfrm>
        <a:graphic>
          <a:graphicData uri="http://schemas.openxmlformats.org/drawingml/2006/table">
            <a:tbl>
              <a:tblPr/>
              <a:tblGrid>
                <a:gridCol w="6300000">
                  <a:extLst>
                    <a:ext uri="{9D8B030D-6E8A-4147-A177-3AD203B41FA5}">
                      <a16:colId xmlns:a16="http://schemas.microsoft.com/office/drawing/2014/main" val="111574614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1432003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6950498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4199096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23698078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46116820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14001172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092386113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1 - Cuidados de saúde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15221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Sempre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62,2%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57,4%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67,0%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03378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Na maioria das vezes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67286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Às vezes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181549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Nunca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59065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sei/Não me lembro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57549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Nos 12 últimos meses não procurei cuidados de saúde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968288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065513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2 - Atenção imediata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63798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Sempre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42,8%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37,9%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47,7%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81425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Na maioria das vezes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5037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Às vezes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6316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Nunca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98171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sei/Não me lembro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85361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Nos 12 últimos não precisei de atenção imediata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45,3%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50,3%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62370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1839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8031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ixaDeTexto 16">
            <a:extLst>
              <a:ext uri="{FF2B5EF4-FFF2-40B4-BE49-F238E27FC236}">
                <a16:creationId xmlns:a16="http://schemas.microsoft.com/office/drawing/2014/main" id="{59FA0376-B926-45F1-80BB-3AD4A909D0C7}"/>
              </a:ext>
            </a:extLst>
          </p:cNvPr>
          <p:cNvSpPr txBox="1"/>
          <p:nvPr/>
        </p:nvSpPr>
        <p:spPr>
          <a:xfrm>
            <a:off x="557923" y="242563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6C5F7299-989A-48F8-9DBC-549527C70F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753390"/>
              </p:ext>
            </p:extLst>
          </p:nvPr>
        </p:nvGraphicFramePr>
        <p:xfrm>
          <a:off x="415898" y="3518448"/>
          <a:ext cx="11340000" cy="2717436"/>
        </p:xfrm>
        <a:graphic>
          <a:graphicData uri="http://schemas.openxmlformats.org/drawingml/2006/table">
            <a:tbl>
              <a:tblPr/>
              <a:tblGrid>
                <a:gridCol w="6300000">
                  <a:extLst>
                    <a:ext uri="{9D8B030D-6E8A-4147-A177-3AD203B41FA5}">
                      <a16:colId xmlns:a16="http://schemas.microsoft.com/office/drawing/2014/main" val="111574614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1432003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96124711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4199096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23698078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46116820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14001172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092386113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4 - Atenção em saúde recebida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15221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48,6%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43,6%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53,5%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03378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33,1%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28,4%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37,8%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2792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67286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59065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57549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Nos 12 últimos meses não recebi atenção em saúde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96828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sei/Não me lembro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732845"/>
                  </a:ext>
                </a:extLst>
              </a:tr>
              <a:tr h="2694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0655131"/>
                  </a:ext>
                </a:extLst>
              </a:tr>
            </a:tbl>
          </a:graphicData>
        </a:graphic>
      </p:graphicFrame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16C90812-E55F-4816-BA84-3A82F2B18C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497015"/>
              </p:ext>
            </p:extLst>
          </p:nvPr>
        </p:nvGraphicFramePr>
        <p:xfrm>
          <a:off x="415898" y="1738800"/>
          <a:ext cx="11340000" cy="1296000"/>
        </p:xfrm>
        <a:graphic>
          <a:graphicData uri="http://schemas.openxmlformats.org/drawingml/2006/table">
            <a:tbl>
              <a:tblPr/>
              <a:tblGrid>
                <a:gridCol w="6300000">
                  <a:extLst>
                    <a:ext uri="{9D8B030D-6E8A-4147-A177-3AD203B41FA5}">
                      <a16:colId xmlns:a16="http://schemas.microsoft.com/office/drawing/2014/main" val="338505600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83522592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00699658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72734857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04815365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97091561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35377270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051824744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3 - Comunicação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554155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39,2%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34,4%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44,0%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999949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47,5%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42,5%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52,4%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462372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sei/Não me lembro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849346"/>
                  </a:ext>
                </a:extLst>
              </a:tr>
            </a:tbl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:a16="http://schemas.microsoft.com/office/drawing/2014/main" id="{DB20C73D-9702-451B-8448-649458013E0D}"/>
              </a:ext>
            </a:extLst>
          </p:cNvPr>
          <p:cNvSpPr txBox="1"/>
          <p:nvPr/>
        </p:nvSpPr>
        <p:spPr>
          <a:xfrm>
            <a:off x="415898" y="1078069"/>
            <a:ext cx="1854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Intervalo de Confiança</a:t>
            </a:r>
          </a:p>
        </p:txBody>
      </p:sp>
    </p:spTree>
    <p:extLst>
      <p:ext uri="{BB962C8B-B14F-4D97-AF65-F5344CB8AC3E}">
        <p14:creationId xmlns:p14="http://schemas.microsoft.com/office/powerpoint/2010/main" val="1140389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9B9DBE00-7612-47BC-A852-76909DD7E1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197069"/>
              </p:ext>
            </p:extLst>
          </p:nvPr>
        </p:nvGraphicFramePr>
        <p:xfrm>
          <a:off x="415898" y="4221397"/>
          <a:ext cx="11340000" cy="2448000"/>
        </p:xfrm>
        <a:graphic>
          <a:graphicData uri="http://schemas.openxmlformats.org/drawingml/2006/table">
            <a:tbl>
              <a:tblPr/>
              <a:tblGrid>
                <a:gridCol w="6300000">
                  <a:extLst>
                    <a:ext uri="{9D8B030D-6E8A-4147-A177-3AD203B41FA5}">
                      <a16:colId xmlns:a16="http://schemas.microsoft.com/office/drawing/2014/main" val="111574614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1432003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7471600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4199096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23698078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46116820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14001172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092386113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6 - Atendimento multicanal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15221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36,0%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03378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37,1%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32,3%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41,8%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2792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67286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59065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57549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Nos 12 últimos meses não acessei meu plano de saúde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96828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sei/Não me lembro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655131"/>
                  </a:ext>
                </a:extLst>
              </a:tr>
            </a:tbl>
          </a:graphicData>
        </a:graphic>
      </p:graphicFrame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50D5934E-5181-4028-836F-F7F60A4EB3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1311323"/>
              </p:ext>
            </p:extLst>
          </p:nvPr>
        </p:nvGraphicFramePr>
        <p:xfrm>
          <a:off x="415898" y="1738800"/>
          <a:ext cx="11340000" cy="2448000"/>
        </p:xfrm>
        <a:graphic>
          <a:graphicData uri="http://schemas.openxmlformats.org/drawingml/2006/table">
            <a:tbl>
              <a:tblPr/>
              <a:tblGrid>
                <a:gridCol w="6300000">
                  <a:extLst>
                    <a:ext uri="{9D8B030D-6E8A-4147-A177-3AD203B41FA5}">
                      <a16:colId xmlns:a16="http://schemas.microsoft.com/office/drawing/2014/main" val="72682416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15763613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50419049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20766944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68586538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6684525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9909678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02138343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 – Acesso à lista de prestadores de serviços credenciados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97458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27,7%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23,3%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32,1%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74607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33,5%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28,8%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38,1%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55719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2748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93439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73393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Nunca acessei a lista de prestadores de serviços credenciados pelo meu plano de saúde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57488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sei/Não me lembro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123514"/>
                  </a:ext>
                </a:extLst>
              </a:tr>
            </a:tbl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:a16="http://schemas.microsoft.com/office/drawing/2014/main" id="{6D8709D7-8418-4FC2-8649-FFEC3BD17A99}"/>
              </a:ext>
            </a:extLst>
          </p:cNvPr>
          <p:cNvSpPr txBox="1"/>
          <p:nvPr/>
        </p:nvSpPr>
        <p:spPr>
          <a:xfrm>
            <a:off x="415898" y="1078069"/>
            <a:ext cx="1854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Intervalo de Confiança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E56DE586-6276-4CF9-BE09-1BA9345B378B}"/>
              </a:ext>
            </a:extLst>
          </p:cNvPr>
          <p:cNvSpPr txBox="1"/>
          <p:nvPr/>
        </p:nvSpPr>
        <p:spPr>
          <a:xfrm>
            <a:off x="557923" y="242563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</p:spTree>
    <p:extLst>
      <p:ext uri="{BB962C8B-B14F-4D97-AF65-F5344CB8AC3E}">
        <p14:creationId xmlns:p14="http://schemas.microsoft.com/office/powerpoint/2010/main" val="1678324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3739</TotalTime>
  <Words>5686</Words>
  <Application>Microsoft Office PowerPoint</Application>
  <PresentationFormat>Widescreen</PresentationFormat>
  <Paragraphs>1424</Paragraphs>
  <Slides>25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Cambria</vt:lpstr>
      <vt:lpstr>Myriad Pro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Maisa Mateus</dc:creator>
  <cp:lastModifiedBy>Priscila Prado</cp:lastModifiedBy>
  <cp:revision>313</cp:revision>
  <dcterms:created xsi:type="dcterms:W3CDTF">2021-03-17T23:00:47Z</dcterms:created>
  <dcterms:modified xsi:type="dcterms:W3CDTF">2021-04-28T13:26:17Z</dcterms:modified>
</cp:coreProperties>
</file>