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  <p:sldMasterId id="2147483661" r:id="rId5"/>
  </p:sldMasterIdLst>
  <p:notesMasterIdLst>
    <p:notesMasterId r:id="rId32"/>
  </p:notesMasterIdLst>
  <p:sldIdLst>
    <p:sldId id="847" r:id="rId6"/>
    <p:sldId id="875" r:id="rId7"/>
    <p:sldId id="848" r:id="rId8"/>
    <p:sldId id="849" r:id="rId9"/>
    <p:sldId id="850" r:id="rId10"/>
    <p:sldId id="851" r:id="rId11"/>
    <p:sldId id="852" r:id="rId12"/>
    <p:sldId id="853" r:id="rId13"/>
    <p:sldId id="854" r:id="rId14"/>
    <p:sldId id="855" r:id="rId15"/>
    <p:sldId id="869" r:id="rId16"/>
    <p:sldId id="870" r:id="rId17"/>
    <p:sldId id="871" r:id="rId18"/>
    <p:sldId id="872" r:id="rId19"/>
    <p:sldId id="873" r:id="rId20"/>
    <p:sldId id="856" r:id="rId21"/>
    <p:sldId id="857" r:id="rId22"/>
    <p:sldId id="858" r:id="rId23"/>
    <p:sldId id="876" r:id="rId24"/>
    <p:sldId id="877" r:id="rId25"/>
    <p:sldId id="884" r:id="rId26"/>
    <p:sldId id="885" r:id="rId27"/>
    <p:sldId id="886" r:id="rId28"/>
    <p:sldId id="888" r:id="rId29"/>
    <p:sldId id="879" r:id="rId30"/>
    <p:sldId id="689" r:id="rId31"/>
  </p:sldIdLst>
  <p:sldSz cx="18288000" cy="10287000"/>
  <p:notesSz cx="6797675" cy="9928225"/>
  <p:custDataLst>
    <p:tags r:id="rId33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847"/>
            <p14:sldId id="875"/>
            <p14:sldId id="848"/>
            <p14:sldId id="849"/>
            <p14:sldId id="850"/>
            <p14:sldId id="851"/>
            <p14:sldId id="852"/>
            <p14:sldId id="853"/>
            <p14:sldId id="854"/>
            <p14:sldId id="855"/>
            <p14:sldId id="869"/>
            <p14:sldId id="870"/>
            <p14:sldId id="871"/>
            <p14:sldId id="872"/>
            <p14:sldId id="873"/>
            <p14:sldId id="856"/>
            <p14:sldId id="857"/>
            <p14:sldId id="858"/>
            <p14:sldId id="876"/>
            <p14:sldId id="877"/>
            <p14:sldId id="884"/>
            <p14:sldId id="885"/>
            <p14:sldId id="886"/>
            <p14:sldId id="888"/>
            <p14:sldId id="879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79" userDrawn="1">
          <p15:clr>
            <a:srgbClr val="A4A3A4"/>
          </p15:clr>
        </p15:guide>
        <p15:guide id="4" pos="58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6E89"/>
    <a:srgbClr val="6D983F"/>
    <a:srgbClr val="E3620B"/>
    <a:srgbClr val="0092B4"/>
    <a:srgbClr val="8CBB59"/>
    <a:srgbClr val="007373"/>
    <a:srgbClr val="F47521"/>
    <a:srgbClr val="DF4F3B"/>
    <a:srgbClr val="00C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53" autoAdjust="0"/>
    <p:restoredTop sz="66976" autoAdjust="0"/>
  </p:normalViewPr>
  <p:slideViewPr>
    <p:cSldViewPr snapToGrid="0">
      <p:cViewPr varScale="1">
        <p:scale>
          <a:sx n="48" d="100"/>
          <a:sy n="48" d="100"/>
        </p:scale>
        <p:origin x="954" y="66"/>
      </p:cViewPr>
      <p:guideLst>
        <p:guide orient="horz" pos="1879"/>
        <p:guide pos="5851"/>
      </p:guideLst>
    </p:cSldViewPr>
  </p:slideViewPr>
  <p:outlineViewPr>
    <p:cViewPr>
      <p:scale>
        <a:sx n="33" d="100"/>
        <a:sy n="33" d="100"/>
      </p:scale>
      <p:origin x="0" y="-11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6864"/>
    </p:cViewPr>
  </p:sorterViewPr>
  <p:notesViewPr>
    <p:cSldViewPr snapToGrid="0" showGuides="1">
      <p:cViewPr>
        <p:scale>
          <a:sx n="100" d="100"/>
          <a:sy n="100" d="100"/>
        </p:scale>
        <p:origin x="1812" y="-2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02FFFB51-62BD-4ED9-8C8C-72908B92FB4A}" type="datetimeFigureOut">
              <a:rPr lang="pt-BR" smtClean="0"/>
              <a:t>04/10/2023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8" tIns="47784" rIns="95568" bIns="47784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568" tIns="47784" rIns="95568" bIns="47784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9530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4627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8221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3443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31637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70775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60104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0485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3851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15373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0034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1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36642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81235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22877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5264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99070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2551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54889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2710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1172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2704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1916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4449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2589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492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595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556B92-3EBA-DA83-DEE0-52E1BEB63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EB897C-75A1-FD08-A301-90F28F14C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0C7C67-689A-4FC0-6AFC-17BC8A628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2FB567-4778-C000-30A7-AEA5F5FD9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82FD47-E41E-2584-DE44-80A4BA297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45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1B98B-EC4C-CFC6-938F-1E2BF13A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1D288-F566-2CDE-85DB-B916FA00E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29B0C7-AA46-CCC9-5A16-7F9C0322F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91CB27-1AFA-9E6E-3E58-A8F560FE2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7FA83D-2663-B8C4-6E10-21B0D86C7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029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954EB-2EFC-C38F-261E-F4B68F6A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28CAF8-608F-2084-C8AF-36C69A38A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F136CE8-2849-8361-BBC8-78AE0B982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D670D35-CDC3-DF85-F2B9-56F30163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7A0227-ED6C-FC71-A13A-99EC19EA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EE6509-606C-9C24-EB14-0F33B0E8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990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1DDAA6-5AB4-1A49-49C5-BC5B9A0B3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BB36A7-452F-7F24-6C25-4C233C982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84A423-D707-831C-DF4B-CB2A0FAC6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33FA18B-F9F7-4E59-1376-3EA8580EFC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4C909B6-F113-7739-3608-E29632F90A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7AD2A94-B545-BA8E-E769-AD2B6096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827D078-69A2-2484-8B9F-9967E4C4D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5D36D15-64FE-E403-ED27-EF756B01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409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715D9-F72E-6E61-56DC-1E09E6D45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BB9C901-8F3E-C35F-9E0E-2C80B4361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90B883-5568-B8EA-729A-3FEB1D755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E6CDF2D-9318-A972-0CF4-AEEF4334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483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ACF5DE2-65A7-5CDA-4F46-FCC3A5C4B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D79BBE-5E7A-891F-C559-05303D23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1FADD9E-7D94-1D09-A587-59C10F0EE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117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8E4A8-5DC5-EB29-1213-C7073835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0E7472-556C-996C-F1E9-060C95B07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A41C278-A178-4A00-04C4-CA662B554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7F8A0D-183E-2180-C002-60ED1AA0B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9C5F0D4-15E5-FADC-604F-89F84715D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118CE5-3E03-8EB6-7A99-A010F2C3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9342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7464B0-11F0-90A6-61DA-40051898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3E31DED-216D-CAA3-6149-58DAEF7588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5FF995-89E2-8ACC-DA8B-8D96999CD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121F1A-706E-3499-77E2-B11ED570D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A3FB00-1C2B-F7D5-5D70-128A33D74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E3B6BC-CE86-2A40-1F90-69E39A4AD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9114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CB22C-19C6-D825-433F-B66101E32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5CCF61D-7528-2CBA-28BF-16537167C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7FCE92-92AB-F640-DEF1-E99CE2C2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F5EEFF-16B3-CB71-E7FA-DAD1C21B0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58B806-D7E2-87B1-B919-03AB2B0D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463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06A697-DAEF-4740-092E-CC5CB72818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AD3E313-F853-EFFC-AB4F-4591B1E01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8D2771-E114-9C36-FFC6-92AF7A640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CF659E-0F2B-4AA7-8E8F-A891DFD3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DDEA7E-FD96-C346-093E-807FF278A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67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814364-FD78-51BF-4DEA-7BF83A38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0CCD8FD-81F7-49A6-0C05-30ACC094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A40F22F-5C66-5BB2-E48B-57CD10B0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A94B45-6CDE-57DF-884E-3875C43B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751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78208" cy="126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49" y="-46290"/>
            <a:ext cx="18277051" cy="10293534"/>
          </a:xfrm>
          <a:prstGeom prst="rect">
            <a:avLst/>
          </a:prstGeom>
        </p:spPr>
      </p:pic>
      <p:pic>
        <p:nvPicPr>
          <p:cNvPr id="2" name="Imagem 1" descr="Texto">
            <a:extLst>
              <a:ext uri="{FF2B5EF4-FFF2-40B4-BE49-F238E27FC236}">
                <a16:creationId xmlns:a16="http://schemas.microsoft.com/office/drawing/2014/main" id="{6BDCB630-F19D-94E3-E3E6-F8CB53755B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pic>
        <p:nvPicPr>
          <p:cNvPr id="4" name="Imagem 3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6BD1E235-7BFC-8DFD-0FBE-FCBDFD698FD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6339" y="282820"/>
            <a:ext cx="5144021" cy="1035125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815CC53E-1549-AB85-5EBB-B43802D8BAF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361715" y="9378921"/>
            <a:ext cx="5344254" cy="93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DIFIS/ANS</a:t>
            </a:r>
          </a:p>
        </p:txBody>
      </p:sp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D80FF-C42D-FD71-2ADB-64D0D53B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29938738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FDF88-93C5-E984-AEDA-D0B3164C0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0F7FD8-7103-59DB-FCC2-FBA4AE602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94CCC9-D0A5-FE26-EC6B-B546AF1E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AACECF-7B96-B844-9FCB-6C1EB5F8A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FB3957-E12D-966D-4FBB-51BD4D9F7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E858A091-7D6A-0CA5-3317-82502F19E0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45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0D9E8-87E5-7701-F380-10CEB8662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6EBB937-2442-6037-7281-0588D3664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C69809B-8261-67C9-E66F-875B07B8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33C1D92-9BDE-1BCA-60B7-7BF173AD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68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7" r:id="rId2"/>
    <p:sldLayoutId id="2147483660" r:id="rId3"/>
    <p:sldLayoutId id="2147483655" r:id="rId4"/>
    <p:sldLayoutId id="2147483656" r:id="rId5"/>
    <p:sldLayoutId id="2147483658" r:id="rId6"/>
    <p:sldLayoutId id="2147483675" r:id="rId7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336678-288D-8B0E-5B13-043F192E6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9CC179-0CE8-4F04-D22F-29BB85270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F23B1A-F6B5-8E52-E722-1E90CF91B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878F3-B2E8-45E6-8FAE-2367D50FF3F2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82602C-8691-1704-2314-CF038A910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9DD080-FD21-6E93-42DD-2F4B27523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277D1-4ED4-432A-A377-B05D7095A3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59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4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hyperlink" Target="https://www.saudebusiness.com/mercado/plano-de-saude-esta-entre-tres-maiores-necessidades-do-brasileir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F85391-C27D-688A-0833-787A966FE2BE}"/>
              </a:ext>
            </a:extLst>
          </p:cNvPr>
          <p:cNvSpPr txBox="1"/>
          <p:nvPr/>
        </p:nvSpPr>
        <p:spPr>
          <a:xfrm>
            <a:off x="1669774" y="3230847"/>
            <a:ext cx="141930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Trebuchet MS" panose="020B0603020202020204" pitchFamily="34" charset="0"/>
                <a:ea typeface="+mj-ea"/>
                <a:cs typeface="+mj-cs"/>
              </a:rPr>
              <a:t>Melhoria do relacionamento entre operadoras e beneficiários </a:t>
            </a:r>
          </a:p>
          <a:p>
            <a:pPr algn="ctr"/>
            <a:endParaRPr lang="pt-BR" sz="4800" b="1" dirty="0">
              <a:latin typeface="Trebuchet MS" panose="020B0603020202020204" pitchFamily="34" charset="0"/>
              <a:ea typeface="+mj-ea"/>
              <a:cs typeface="+mj-cs"/>
            </a:endParaRPr>
          </a:p>
          <a:p>
            <a:pPr algn="ctr"/>
            <a:r>
              <a:rPr lang="pt-BR" sz="4800" b="1" dirty="0">
                <a:latin typeface="Trebuchet MS" panose="020B0603020202020204" pitchFamily="34" charset="0"/>
                <a:ea typeface="+mj-ea"/>
                <a:cs typeface="+mj-cs"/>
              </a:rPr>
              <a:t>Maurício de Oliveira Lancellotti</a:t>
            </a:r>
          </a:p>
          <a:p>
            <a:pPr algn="ctr"/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Especialista em Regulação</a:t>
            </a:r>
          </a:p>
          <a:p>
            <a:pPr algn="ctr"/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Chefe de Núcleo ANS-PR</a:t>
            </a:r>
          </a:p>
        </p:txBody>
      </p:sp>
    </p:spTree>
    <p:extLst>
      <p:ext uri="{BB962C8B-B14F-4D97-AF65-F5344CB8AC3E}">
        <p14:creationId xmlns:p14="http://schemas.microsoft.com/office/powerpoint/2010/main" val="182098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E7B15EE-3ADF-0326-76D1-FE992314B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354" y="1863587"/>
            <a:ext cx="12052854" cy="6955812"/>
          </a:xfrm>
          <a:prstGeom prst="rect">
            <a:avLst/>
          </a:prstGeom>
        </p:spPr>
      </p:pic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7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A5C1F7ED-54D4-5E46-372B-D1705442B890}"/>
              </a:ext>
            </a:extLst>
          </p:cNvPr>
          <p:cNvSpPr txBox="1"/>
          <p:nvPr/>
        </p:nvSpPr>
        <p:spPr>
          <a:xfrm>
            <a:off x="620128" y="2113098"/>
            <a:ext cx="16975561" cy="6762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BR" sz="6000" b="1" dirty="0">
                <a:solidFill>
                  <a:schemeClr val="tx1"/>
                </a:solidFill>
                <a:latin typeface="Trebuchet MS" panose="020B0603020202020204" pitchFamily="34" charset="0"/>
              </a:rPr>
              <a:t>Momento presente...</a:t>
            </a:r>
            <a:endParaRPr lang="pt-BR" sz="3600" b="1" dirty="0">
              <a:solidFill>
                <a:schemeClr val="tx1"/>
              </a:solidFill>
              <a:latin typeface="Trebuchet MS" panose="020B0603020202020204" pitchFamily="34" charset="0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BR" sz="3600" dirty="0">
                <a:solidFill>
                  <a:schemeClr val="tx1"/>
                </a:solidFill>
                <a:latin typeface="Calibri"/>
                <a:cs typeface="Times New Roman"/>
              </a:rPr>
              <a:t>a. APF – Ação Preventiva Fiscalizatória</a:t>
            </a:r>
            <a:endParaRPr lang="pt-BR" sz="4000" dirty="0">
              <a:solidFill>
                <a:schemeClr val="tx1"/>
              </a:solidFill>
              <a:latin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BR" sz="3600" dirty="0">
                <a:solidFill>
                  <a:schemeClr val="tx1"/>
                </a:solidFill>
                <a:latin typeface="Calibri"/>
                <a:cs typeface="Times New Roman"/>
              </a:rPr>
              <a:t>b. Revisão Resoluções Normativas n.º 395/2016(I), 483/2022(II) e 489/2022(III);</a:t>
            </a:r>
          </a:p>
          <a:p>
            <a:pPr marL="514350" indent="-514350" algn="ctr">
              <a:lnSpc>
                <a:spcPct val="150000"/>
              </a:lnSpc>
              <a:spcAft>
                <a:spcPts val="600"/>
              </a:spcAft>
              <a:buAutoNum type="romanUcParenR"/>
            </a:pPr>
            <a:r>
              <a:rPr lang="pt-BR" sz="3600" dirty="0">
                <a:solidFill>
                  <a:schemeClr val="tx1"/>
                </a:solidFill>
                <a:latin typeface="Calibri"/>
                <a:cs typeface="Times New Roman"/>
              </a:rPr>
              <a:t>Ganho em resolutividade (Centrais de atendimento ou SAC); Ganho em informações regulatórias;</a:t>
            </a:r>
          </a:p>
          <a:p>
            <a:pPr marL="514350" indent="-514350" algn="ctr">
              <a:lnSpc>
                <a:spcPct val="150000"/>
              </a:lnSpc>
              <a:spcAft>
                <a:spcPts val="600"/>
              </a:spcAft>
              <a:buAutoNum type="romanUcParenR"/>
            </a:pPr>
            <a:r>
              <a:rPr lang="pt-BR" sz="3600" dirty="0">
                <a:solidFill>
                  <a:schemeClr val="tx1"/>
                </a:solidFill>
                <a:latin typeface="Calibri"/>
                <a:cs typeface="Times New Roman"/>
              </a:rPr>
              <a:t>Buscar intervenções menos prescritivas para temas de menor risco; e</a:t>
            </a:r>
          </a:p>
          <a:p>
            <a:pPr marL="400050" indent="-400050" algn="ctr">
              <a:lnSpc>
                <a:spcPct val="150000"/>
              </a:lnSpc>
              <a:spcAft>
                <a:spcPts val="600"/>
              </a:spcAft>
              <a:buAutoNum type="romanUcParenR"/>
            </a:pPr>
            <a:r>
              <a:rPr lang="pt-BR" sz="3600" dirty="0">
                <a:solidFill>
                  <a:schemeClr val="tx1"/>
                </a:solidFill>
                <a:latin typeface="Calibri"/>
                <a:cs typeface="Times New Roman"/>
              </a:rPr>
              <a:t> Criar ferramentas típicas da Fiscalização Responsiva</a:t>
            </a:r>
          </a:p>
        </p:txBody>
      </p:sp>
    </p:spTree>
    <p:extLst>
      <p:ext uri="{BB962C8B-B14F-4D97-AF65-F5344CB8AC3E}">
        <p14:creationId xmlns:p14="http://schemas.microsoft.com/office/powerpoint/2010/main" val="139768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13A5A818-4822-789C-1A81-0A45ED3E434D}"/>
              </a:ext>
            </a:extLst>
          </p:cNvPr>
          <p:cNvSpPr txBox="1"/>
          <p:nvPr/>
        </p:nvSpPr>
        <p:spPr>
          <a:xfrm>
            <a:off x="620128" y="1813630"/>
            <a:ext cx="16975561" cy="6162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</a:pPr>
            <a:r>
              <a:rPr lang="pt-BR" sz="6000" b="1" dirty="0">
                <a:latin typeface="Trebuchet MS" panose="020B0603020202020204" pitchFamily="34" charset="0"/>
              </a:rPr>
              <a:t>Momento presente...</a:t>
            </a:r>
            <a:endParaRPr lang="pt-BR" sz="3600" b="1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  <a:cs typeface="Times New Roman"/>
            </a:endParaRP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</a:pPr>
            <a:r>
              <a:rPr lang="pt-BR" sz="3600" dirty="0">
                <a:latin typeface="Calibri"/>
                <a:cs typeface="Times New Roman"/>
              </a:rPr>
              <a:t>b. Revisão Resolução Normativa n.º 489/2022:</a:t>
            </a: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</a:pPr>
            <a:r>
              <a:rPr lang="pt-BR" sz="3600" dirty="0">
                <a:latin typeface="Calibri"/>
                <a:cs typeface="Times New Roman"/>
              </a:rPr>
              <a:t>Revisão infrações “obsoletas”; Dosimetria das multas (proporcionalidade e razoabilidade); Tipificação de novas condutas (insucesso das ações responsivas).</a:t>
            </a: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</a:pPr>
            <a:r>
              <a:rPr lang="pt-BR" sz="3600" dirty="0">
                <a:latin typeface="Calibri"/>
                <a:cs typeface="Times New Roman"/>
              </a:rPr>
              <a:t>c. Fortalecimento dos instrumentos Termo de Compromisso – TC e Termo de Compromisso de Ajuste de Conduta - TCAC</a:t>
            </a:r>
          </a:p>
        </p:txBody>
      </p:sp>
    </p:spTree>
    <p:extLst>
      <p:ext uri="{BB962C8B-B14F-4D97-AF65-F5344CB8AC3E}">
        <p14:creationId xmlns:p14="http://schemas.microsoft.com/office/powerpoint/2010/main" val="118248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5DC69B36-6D33-E804-6120-EBF3166D0A0A}"/>
              </a:ext>
            </a:extLst>
          </p:cNvPr>
          <p:cNvSpPr txBox="1"/>
          <p:nvPr/>
        </p:nvSpPr>
        <p:spPr>
          <a:xfrm>
            <a:off x="3240156" y="4274291"/>
            <a:ext cx="1121133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Trebuchet MS" panose="020B0603020202020204" pitchFamily="34" charset="0"/>
                <a:ea typeface="+mj-ea"/>
                <a:cs typeface="+mj-cs"/>
              </a:rPr>
              <a:t>III. Disfunções da comunicação em nível judicial e regulatório</a:t>
            </a:r>
          </a:p>
        </p:txBody>
      </p:sp>
    </p:spTree>
    <p:extLst>
      <p:ext uri="{BB962C8B-B14F-4D97-AF65-F5344CB8AC3E}">
        <p14:creationId xmlns:p14="http://schemas.microsoft.com/office/powerpoint/2010/main" val="986183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AF0872-164F-74B8-1F82-14E1218E1B59}"/>
              </a:ext>
            </a:extLst>
          </p:cNvPr>
          <p:cNvSpPr txBox="1"/>
          <p:nvPr/>
        </p:nvSpPr>
        <p:spPr>
          <a:xfrm>
            <a:off x="612797" y="2252355"/>
            <a:ext cx="16740926" cy="687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431" indent="0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  <a:buNone/>
            </a:pPr>
            <a:r>
              <a:rPr lang="pt-BR" altLang="pt-BR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JUDICIALIZAÇÃO </a:t>
            </a:r>
            <a:r>
              <a:rPr lang="pt-BR" altLang="pt-BR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– Saúde Suplementar</a:t>
            </a:r>
          </a:p>
          <a:p>
            <a:pPr marL="603931" indent="-571500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  <a:buFont typeface="Wingdings" panose="05000000000000000000" pitchFamily="2" charset="2"/>
              <a:buChar char="§"/>
            </a:pPr>
            <a:endParaRPr lang="pt-BR" altLang="pt-BR" sz="4400" b="1" dirty="0"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603931" indent="-571500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  <a:buFont typeface="Wingdings" panose="05000000000000000000" pitchFamily="2" charset="2"/>
              <a:buChar char="§"/>
            </a:pPr>
            <a:r>
              <a:rPr lang="pt-BR" altLang="pt-BR" sz="4400" dirty="0">
                <a:latin typeface="Trebuchet MS" panose="020B0603020202020204" pitchFamily="34" charset="0"/>
                <a:cs typeface="Arial" panose="020B0604020202020204" pitchFamily="34" charset="0"/>
              </a:rPr>
              <a:t>DADOS OBTIDOS JUNTO AO SITE DO CNJ (ANO DE 2022)</a:t>
            </a:r>
            <a:endParaRPr lang="pt-BR" altLang="pt-BR" sz="4000" dirty="0"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latin typeface="Trebuchet MS" panose="020B0603020202020204" pitchFamily="34" charset="0"/>
                <a:cs typeface="Arial" panose="020B0604020202020204" pitchFamily="34" charset="0"/>
              </a:rPr>
              <a:t>Ações ajuizadas após 2020 – superior a 200 mil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latin typeface="Trebuchet MS" panose="020B0603020202020204" pitchFamily="34" charset="0"/>
                <a:cs typeface="Arial" panose="020B0604020202020204" pitchFamily="34" charset="0"/>
              </a:rPr>
              <a:t>Ações em curso até o final de 2022 – 580 mil</a:t>
            </a:r>
          </a:p>
          <a:p>
            <a:pPr marL="546100" lvl="1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</a:pPr>
            <a:r>
              <a:rPr lang="pt-BR" altLang="pt-BR" sz="2000" dirty="0">
                <a:latin typeface="Trebuchet MS" panose="020B0603020202020204" pitchFamily="34" charset="0"/>
                <a:cs typeface="Arial" panose="020B0604020202020204" pitchFamily="34" charset="0"/>
              </a:rPr>
              <a:t>Fonte: https://paineisanalytics.cnj.jus.br/single/?appid=a6dfbee4-bcad-4861-98ea-4b5183e29247&amp;sheet=87ff247a-22e0-4a66-ae83-24fa5d92175a&amp;opt=ctxmenu,currsel</a:t>
            </a:r>
          </a:p>
          <a:p>
            <a:pPr marL="1166813" lvl="1" indent="-620713" algn="just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endParaRPr lang="pt-BR" altLang="pt-BR" sz="3600" b="1" dirty="0">
              <a:solidFill>
                <a:srgbClr val="FF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29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1435DC-9809-7397-C19E-F9EE75CEA971}"/>
              </a:ext>
            </a:extLst>
          </p:cNvPr>
          <p:cNvSpPr txBox="1"/>
          <p:nvPr/>
        </p:nvSpPr>
        <p:spPr>
          <a:xfrm>
            <a:off x="1192696" y="2495271"/>
            <a:ext cx="15703827" cy="6386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431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</a:pPr>
            <a:r>
              <a:rPr lang="pt-BR" altLang="pt-BR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JUDICIALIZAÇÃO – </a:t>
            </a:r>
            <a:r>
              <a:rPr lang="pt-BR" altLang="pt-BR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Saúde Suplementar</a:t>
            </a:r>
          </a:p>
          <a:p>
            <a:pPr marL="603931" indent="-571500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  <a:buFont typeface="Wingdings" panose="05000000000000000000" pitchFamily="2" charset="2"/>
              <a:buChar char="§"/>
            </a:pPr>
            <a:r>
              <a:rPr lang="pt-BR" altLang="pt-BR" sz="44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PRINCIPAIS TEMAS DAS AÇÕES JUDICIAIS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Negativas de coberturas assistenciais (fornecimento de medicamentos, tratamento médico-hospitalar);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Reajuste contratual ;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Leitos hospitalares; e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Carências para atendimento.</a:t>
            </a:r>
            <a:endParaRPr lang="pt-BR" sz="3600" dirty="0">
              <a:effectLst>
                <a:outerShdw blurRad="38100" dist="38100" dir="2700000" algn="tl">
                  <a:srgbClr val="C0C0C0"/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85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B45AEE59-1D2A-9E63-442B-904639A171BA}"/>
              </a:ext>
            </a:extLst>
          </p:cNvPr>
          <p:cNvSpPr txBox="1"/>
          <p:nvPr/>
        </p:nvSpPr>
        <p:spPr>
          <a:xfrm>
            <a:off x="1192696" y="2495271"/>
            <a:ext cx="15703827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431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</a:pPr>
            <a:r>
              <a:rPr lang="pt-BR" altLang="pt-BR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JUDICIALIZAÇÃO – </a:t>
            </a:r>
            <a:r>
              <a:rPr lang="pt-BR" altLang="pt-BR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Saúde Suplementar</a:t>
            </a:r>
          </a:p>
          <a:p>
            <a:pPr marL="603931" indent="-571500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  <a:buFont typeface="Wingdings" panose="05000000000000000000" pitchFamily="2" charset="2"/>
              <a:buChar char="§"/>
            </a:pPr>
            <a:r>
              <a:rPr lang="pt-BR" altLang="pt-BR" sz="44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MOTIVOS DA JUDICIALIZAÇÃO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Negativa de cobertura de procedimentos médicos e/ou hospitalares;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Falta de clareza das cláusulas contratuais dos planos de saúde;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Insuficiência da rede; e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Necessidade de tratamentos de alto custo.</a:t>
            </a:r>
          </a:p>
          <a:p>
            <a:pPr marL="1166813" lvl="1" indent="-620713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endParaRPr lang="pt-BR" sz="3600" dirty="0">
              <a:effectLst>
                <a:outerShdw blurRad="38100" dist="38100" dir="2700000" algn="tl">
                  <a:srgbClr val="C0C0C0"/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41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DBDFAD98-7BFD-E394-D09C-8914973F3C23}"/>
              </a:ext>
            </a:extLst>
          </p:cNvPr>
          <p:cNvSpPr txBox="1"/>
          <p:nvPr/>
        </p:nvSpPr>
        <p:spPr>
          <a:xfrm>
            <a:off x="1192696" y="2495271"/>
            <a:ext cx="15703827" cy="5955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431" algn="ctr" defTabSz="981075">
              <a:spcBef>
                <a:spcPts val="0"/>
              </a:spcBef>
              <a:spcAft>
                <a:spcPts val="2400"/>
              </a:spcAft>
              <a:buClr>
                <a:srgbClr val="E3620B"/>
              </a:buClr>
            </a:pPr>
            <a:r>
              <a:rPr lang="pt-BR" altLang="pt-BR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JUDICIALIZAÇÃO – </a:t>
            </a:r>
            <a:r>
              <a:rPr lang="pt-BR" altLang="pt-BR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Problemas?</a:t>
            </a:r>
            <a:endParaRPr lang="pt-BR" altLang="pt-BR" sz="4400" dirty="0">
              <a:effectLst>
                <a:outerShdw blurRad="38100" dist="38100" dir="2700000" algn="tl">
                  <a:srgbClr val="C0C0C0"/>
                </a:outerShdw>
              </a:effectLst>
              <a:latin typeface="Trebuchet MS" panose="020B0603020202020204" pitchFamily="34" charset="0"/>
            </a:endParaRPr>
          </a:p>
          <a:p>
            <a:pPr marL="1166495" lvl="1" indent="-620395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Judicialização do impossível -  postular tratamentos que não apresentam resultados úteis ou satisfatórios ao consumidor;</a:t>
            </a:r>
          </a:p>
          <a:p>
            <a:pPr marL="1166495" lvl="1" indent="-620395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Abandono dos canais normais (SAC, Ouvidoria e demais meios de mediação prévia de conflitos);</a:t>
            </a:r>
          </a:p>
          <a:p>
            <a:pPr marL="1166495" lvl="1" indent="-620395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Desconsideração ao contrato (pacta sunt servanda); </a:t>
            </a:r>
          </a:p>
          <a:p>
            <a:pPr marL="1166495" lvl="1" indent="-620395" algn="ctr" defTabSz="981075">
              <a:spcBef>
                <a:spcPts val="1200"/>
              </a:spcBef>
              <a:spcAft>
                <a:spcPts val="1800"/>
              </a:spcAft>
              <a:buClr>
                <a:srgbClr val="E3620B"/>
              </a:buClr>
              <a:buFont typeface="Wingdings" panose="05000000000000000000" pitchFamily="2" charset="2"/>
              <a:buChar char="ü"/>
            </a:pPr>
            <a:r>
              <a:rPr lang="pt-BR" altLang="pt-BR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Impactos financeiros às operadoras.</a:t>
            </a:r>
          </a:p>
        </p:txBody>
      </p:sp>
    </p:spTree>
    <p:extLst>
      <p:ext uri="{BB962C8B-B14F-4D97-AF65-F5344CB8AC3E}">
        <p14:creationId xmlns:p14="http://schemas.microsoft.com/office/powerpoint/2010/main" val="71716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1331843" y="2544417"/>
            <a:ext cx="15505044" cy="5825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Impacto Regulatório </a:t>
            </a:r>
          </a:p>
          <a:p>
            <a:pPr algn="ctr"/>
            <a:endParaRPr lang="pt-BR" dirty="0"/>
          </a:p>
          <a:p>
            <a:pPr algn="ctr"/>
            <a:r>
              <a:rPr lang="pt-BR" sz="4400" dirty="0"/>
              <a:t>Passivo processual sancionador (junho/2023) </a:t>
            </a:r>
          </a:p>
          <a:p>
            <a:pPr algn="ctr"/>
            <a:r>
              <a:rPr lang="pt-BR" sz="4400" dirty="0"/>
              <a:t>24.000 processos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400" dirty="0">
                <a:latin typeface="Calibri"/>
                <a:cs typeface="Times New Roman"/>
              </a:rPr>
              <a:t>Custo administrativo x Limitação administrativa (aumento exponencial demandas)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400" dirty="0">
                <a:latin typeface="Calibri"/>
                <a:cs typeface="Times New Roman"/>
              </a:rPr>
              <a:t>Efetividade questionável</a:t>
            </a:r>
            <a:endParaRPr lang="pt-BR" sz="4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229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1331843" y="4711145"/>
            <a:ext cx="15505044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Trebuchet MS" panose="020B0603020202020204" pitchFamily="34" charset="0"/>
                <a:ea typeface="+mj-ea"/>
                <a:cs typeface="+mj-cs"/>
              </a:rPr>
              <a:t>IV. Oportunidades de melhoria</a:t>
            </a:r>
          </a:p>
          <a:p>
            <a:r>
              <a:rPr lang="pt-BR" sz="6000" dirty="0">
                <a:latin typeface="Trebuchet MS" panose="020B0603020202020204" pitchFamily="34" charset="0"/>
                <a:ea typeface="+mj-ea"/>
                <a:cs typeface="+mj-cs"/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424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CCFA55A-C11E-881B-FE57-0E40B402A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9733" y="-1013"/>
            <a:ext cx="3747373" cy="1278516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DF55CCA6-F13F-22B8-483D-652ACFDD4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2006" y="1651648"/>
            <a:ext cx="14676550" cy="778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76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1331843" y="2445027"/>
            <a:ext cx="15505044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Serviço de Atendimento ao Consumidor - SAC </a:t>
            </a:r>
          </a:p>
          <a:p>
            <a:pPr algn="ctr"/>
            <a:endParaRPr lang="pt-BR" dirty="0"/>
          </a:p>
          <a:p>
            <a:pPr algn="ctr"/>
            <a:r>
              <a:rPr lang="pt-BR" sz="4400" dirty="0"/>
              <a:t>Decreto n.º 6.523/08</a:t>
            </a:r>
          </a:p>
          <a:p>
            <a:pPr algn="ctr"/>
            <a:r>
              <a:rPr lang="pt-BR" sz="4400" dirty="0"/>
              <a:t>Resolução Normativa n.º 395/16</a:t>
            </a:r>
          </a:p>
          <a:p>
            <a:pPr algn="ctr"/>
            <a:endParaRPr lang="pt-BR" sz="4400" dirty="0"/>
          </a:p>
          <a:p>
            <a:pPr algn="just"/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“art. 4º  Ressalvada a hipótese prevista no art. 9º, quando demandadas, as operadoras deverão prestar aos seus beneficiários, </a:t>
            </a:r>
            <a:r>
              <a:rPr lang="pt-BR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 forma imediata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as devidas informações e orientações sobre o procedimento e/ou serviço assistencial solicitado, esclarecendo ainda se há cobertura prevista no Rol de Procedimentos e Eventos em Saúde da ANS e/ou no correspondente instrumento contratual firmado para prestação do serviço de assistência à saúde suplementar.”</a:t>
            </a:r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699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1331843" y="2445027"/>
            <a:ext cx="1550504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Serviço de Atendimento ao Consumidor - SAC </a:t>
            </a:r>
          </a:p>
          <a:p>
            <a:pPr algn="ctr"/>
            <a:endParaRPr lang="pt-BR" dirty="0"/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pt-BR" sz="4400" dirty="0"/>
              <a:t>Ruídos de comunicação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“Art. 8º  Sempre que houver a apresentação de solicitação de procedimento e/ou serviço de cobertura assistencial pelo beneficiário, independente do canal pelo qual seja realizado ou qual seja sua finalidade, </a:t>
            </a:r>
            <a:r>
              <a:rPr lang="pt-B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deverá ser fornecido número de protocolo como primeira ação</a:t>
            </a: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, no início do atendimento ou logo que o atendente identifique tratar-se de demanda que envolva, ainda que indiretamente, cobertura assistencial.”</a:t>
            </a:r>
          </a:p>
          <a:p>
            <a:pPr algn="just"/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773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1331843" y="2445027"/>
            <a:ext cx="15505044" cy="684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Serviço de Atendimento ao Consumidor - SAC </a:t>
            </a:r>
          </a:p>
          <a:p>
            <a:pPr algn="ctr"/>
            <a:endParaRPr lang="pt-BR" dirty="0"/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pt-BR" sz="4400" dirty="0"/>
              <a:t>Automação no controle no prazos</a:t>
            </a:r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“Art. 9º  Nos casos em que não seja possível fornecer resposta imediata à solicitação de procedimento e/ou serviço de cobertura assistencial apresentada,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 operadora demandada terá o prazo de até 5 (cinco) dias úteis para apresentá-la diretamente ao beneficiário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...</a:t>
            </a: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§ 2°  Nas solicitações de procedimentos de alta complexidade – PAC – ou de atendimento em regime de internação eletiva, as operadoras deverão cumprir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o prazo de até 10 (dez) dias úteis para apresentação de resposta direta ao beneficiário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informando as medidas adotadas para garantia da cobertura.</a:t>
            </a: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§ 3°  As solicitações de procedimentos e/ou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serviços de urgência e emergência devem ser autorizadas imediatamente pela operadora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observadas as normas legais e infralegais em vigor.”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5579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620129" y="2286003"/>
            <a:ext cx="17047742" cy="795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Serviço de Atendimento ao Consumidor - SAC </a:t>
            </a:r>
          </a:p>
          <a:p>
            <a:pPr algn="ctr"/>
            <a:endParaRPr lang="pt-BR" dirty="0"/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pt-BR" sz="4400" dirty="0"/>
              <a:t>Cuidado com as negativas / Juntas médicas RN 424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“Art. 11.  Fornecida resposta direta ao beneficiário sobre o resultado da análise de sua solicitação de procedimento e/ou serviço de cobertura assistencial,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 este será garantida a faculdade de requerer a reanálise de sua solicitação, a qual será apreciada pela Ouvidoria da operadora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instituída na forma da RN n° 323, de 3 de abril de 2013.</a:t>
            </a:r>
          </a:p>
          <a:p>
            <a:pPr algn="just"/>
            <a:endParaRPr lang="pt-B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§ 1°  No mesmo ato de fornecimento da resposta direta ao beneficiário, a operadora deverá informá-lo acerca do prazo, forma e procedimento a serem observados para apresentação do requerimento de reanálise,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inclusive no que se refere à instauração de junta médica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caso haja manifestação de divergência do profissional de saúde solicitante.</a:t>
            </a:r>
          </a:p>
          <a:p>
            <a:pPr algn="just"/>
            <a:endParaRPr lang="pt-B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§ 3°  Caso a operadora imponha ao beneficiário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procedimento excessivamente complexo para apresentação do requerimento de reanálise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de modo que impeça ou restrinja o exercício dessa faculdade,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será configurada a infração prevista nessa norma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por não observância às regras sobre atendimento aos beneficiários nas solicitações de cobertura assistencial.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2235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620129" y="2286003"/>
            <a:ext cx="17047742" cy="795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Serviço de Atendimento ao Consumidor - SAC </a:t>
            </a:r>
          </a:p>
          <a:p>
            <a:pPr algn="ctr"/>
            <a:endParaRPr lang="pt-BR" dirty="0"/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pt-BR" sz="4400" dirty="0"/>
              <a:t>Algumas considerações sobre Ouvidoria RN 323/13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	“Art. 1º .....</a:t>
            </a: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	§ 1º A Ouvidoria tem por objetivo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acolher as manifestações dos beneficiários, tais como elogios, sugestões, consultas e reclamações, de modo a tentar resolver conflitos que surjam no atendimento ao público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, e subsidiar aperfeiçoamento dos processos de trabalho da operadora, buscando sanar eventuais deficiências ou falhas em seu funcionamento.</a:t>
            </a: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	§ 2º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podendo solicitar o número do protocolo da reclamação ou manifestação registrada anteriormente. 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A Ouvidoria é unidade de segunda instância, junto ao Serviço de Atendimento ao Cliente ou unidade organizacional equivalente da Operadora.</a:t>
            </a: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	§ 3º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 falta do número de protocolo da reclamação ou a falta do número de registro da manifestação 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junto ao Serviço de Atendimento ao Cliente, ou à unidade organizacional equivalente,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</a:rPr>
              <a:t>não impedirá o acesso do beneficiário à Ouvidoria.</a:t>
            </a:r>
          </a:p>
          <a:p>
            <a:pPr algn="just"/>
            <a:endParaRPr lang="pt-B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5321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FB3BC6-95B2-A581-3F68-3EF0BBE18A66}"/>
              </a:ext>
            </a:extLst>
          </p:cNvPr>
          <p:cNvSpPr txBox="1"/>
          <p:nvPr/>
        </p:nvSpPr>
        <p:spPr>
          <a:xfrm>
            <a:off x="1331843" y="2544417"/>
            <a:ext cx="155050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/>
              <a:t>Conclusão</a:t>
            </a:r>
          </a:p>
          <a:p>
            <a:pPr algn="ctr"/>
            <a:endParaRPr lang="pt-BR" dirty="0"/>
          </a:p>
          <a:p>
            <a:pPr algn="ctr"/>
            <a:r>
              <a:rPr lang="pt-BR" sz="6000" dirty="0">
                <a:latin typeface="Calibri"/>
                <a:cs typeface="Times New Roman"/>
              </a:rPr>
              <a:t>“Cuide dos clientes e o negócio cuidará de si mesmo.” </a:t>
            </a:r>
          </a:p>
          <a:p>
            <a:pPr algn="ctr"/>
            <a:r>
              <a:rPr lang="pt-BR" sz="6000" dirty="0">
                <a:latin typeface="Calibri"/>
                <a:cs typeface="Times New Roman"/>
              </a:rPr>
              <a:t>Ray Kroc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451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5880800" y="1923199"/>
            <a:ext cx="6523923" cy="144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pt-BR" altLang="pt-BR" sz="6600" b="1" dirty="0">
                <a:solidFill>
                  <a:srgbClr val="006E89"/>
                </a:solidFill>
                <a:latin typeface="+mn-lt"/>
              </a:rPr>
              <a:t>Obrigado!</a:t>
            </a:r>
            <a:endParaRPr lang="pt-BR" altLang="pt-BR" sz="6600" b="1" dirty="0">
              <a:latin typeface="+mn-lt"/>
            </a:endParaRPr>
          </a:p>
        </p:txBody>
      </p:sp>
      <p:pic>
        <p:nvPicPr>
          <p:cNvPr id="6" name="Imagem 5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AB25621E-7227-4029-896A-184C0CA98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40" y="9160224"/>
            <a:ext cx="4034120" cy="811780"/>
          </a:xfrm>
          <a:prstGeom prst="rect">
            <a:avLst/>
          </a:prstGeom>
        </p:spPr>
      </p:pic>
      <p:pic>
        <p:nvPicPr>
          <p:cNvPr id="9" name="Imagem 8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C1B4927E-B782-4165-8DDB-A55DC510F9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545" y="7205597"/>
            <a:ext cx="10390909" cy="170653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DF14E83-6AEB-478B-A685-DEBB676438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3947" y="3772078"/>
            <a:ext cx="2705509" cy="274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45C8F6FA-8E1B-88A1-14C8-5DDABC434163}"/>
              </a:ext>
            </a:extLst>
          </p:cNvPr>
          <p:cNvSpPr txBox="1"/>
          <p:nvPr/>
        </p:nvSpPr>
        <p:spPr>
          <a:xfrm>
            <a:off x="1470991" y="2328614"/>
            <a:ext cx="1536589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u="sng" dirty="0">
                <a:latin typeface="Trebuchet MS" panose="020B0603020202020204" pitchFamily="34" charset="0"/>
                <a:ea typeface="+mj-ea"/>
                <a:cs typeface="+mj-cs"/>
              </a:rPr>
              <a:t>Sumário</a:t>
            </a:r>
          </a:p>
          <a:p>
            <a:pPr algn="ctr"/>
            <a:endParaRPr lang="pt-BR" sz="4800" b="1" dirty="0">
              <a:latin typeface="Trebuchet MS" panose="020B0603020202020204" pitchFamily="34" charset="0"/>
              <a:ea typeface="+mj-ea"/>
              <a:cs typeface="+mj-cs"/>
            </a:endParaRPr>
          </a:p>
          <a:p>
            <a:pPr algn="ctr"/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I. Considerações iniciais</a:t>
            </a:r>
          </a:p>
          <a:p>
            <a:pPr algn="ctr"/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II. Paradigma Institucional </a:t>
            </a:r>
          </a:p>
          <a:p>
            <a:pPr algn="ctr"/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III. Disfunções da comunicação em nível judicial e regulatório</a:t>
            </a:r>
          </a:p>
          <a:p>
            <a:pPr algn="ctr"/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IV. Oportunidades de melhoria</a:t>
            </a:r>
          </a:p>
          <a:p>
            <a:r>
              <a:rPr lang="pt-BR" sz="4800" dirty="0">
                <a:latin typeface="Trebuchet MS" panose="020B0603020202020204" pitchFamily="34" charset="0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3657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lementos da cominicação">
            <a:extLst>
              <a:ext uri="{FF2B5EF4-FFF2-40B4-BE49-F238E27FC236}">
                <a16:creationId xmlns:a16="http://schemas.microsoft.com/office/drawing/2014/main" id="{2795B384-3997-B8AB-F581-84B71C88A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747" y="2564505"/>
            <a:ext cx="8762576" cy="590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AE015FFD-670A-9ACA-8BD8-11D77A7FAE91}"/>
              </a:ext>
            </a:extLst>
          </p:cNvPr>
          <p:cNvSpPr txBox="1"/>
          <p:nvPr/>
        </p:nvSpPr>
        <p:spPr>
          <a:xfrm>
            <a:off x="822462" y="1766323"/>
            <a:ext cx="1661077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Trebuchet MS" panose="020B0603020202020204" pitchFamily="34" charset="0"/>
                <a:ea typeface="+mj-ea"/>
                <a:cs typeface="+mj-cs"/>
              </a:rPr>
              <a:t>I. Considerações iniciais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1B7A678-70A4-4803-0086-72893A9E4742}"/>
              </a:ext>
            </a:extLst>
          </p:cNvPr>
          <p:cNvSpPr txBox="1"/>
          <p:nvPr/>
        </p:nvSpPr>
        <p:spPr>
          <a:xfrm>
            <a:off x="8507896" y="9064488"/>
            <a:ext cx="92036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Trebuchet MS" panose="020B0603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Fonte: Plano de saúde está entre as maiores necessidades do brasileiro | saudebusiness.com</a:t>
            </a:r>
            <a:endParaRPr lang="pt-BR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3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EE597B82-4E5B-E64B-0C4B-AC375C028E78}"/>
              </a:ext>
            </a:extLst>
          </p:cNvPr>
          <p:cNvSpPr txBox="1"/>
          <p:nvPr/>
        </p:nvSpPr>
        <p:spPr>
          <a:xfrm>
            <a:off x="265870" y="2481815"/>
            <a:ext cx="17756260" cy="6238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BR" sz="4800" b="1" dirty="0">
                <a:solidFill>
                  <a:schemeClr val="tx1"/>
                </a:solidFill>
                <a:latin typeface="Trebuchet MS" panose="020B0603020202020204" pitchFamily="34" charset="0"/>
              </a:rPr>
              <a:t>II. Paradigma institucional vigente: FISCALIZAÇÃO REATIVA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BR" sz="3600" dirty="0">
                <a:solidFill>
                  <a:schemeClr val="tx1"/>
                </a:solidFill>
                <a:latin typeface="Trebuchet MS" panose="020B0603020202020204" pitchFamily="34" charset="0"/>
              </a:rPr>
              <a:t>Fiscalização </a:t>
            </a:r>
            <a:r>
              <a:rPr lang="pt-BR" sz="3600" b="1" dirty="0">
                <a:solidFill>
                  <a:schemeClr val="tx1"/>
                </a:solidFill>
                <a:latin typeface="Trebuchet MS" panose="020B0603020202020204" pitchFamily="34" charset="0"/>
              </a:rPr>
              <a:t>Reativa</a:t>
            </a:r>
            <a:r>
              <a:rPr lang="pt-BR" sz="3600" dirty="0">
                <a:solidFill>
                  <a:schemeClr val="tx1"/>
                </a:solidFill>
                <a:latin typeface="Trebuchet MS" panose="020B0603020202020204" pitchFamily="34" charset="0"/>
              </a:rPr>
              <a:t> (regra) – provém de reclamações de beneficiários junto aos canais institucionais da ANS (consumidor) ou de órgãos externos: PJ, MPs, </a:t>
            </a:r>
            <a:r>
              <a:rPr lang="pt-BR" sz="3600" dirty="0" err="1">
                <a:solidFill>
                  <a:schemeClr val="tx1"/>
                </a:solidFill>
                <a:latin typeface="Trebuchet MS" panose="020B0603020202020204" pitchFamily="34" charset="0"/>
              </a:rPr>
              <a:t>DPs</a:t>
            </a:r>
            <a:r>
              <a:rPr lang="pt-BR" sz="3600" dirty="0">
                <a:solidFill>
                  <a:schemeClr val="tx1"/>
                </a:solidFill>
                <a:latin typeface="Trebuchet MS" panose="020B0603020202020204" pitchFamily="34" charset="0"/>
              </a:rPr>
              <a:t> (institucionais). NIP e PAP (</a:t>
            </a:r>
            <a:r>
              <a:rPr lang="pt-BR" sz="3600" dirty="0" err="1">
                <a:solidFill>
                  <a:schemeClr val="tx1"/>
                </a:solidFill>
                <a:latin typeface="Trebuchet MS" panose="020B0603020202020204" pitchFamily="34" charset="0"/>
              </a:rPr>
              <a:t>arts</a:t>
            </a:r>
            <a:r>
              <a:rPr lang="pt-BR" sz="3600" dirty="0">
                <a:solidFill>
                  <a:schemeClr val="tx1"/>
                </a:solidFill>
                <a:latin typeface="Trebuchet MS" panose="020B0603020202020204" pitchFamily="34" charset="0"/>
              </a:rPr>
              <a:t>. 5 e 17 RN 483/2022)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BR" sz="3600" dirty="0">
                <a:solidFill>
                  <a:schemeClr val="tx1"/>
                </a:solidFill>
                <a:latin typeface="Trebuchet MS" panose="020B0603020202020204" pitchFamily="34" charset="0"/>
              </a:rPr>
              <a:t>Fiscalização </a:t>
            </a:r>
            <a:r>
              <a:rPr lang="pt-BR" sz="3600" b="1" dirty="0">
                <a:solidFill>
                  <a:schemeClr val="tx1"/>
                </a:solidFill>
                <a:latin typeface="Trebuchet MS" panose="020B0603020202020204" pitchFamily="34" charset="0"/>
              </a:rPr>
              <a:t>Proativa</a:t>
            </a:r>
            <a:r>
              <a:rPr lang="pt-BR" sz="3600" dirty="0">
                <a:solidFill>
                  <a:schemeClr val="tx1"/>
                </a:solidFill>
                <a:latin typeface="Trebuchet MS" panose="020B0603020202020204" pitchFamily="34" charset="0"/>
              </a:rPr>
              <a:t> (exceção) - ação planejada; Programa Intervenção Fiscalizatória (art. 47 da RN nº 483/2022). Causas subjacentes às reclamações; OPS ou ADM com os piores resultados a cada ciclo semestral. </a:t>
            </a:r>
          </a:p>
        </p:txBody>
      </p:sp>
    </p:spTree>
    <p:extLst>
      <p:ext uri="{BB962C8B-B14F-4D97-AF65-F5344CB8AC3E}">
        <p14:creationId xmlns:p14="http://schemas.microsoft.com/office/powerpoint/2010/main" val="207376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374D24B5-EC36-8A3E-EF02-8852553EB8A5}"/>
              </a:ext>
            </a:extLst>
          </p:cNvPr>
          <p:cNvSpPr txBox="1"/>
          <p:nvPr/>
        </p:nvSpPr>
        <p:spPr>
          <a:xfrm>
            <a:off x="457200" y="1959811"/>
            <a:ext cx="17333843" cy="6571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5400" b="1" dirty="0">
                <a:solidFill>
                  <a:schemeClr val="tx1"/>
                </a:solidFill>
                <a:latin typeface="Trebuchet MS" panose="020B0603020202020204" pitchFamily="34" charset="0"/>
              </a:rPr>
              <a:t>NIP – Procedimento de Intermediação Preliminar</a:t>
            </a:r>
          </a:p>
          <a:p>
            <a:pPr algn="ctr">
              <a:lnSpc>
                <a:spcPct val="150000"/>
              </a:lnSpc>
            </a:pPr>
            <a:r>
              <a:rPr lang="pt-BR" sz="4000" dirty="0">
                <a:solidFill>
                  <a:schemeClr val="tx1"/>
                </a:solidFill>
                <a:latin typeface="Trebuchet MS" panose="020B0603020202020204" pitchFamily="34" charset="0"/>
              </a:rPr>
              <a:t>Visa a solução do conflito entre beneficiário e sua operadora ou administradora de benefícios </a:t>
            </a:r>
            <a:r>
              <a:rPr lang="pt-BR" sz="4000" i="1" dirty="0">
                <a:solidFill>
                  <a:schemeClr val="tx1"/>
                </a:solidFill>
                <a:latin typeface="Trebuchet MS" panose="020B0603020202020204" pitchFamily="34" charset="0"/>
              </a:rPr>
              <a:t>em questões passíveis de intermediação;</a:t>
            </a:r>
            <a:r>
              <a:rPr lang="pt-BR" sz="400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pt-BR" sz="4000" dirty="0">
                <a:solidFill>
                  <a:schemeClr val="tx1"/>
                </a:solidFill>
                <a:latin typeface="Trebuchet MS" panose="020B0603020202020204" pitchFamily="34" charset="0"/>
              </a:rPr>
              <a:t>Seu </a:t>
            </a:r>
            <a:r>
              <a:rPr lang="pt-BR" sz="4000" b="1" dirty="0">
                <a:solidFill>
                  <a:schemeClr val="tx1"/>
                </a:solidFill>
                <a:latin typeface="Trebuchet MS" panose="020B0603020202020204" pitchFamily="34" charset="0"/>
              </a:rPr>
              <a:t>insucesso</a:t>
            </a:r>
            <a:r>
              <a:rPr lang="pt-BR" sz="4000" dirty="0">
                <a:solidFill>
                  <a:schemeClr val="tx1"/>
                </a:solidFill>
                <a:latin typeface="Trebuchet MS" panose="020B0603020202020204" pitchFamily="34" charset="0"/>
              </a:rPr>
              <a:t> implica a instauração do Processo Administrativo Sancionador;</a:t>
            </a:r>
          </a:p>
          <a:p>
            <a:pPr algn="ctr">
              <a:lnSpc>
                <a:spcPct val="150000"/>
              </a:lnSpc>
            </a:pPr>
            <a:r>
              <a:rPr lang="pt-BR" sz="4000" dirty="0">
                <a:solidFill>
                  <a:schemeClr val="tx1"/>
                </a:solidFill>
                <a:latin typeface="Trebuchet MS" panose="020B0603020202020204" pitchFamily="34" charset="0"/>
              </a:rPr>
              <a:t>Tratamento </a:t>
            </a:r>
            <a:r>
              <a:rPr lang="pt-BR" sz="4000" b="1" dirty="0">
                <a:solidFill>
                  <a:schemeClr val="tx1"/>
                </a:solidFill>
                <a:latin typeface="Trebuchet MS" panose="020B0603020202020204" pitchFamily="34" charset="0"/>
              </a:rPr>
              <a:t>individualizado de demandas</a:t>
            </a:r>
            <a:endParaRPr lang="pt-BR" sz="40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t-BR" sz="4000" b="1" dirty="0">
                <a:solidFill>
                  <a:schemeClr val="tx1"/>
                </a:solidFill>
                <a:latin typeface="Trebuchet MS" panose="020B0603020202020204" pitchFamily="34" charset="0"/>
              </a:rPr>
              <a:t>Resolutividade – superior a 90%</a:t>
            </a:r>
            <a:endParaRPr lang="pt-BR" sz="4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71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D2FB7BAF-7F37-AEB0-F8D0-BD230B217FCE}"/>
              </a:ext>
            </a:extLst>
          </p:cNvPr>
          <p:cNvSpPr txBox="1"/>
          <p:nvPr/>
        </p:nvSpPr>
        <p:spPr>
          <a:xfrm>
            <a:off x="3419061" y="2355493"/>
            <a:ext cx="11648661" cy="6310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6000" b="1" dirty="0"/>
              <a:t>PAP – Procedimento Administrativo Preparatório</a:t>
            </a:r>
            <a:endParaRPr lang="pt-BR" sz="6000" b="1" dirty="0">
              <a:latin typeface="Calibri"/>
              <a:ea typeface="Calibri" panose="020F0502020204030204" pitchFamily="34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ea typeface="Calibri" panose="020F0502020204030204" pitchFamily="34" charset="0"/>
                <a:cs typeface="Times New Roman"/>
              </a:rPr>
              <a:t>Prévio à instauração de processo administrativo sancionador;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ea typeface="Calibri" panose="020F0502020204030204" pitchFamily="34" charset="0"/>
                <a:cs typeface="Times New Roman"/>
              </a:rPr>
              <a:t>Indícios infracionais à legislação setorial;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ea typeface="Calibri" panose="020F0502020204030204" pitchFamily="34" charset="0"/>
                <a:cs typeface="Times New Roman"/>
              </a:rPr>
              <a:t>Caráter residual (não enquadrado no Procedimento NIP) 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871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380C24-9C3B-AAA2-B71C-4B79F66B9467}"/>
              </a:ext>
            </a:extLst>
          </p:cNvPr>
          <p:cNvSpPr txBox="1"/>
          <p:nvPr/>
        </p:nvSpPr>
        <p:spPr>
          <a:xfrm>
            <a:off x="1311964" y="2242510"/>
            <a:ext cx="15644193" cy="5742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6000" b="1" dirty="0"/>
              <a:t>Principais problemas da FISCALIZAÇÃO REATIVA</a:t>
            </a:r>
            <a:r>
              <a:rPr lang="pt-BR" sz="4800" b="1" dirty="0"/>
              <a:t>	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cs typeface="Times New Roman"/>
              </a:rPr>
              <a:t>Normativos demasiadamente prescritivos;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cs typeface="Times New Roman"/>
              </a:rPr>
              <a:t>Passivo processual sancionador; Custo administrativo;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cs typeface="Times New Roman"/>
              </a:rPr>
              <a:t>Pouca liberdade do regulador frente à diversidade de comportamentos dos regulados; 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/>
                <a:cs typeface="Times New Roman"/>
              </a:rPr>
              <a:t>Ausência de incentivos ao </a:t>
            </a:r>
            <a:r>
              <a:rPr lang="pt-BR" sz="4000" i="1" dirty="0">
                <a:latin typeface="Calibri"/>
                <a:cs typeface="Times New Roman"/>
              </a:rPr>
              <a:t>compliance</a:t>
            </a:r>
            <a:r>
              <a:rPr lang="pt-BR" sz="4000" dirty="0">
                <a:latin typeface="Calibri"/>
                <a:cs typeface="Times New Roman"/>
              </a:rPr>
              <a:t>; Baixa efetividade. </a:t>
            </a:r>
          </a:p>
        </p:txBody>
      </p:sp>
    </p:spTree>
    <p:extLst>
      <p:ext uri="{BB962C8B-B14F-4D97-AF65-F5344CB8AC3E}">
        <p14:creationId xmlns:p14="http://schemas.microsoft.com/office/powerpoint/2010/main" val="291957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Texto&#10;&#10;Descrição gerada automaticamente">
            <a:extLst>
              <a:ext uri="{FF2B5EF4-FFF2-40B4-BE49-F238E27FC236}">
                <a16:creationId xmlns:a16="http://schemas.microsoft.com/office/drawing/2014/main" id="{AF33E30E-A1B9-7C56-248F-F96BDBF53EF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" y="1607298"/>
            <a:ext cx="18288000" cy="684591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1296490" y="5814569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36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20129" y="9174529"/>
            <a:ext cx="6337262" cy="94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Fiscalização – DIFIS / 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cxnSp>
        <p:nvCxnSpPr>
          <p:cNvPr id="13" name="Conector reto 12"/>
          <p:cNvCxnSpPr>
            <a:cxnSpLocks/>
          </p:cNvCxnSpPr>
          <p:nvPr/>
        </p:nvCxnSpPr>
        <p:spPr>
          <a:xfrm>
            <a:off x="9675628" y="6363752"/>
            <a:ext cx="83465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CC5B74-31AC-1A2C-0DA4-6E59A43DE446}"/>
              </a:ext>
            </a:extLst>
          </p:cNvPr>
          <p:cNvSpPr txBox="1"/>
          <p:nvPr/>
        </p:nvSpPr>
        <p:spPr>
          <a:xfrm>
            <a:off x="3081129" y="2209203"/>
            <a:ext cx="12344401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/>
              <a:t>Modelo futuro</a:t>
            </a:r>
            <a:r>
              <a:rPr lang="pt-BR" sz="6000" b="1" dirty="0">
                <a:solidFill>
                  <a:schemeClr val="tx1"/>
                </a:solidFill>
              </a:rPr>
              <a:t>: FISCALIZAÇÃO RESPONSIVA</a:t>
            </a:r>
          </a:p>
          <a:p>
            <a:pPr algn="ctr"/>
            <a:endParaRPr lang="pt-B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4000" dirty="0">
                <a:solidFill>
                  <a:schemeClr val="tx1"/>
                </a:solidFill>
                <a:latin typeface="Calibri"/>
                <a:cs typeface="Times New Roman"/>
              </a:rPr>
              <a:t>Comando e controle (se estritamente necessário);</a:t>
            </a:r>
          </a:p>
          <a:p>
            <a:pPr algn="ctr"/>
            <a:r>
              <a:rPr lang="pt-BR" sz="4000" dirty="0">
                <a:solidFill>
                  <a:schemeClr val="tx1"/>
                </a:solidFill>
                <a:latin typeface="Calibri"/>
                <a:cs typeface="Times New Roman"/>
              </a:rPr>
              <a:t>Incentivos à observância do marco regulatório;</a:t>
            </a:r>
          </a:p>
          <a:p>
            <a:pPr algn="ctr"/>
            <a:r>
              <a:rPr lang="pt-BR" sz="4000" dirty="0">
                <a:solidFill>
                  <a:schemeClr val="tx1"/>
                </a:solidFill>
                <a:latin typeface="Calibri"/>
                <a:cs typeface="Times New Roman"/>
              </a:rPr>
              <a:t>Foco em prevenção e conformidade regulatória;</a:t>
            </a:r>
          </a:p>
          <a:p>
            <a:pPr algn="ctr"/>
            <a:r>
              <a:rPr lang="pt-BR" sz="4000" dirty="0">
                <a:solidFill>
                  <a:schemeClr val="tx1"/>
                </a:solidFill>
                <a:latin typeface="Calibri"/>
                <a:cs typeface="Times New Roman"/>
              </a:rPr>
              <a:t>Uso adequado de instrumentos de persuasão / indução / penalidades;</a:t>
            </a:r>
          </a:p>
          <a:p>
            <a:pPr algn="ctr"/>
            <a:r>
              <a:rPr lang="pt-BR" sz="4000" dirty="0">
                <a:solidFill>
                  <a:schemeClr val="tx1"/>
                </a:solidFill>
                <a:latin typeface="Calibri"/>
                <a:cs typeface="Times New Roman"/>
              </a:rPr>
              <a:t>Maior efetividade.</a:t>
            </a:r>
          </a:p>
        </p:txBody>
      </p:sp>
    </p:spTree>
    <p:extLst>
      <p:ext uri="{BB962C8B-B14F-4D97-AF65-F5344CB8AC3E}">
        <p14:creationId xmlns:p14="http://schemas.microsoft.com/office/powerpoint/2010/main" val="211179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53574438-apresentao_ppt_2022_template_semGF (6)" id="{68E97890-2034-4F2D-AB77-82697541409E}" vid="{76F1771B-D668-4ECA-AB01-9103BE719503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FE65950ED24DD4CAF1A286599D5573E" ma:contentTypeVersion="14" ma:contentTypeDescription="Crie um novo documento." ma:contentTypeScope="" ma:versionID="af82e3b831c0611cda7995ae55cc69b0">
  <xsd:schema xmlns:xsd="http://www.w3.org/2001/XMLSchema" xmlns:xs="http://www.w3.org/2001/XMLSchema" xmlns:p="http://schemas.microsoft.com/office/2006/metadata/properties" xmlns:ns3="2cba87ad-1796-4899-8d2b-b7be036b0373" xmlns:ns4="9ee9ca59-a83b-47e8-8c06-5fc0553231ac" targetNamespace="http://schemas.microsoft.com/office/2006/metadata/properties" ma:root="true" ma:fieldsID="2403551200255406b6fa5689c887b012" ns3:_="" ns4:_="">
    <xsd:import namespace="2cba87ad-1796-4899-8d2b-b7be036b0373"/>
    <xsd:import namespace="9ee9ca59-a83b-47e8-8c06-5fc0553231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a87ad-1796-4899-8d2b-b7be036b0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9ca59-a83b-47e8-8c06-5fc0553231a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cba87ad-1796-4899-8d2b-b7be036b037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6D9817-36C0-4AAE-AB70-5254CA0A1D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a87ad-1796-4899-8d2b-b7be036b0373"/>
    <ds:schemaRef ds:uri="9ee9ca59-a83b-47e8-8c06-5fc0553231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46CEBA-7469-4B3B-9DE6-02730044C3B7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  <ds:schemaRef ds:uri="2cba87ad-1796-4899-8d2b-b7be036b0373"/>
    <ds:schemaRef ds:uri="http://schemas.microsoft.com/office/2006/metadata/properties"/>
    <ds:schemaRef ds:uri="http://schemas.openxmlformats.org/package/2006/metadata/core-properties"/>
    <ds:schemaRef ds:uri="9ee9ca59-a83b-47e8-8c06-5fc0553231a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6655920-918E-4AD0-A091-FEEEE2FD14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16704</TotalTime>
  <Words>1542</Words>
  <Application>Microsoft Office PowerPoint</Application>
  <PresentationFormat>Personalizar</PresentationFormat>
  <Paragraphs>180</Paragraphs>
  <Slides>26</Slides>
  <Notes>26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Trebuchet MS</vt:lpstr>
      <vt:lpstr>Wingdings</vt:lpstr>
      <vt:lpstr>2_Personalizar design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Mauricio Lancellotti</cp:lastModifiedBy>
  <cp:revision>1243</cp:revision>
  <cp:lastPrinted>2023-04-25T22:22:01Z</cp:lastPrinted>
  <dcterms:created xsi:type="dcterms:W3CDTF">2016-01-16T10:55:01Z</dcterms:created>
  <dcterms:modified xsi:type="dcterms:W3CDTF">2023-10-04T19:31:00Z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0x010100BFE65950ED24DD4CAF1A286599D5573E</vt:lpwstr>
  </property>
</Properties>
</file>