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4"/>
  </p:notesMasterIdLst>
  <p:sldIdLst>
    <p:sldId id="671" r:id="rId2"/>
    <p:sldId id="692" r:id="rId3"/>
    <p:sldId id="1299" r:id="rId4"/>
    <p:sldId id="1301" r:id="rId5"/>
    <p:sldId id="1302" r:id="rId6"/>
    <p:sldId id="1303" r:id="rId7"/>
    <p:sldId id="1326" r:id="rId8"/>
    <p:sldId id="1323" r:id="rId9"/>
    <p:sldId id="1304" r:id="rId10"/>
    <p:sldId id="1305" r:id="rId11"/>
    <p:sldId id="1306" r:id="rId12"/>
    <p:sldId id="1307" r:id="rId13"/>
    <p:sldId id="1308" r:id="rId14"/>
    <p:sldId id="1309" r:id="rId15"/>
    <p:sldId id="1325" r:id="rId16"/>
    <p:sldId id="1322" r:id="rId17"/>
    <p:sldId id="1310" r:id="rId18"/>
    <p:sldId id="1315" r:id="rId19"/>
    <p:sldId id="1311" r:id="rId20"/>
    <p:sldId id="1313" r:id="rId21"/>
    <p:sldId id="1314" r:id="rId22"/>
    <p:sldId id="689" r:id="rId23"/>
  </p:sldIdLst>
  <p:sldSz cx="18288000" cy="10287000"/>
  <p:notesSz cx="6858000" cy="9144000"/>
  <p:custDataLst>
    <p:tags r:id="rId25"/>
  </p:custDataLst>
  <p:defaultTextStyle>
    <a:defPPr>
      <a:defRPr lang="pt-BR"/>
    </a:defPPr>
    <a:lvl1pPr marL="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4A5B2796-1A49-4A19-8942-96C3A28C94D5}">
          <p14:sldIdLst>
            <p14:sldId id="671"/>
            <p14:sldId id="692"/>
            <p14:sldId id="1299"/>
            <p14:sldId id="1301"/>
            <p14:sldId id="1302"/>
            <p14:sldId id="1303"/>
            <p14:sldId id="1326"/>
            <p14:sldId id="1323"/>
            <p14:sldId id="1304"/>
            <p14:sldId id="1305"/>
            <p14:sldId id="1306"/>
            <p14:sldId id="1307"/>
            <p14:sldId id="1308"/>
            <p14:sldId id="1309"/>
            <p14:sldId id="1325"/>
            <p14:sldId id="1322"/>
            <p14:sldId id="1310"/>
            <p14:sldId id="1315"/>
            <p14:sldId id="1311"/>
            <p14:sldId id="1313"/>
            <p14:sldId id="1314"/>
            <p14:sldId id="6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63" userDrawn="1">
          <p15:clr>
            <a:srgbClr val="A4A3A4"/>
          </p15:clr>
        </p15:guide>
        <p15:guide id="3" orient="horz" pos="5349" userDrawn="1">
          <p15:clr>
            <a:srgbClr val="A4A3A4"/>
          </p15:clr>
        </p15:guide>
        <p15:guide id="4" pos="1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7521"/>
    <a:srgbClr val="007373"/>
    <a:srgbClr val="006E89"/>
    <a:srgbClr val="6D983F"/>
    <a:srgbClr val="8CBB59"/>
    <a:srgbClr val="DF4F3B"/>
    <a:srgbClr val="00C0BC"/>
    <a:srgbClr val="0679A9"/>
    <a:srgbClr val="FF9933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01" autoAdjust="0"/>
    <p:restoredTop sz="96357" autoAdjust="0"/>
  </p:normalViewPr>
  <p:slideViewPr>
    <p:cSldViewPr snapToGrid="0">
      <p:cViewPr varScale="1">
        <p:scale>
          <a:sx n="46" d="100"/>
          <a:sy n="46" d="100"/>
        </p:scale>
        <p:origin x="570" y="42"/>
      </p:cViewPr>
      <p:guideLst>
        <p:guide orient="horz" pos="1063"/>
        <p:guide orient="horz" pos="5349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72" d="100"/>
        <a:sy n="172" d="100"/>
      </p:scale>
      <p:origin x="0" y="-280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FFB51-62BD-4ED9-8C8C-72908B92FB4A}" type="datetimeFigureOut">
              <a:rPr lang="pt-BR" smtClean="0"/>
              <a:t>05/10/2023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ABBB1-5E8A-4D6B-9C01-E287A81F5DC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822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5578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8272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45593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6881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03978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19837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09135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77687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74197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87778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1530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51465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1654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8938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187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4984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0686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9145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5423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4890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8988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34" y="-14370"/>
            <a:ext cx="18288000" cy="1029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9163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9341BF5-094A-4844-9CE5-80E156EAF0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8278208" cy="126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2734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55556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471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</p:spTree>
    <p:extLst>
      <p:ext uri="{BB962C8B-B14F-4D97-AF65-F5344CB8AC3E}">
        <p14:creationId xmlns:p14="http://schemas.microsoft.com/office/powerpoint/2010/main" val="23835388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49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9496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2840" y="9680005"/>
            <a:ext cx="2135360" cy="4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803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7" r:id="rId2"/>
    <p:sldLayoutId id="2147483660" r:id="rId3"/>
    <p:sldLayoutId id="2147483655" r:id="rId4"/>
    <p:sldLayoutId id="2147483656" r:id="rId5"/>
    <p:sldLayoutId id="2147483658" r:id="rId6"/>
  </p:sldLayoutIdLst>
  <p:transition spd="slow">
    <p:push dir="u"/>
  </p:transition>
  <p:txStyles>
    <p:titleStyle>
      <a:lvl1pPr algn="ctr" defTabSz="1758300" rtl="0" eaLnBrk="1" latinLnBrk="0" hangingPunct="1">
        <a:spcBef>
          <a:spcPct val="0"/>
        </a:spcBef>
        <a:buNone/>
        <a:defRPr sz="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362" indent="-659362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8619" indent="-549469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787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7702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561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8353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7144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5936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4727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791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7583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6374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5166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3957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2748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1540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70331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hyperlink" Target="https://www.ans.gov.br/qualiss-pesquisa/pages/pesquisa.xhtml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planalto.gov.br/ccivil_03/MPV/2177-44.htm#art1" TargetMode="External"/><Relationship Id="rId4" Type="http://schemas.openxmlformats.org/officeDocument/2006/relationships/hyperlink" Target="http://www.planalto.gov.br/ccivil_03/_Ato2011-2014/2014/Lei/L13003.htm#art1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11308" y="5903294"/>
            <a:ext cx="17336610" cy="1008112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pt-BR" sz="2800" dirty="0"/>
              <a:t>Resolução Normativa 585, de 24/08/2023, que Dispõe sobre os critérios para as alterações na rede assistencial hospitalar no que se refere à substituição de entidade hospitalar e redimensionamento de rede por redução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7271792" y="9172212"/>
            <a:ext cx="10323898" cy="58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000" b="1" dirty="0">
                <a:solidFill>
                  <a:srgbClr val="007373"/>
                </a:solidFill>
                <a:latin typeface="Calibri" panose="020F0502020204030204" pitchFamily="34" charset="0"/>
              </a:rPr>
              <a:t>outubro / 2023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7102996" y="8167224"/>
            <a:ext cx="10661490" cy="159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000" b="1" dirty="0">
                <a:solidFill>
                  <a:srgbClr val="F47521"/>
                </a:solidFill>
                <a:latin typeface="Calibri" panose="020F0502020204030204" pitchFamily="34" charset="0"/>
              </a:rPr>
              <a:t>Diretoria de Normas e Habilitação dos Produtos - DIPRO</a:t>
            </a:r>
          </a:p>
          <a:p>
            <a:pPr algn="r"/>
            <a:r>
              <a:rPr lang="pt-BR" sz="2000" b="1" dirty="0">
                <a:solidFill>
                  <a:srgbClr val="F47521"/>
                </a:solidFill>
                <a:latin typeface="Calibri" panose="020F0502020204030204" pitchFamily="34" charset="0"/>
              </a:rPr>
              <a:t>Gerência Geral de Regulação da Estrutura dos Produtos - GGREP</a:t>
            </a:r>
            <a:endParaRPr lang="pt-BR" altLang="pt-BR" sz="2000" b="1" dirty="0">
              <a:solidFill>
                <a:srgbClr val="F47521"/>
              </a:solidFill>
              <a:latin typeface="Calibri" panose="020F0502020204030204" pitchFamily="34" charset="0"/>
            </a:endParaRPr>
          </a:p>
          <a:p>
            <a:pPr algn="r"/>
            <a:r>
              <a:rPr lang="pt-BR" altLang="pt-BR" sz="2000" b="1" dirty="0">
                <a:solidFill>
                  <a:srgbClr val="F47521"/>
                </a:solidFill>
                <a:latin typeface="Calibri" panose="020F0502020204030204" pitchFamily="34" charset="0"/>
              </a:rPr>
              <a:t>Gerência de Acompanhamento Regulatório das Redes Assistenciais – GEARA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A6F46F1-EA7D-AA0B-97E0-249D4C0D80EB}"/>
              </a:ext>
            </a:extLst>
          </p:cNvPr>
          <p:cNvSpPr txBox="1"/>
          <p:nvPr/>
        </p:nvSpPr>
        <p:spPr>
          <a:xfrm>
            <a:off x="311308" y="2585374"/>
            <a:ext cx="1771761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cap="all" dirty="0">
                <a:solidFill>
                  <a:srgbClr val="006E89"/>
                </a:solidFill>
                <a:latin typeface="+mj-lt"/>
                <a:ea typeface="+mj-ea"/>
                <a:cs typeface="+mj-cs"/>
              </a:rPr>
              <a:t>"Novas Regras de Movimentação na Rede Hospitalar“</a:t>
            </a:r>
          </a:p>
          <a:p>
            <a:endParaRPr lang="pt-BR" sz="3200" b="1" cap="all" dirty="0">
              <a:solidFill>
                <a:srgbClr val="006E89"/>
              </a:solidFill>
              <a:latin typeface="+mj-lt"/>
              <a:ea typeface="+mj-ea"/>
              <a:cs typeface="+mj-cs"/>
            </a:endParaRPr>
          </a:p>
          <a:p>
            <a:pPr algn="r"/>
            <a:r>
              <a:rPr lang="pt-BR" sz="3200" b="1" cap="all" dirty="0">
                <a:solidFill>
                  <a:srgbClr val="006E89"/>
                </a:solidFill>
                <a:latin typeface="+mj-lt"/>
                <a:ea typeface="+mj-ea"/>
                <a:cs typeface="+mj-cs"/>
              </a:rPr>
              <a:t>     			23ª Reunião do Núcleo Estadual de Regulamentação da ANS </a:t>
            </a:r>
            <a:r>
              <a:rPr lang="pt-BR" sz="3200" b="1" cap="all" dirty="0" err="1">
                <a:solidFill>
                  <a:srgbClr val="006E89"/>
                </a:solidFill>
                <a:latin typeface="+mj-lt"/>
                <a:ea typeface="+mj-ea"/>
                <a:cs typeface="+mj-cs"/>
              </a:rPr>
              <a:t>Unimeds</a:t>
            </a:r>
            <a:r>
              <a:rPr lang="pt-BR" sz="3200" b="1" cap="all" dirty="0">
                <a:solidFill>
                  <a:srgbClr val="006E89"/>
                </a:solidFill>
                <a:latin typeface="+mj-lt"/>
                <a:ea typeface="+mj-ea"/>
                <a:cs typeface="+mj-cs"/>
              </a:rPr>
              <a:t> do Estado do Paraná</a:t>
            </a:r>
          </a:p>
        </p:txBody>
      </p:sp>
    </p:spTree>
    <p:extLst>
      <p:ext uri="{BB962C8B-B14F-4D97-AF65-F5344CB8AC3E}">
        <p14:creationId xmlns:p14="http://schemas.microsoft.com/office/powerpoint/2010/main" val="409872647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10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– SUBSTITUIÇÃO 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44A5477-5FF6-F609-7F29-CFC8084CB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244268"/>
              </p:ext>
            </p:extLst>
          </p:nvPr>
        </p:nvGraphicFramePr>
        <p:xfrm>
          <a:off x="231341" y="1403908"/>
          <a:ext cx="18053219" cy="62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3743">
                  <a:extLst>
                    <a:ext uri="{9D8B030D-6E8A-4147-A177-3AD203B41FA5}">
                      <a16:colId xmlns:a16="http://schemas.microsoft.com/office/drawing/2014/main" val="4100387735"/>
                    </a:ext>
                  </a:extLst>
                </a:gridCol>
                <a:gridCol w="9239476">
                  <a:extLst>
                    <a:ext uri="{9D8B030D-6E8A-4147-A177-3AD203B41FA5}">
                      <a16:colId xmlns:a16="http://schemas.microsoft.com/office/drawing/2014/main" val="2642643894"/>
                    </a:ext>
                  </a:extLst>
                </a:gridCol>
              </a:tblGrid>
              <a:tr h="560815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accent1"/>
                          </a:solidFill>
                        </a:rPr>
                        <a:t>Regras Atuais </a:t>
                      </a:r>
                    </a:p>
                  </a:txBody>
                  <a:tcP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t-BR" sz="3500" b="1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Proposta</a:t>
                      </a:r>
                    </a:p>
                  </a:txBody>
                  <a:tcPr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947344"/>
                  </a:ext>
                </a:extLst>
              </a:tr>
            </a:tbl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id="{5A713489-7C9E-52A7-358D-4EF9896C4FD2}"/>
              </a:ext>
            </a:extLst>
          </p:cNvPr>
          <p:cNvSpPr/>
          <p:nvPr/>
        </p:nvSpPr>
        <p:spPr>
          <a:xfrm>
            <a:off x="231341" y="2438698"/>
            <a:ext cx="8208912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Comparação direta entre os recursos contratados no estabelecimento a ser excluído e os recursos contratados no estabelecimento a ser incluído, conforme o anexo I-A da IN nº 46.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Localização no mesmo município</a:t>
            </a:r>
          </a:p>
          <a:p>
            <a:pPr marL="133635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em caso de indisponibilidade ou inexistência de prestador no mesmo município poderá ser indicado prestador em município </a:t>
            </a:r>
            <a:r>
              <a:rPr lang="pt-BR" sz="2800" b="1" dirty="0"/>
              <a:t>limítrofe</a:t>
            </a:r>
            <a:r>
              <a:rPr lang="pt-BR" sz="2800" dirty="0"/>
              <a:t> a este; </a:t>
            </a:r>
          </a:p>
          <a:p>
            <a:pPr marL="133635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em caso de indisponibilidade ou inexistência de prestador nos municípios limítrofes poderá ser indicado prestador na </a:t>
            </a:r>
            <a:r>
              <a:rPr lang="pt-BR" sz="2800" b="1" dirty="0"/>
              <a:t>Região de Saúde</a:t>
            </a:r>
            <a:r>
              <a:rPr lang="pt-BR" sz="2800" dirty="0"/>
              <a:t> à qual faz parte o município.</a:t>
            </a:r>
          </a:p>
          <a:p>
            <a:endParaRPr lang="pt-B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/>
          </a:p>
          <a:p>
            <a:endParaRPr lang="pt-BR" sz="28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47F2A7A-EA37-AD6C-07D6-C78AFDC89401}"/>
              </a:ext>
            </a:extLst>
          </p:cNvPr>
          <p:cNvSpPr/>
          <p:nvPr/>
        </p:nvSpPr>
        <p:spPr>
          <a:xfrm>
            <a:off x="8862527" y="2438699"/>
            <a:ext cx="8578726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000000"/>
                </a:solidFill>
              </a:rPr>
              <a:t>Comparação dos </a:t>
            </a:r>
            <a:r>
              <a:rPr lang="pt-BR" sz="2800" dirty="0">
                <a:solidFill>
                  <a:srgbClr val="FF0000"/>
                </a:solidFill>
              </a:rPr>
              <a:t>serviços hospitalares </a:t>
            </a:r>
            <a:r>
              <a:rPr lang="pt-BR" sz="2800" dirty="0">
                <a:solidFill>
                  <a:srgbClr val="000000"/>
                </a:solidFill>
              </a:rPr>
              <a:t>e do atendimento de </a:t>
            </a:r>
            <a:r>
              <a:rPr lang="pt-BR" sz="2800" dirty="0">
                <a:solidFill>
                  <a:srgbClr val="FF0000"/>
                </a:solidFill>
              </a:rPr>
              <a:t>urgência e emergência</a:t>
            </a:r>
            <a:r>
              <a:rPr lang="pt-BR" sz="2800" dirty="0">
                <a:solidFill>
                  <a:srgbClr val="000000"/>
                </a:solidFill>
              </a:rPr>
              <a:t>, </a:t>
            </a:r>
            <a:r>
              <a:rPr lang="pt-BR" sz="2800" dirty="0">
                <a:solidFill>
                  <a:srgbClr val="FF0000"/>
                </a:solidFill>
              </a:rPr>
              <a:t>utilizados nos últimos 12 meses </a:t>
            </a:r>
            <a:r>
              <a:rPr lang="pt-BR" sz="2800" dirty="0">
                <a:solidFill>
                  <a:srgbClr val="000000"/>
                </a:solidFill>
              </a:rPr>
              <a:t>no prestador a ser substituído, pelos beneficiários dos produtos a serem alterados.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2800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2800" dirty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Localização no mesmo município</a:t>
            </a:r>
          </a:p>
          <a:p>
            <a:pPr marL="133635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em caso de indisponibilidade ou inexistência de prestador no mesmo município poderá ser indicado prestador em município </a:t>
            </a:r>
            <a:r>
              <a:rPr lang="pt-BR" sz="2800" b="1" dirty="0"/>
              <a:t>limítrofe</a:t>
            </a:r>
            <a:r>
              <a:rPr lang="pt-BR" sz="2800" dirty="0"/>
              <a:t> a este; </a:t>
            </a:r>
          </a:p>
          <a:p>
            <a:pPr marL="133635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em caso de indisponibilidade ou inexistência de prestador nos municípios limítrofes poderá ser indicado prestador na </a:t>
            </a:r>
            <a:r>
              <a:rPr lang="pt-BR" sz="2800" b="1" dirty="0"/>
              <a:t>Região de Saúde</a:t>
            </a:r>
            <a:r>
              <a:rPr lang="pt-BR" sz="2800" dirty="0"/>
              <a:t> à qual faz parte o município.</a:t>
            </a:r>
          </a:p>
          <a:p>
            <a:pPr lvl="1"/>
            <a:endParaRPr lang="pt-B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000000"/>
                </a:solidFill>
              </a:rPr>
              <a:t> Critérios de qualidade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A62E6E3-418C-E356-2EBF-BD6DB3E1DC24}"/>
              </a:ext>
            </a:extLst>
          </p:cNvPr>
          <p:cNvCxnSpPr/>
          <p:nvPr/>
        </p:nvCxnSpPr>
        <p:spPr>
          <a:xfrm>
            <a:off x="8728285" y="2471109"/>
            <a:ext cx="0" cy="7111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uxograma: Conector 5">
            <a:extLst>
              <a:ext uri="{FF2B5EF4-FFF2-40B4-BE49-F238E27FC236}">
                <a16:creationId xmlns:a16="http://schemas.microsoft.com/office/drawing/2014/main" id="{9F34D1E9-D9D1-916A-9CFA-2400BB5FA5DA}"/>
              </a:ext>
            </a:extLst>
          </p:cNvPr>
          <p:cNvSpPr/>
          <p:nvPr/>
        </p:nvSpPr>
        <p:spPr>
          <a:xfrm>
            <a:off x="8862527" y="2471109"/>
            <a:ext cx="288033" cy="454971"/>
          </a:xfrm>
          <a:prstGeom prst="flowChartConnector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Fluxograma: Conector 7">
            <a:extLst>
              <a:ext uri="{FF2B5EF4-FFF2-40B4-BE49-F238E27FC236}">
                <a16:creationId xmlns:a16="http://schemas.microsoft.com/office/drawing/2014/main" id="{4AFE34A6-A4F6-B3ED-D78E-1EE9B2D1B8FB}"/>
              </a:ext>
            </a:extLst>
          </p:cNvPr>
          <p:cNvSpPr/>
          <p:nvPr/>
        </p:nvSpPr>
        <p:spPr>
          <a:xfrm>
            <a:off x="8862527" y="5038793"/>
            <a:ext cx="288033" cy="454971"/>
          </a:xfrm>
          <a:prstGeom prst="flowChartConnector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Fluxograma: Conector 8">
            <a:extLst>
              <a:ext uri="{FF2B5EF4-FFF2-40B4-BE49-F238E27FC236}">
                <a16:creationId xmlns:a16="http://schemas.microsoft.com/office/drawing/2014/main" id="{9F99E8E0-6C32-F190-321E-5ABCBD82BD1B}"/>
              </a:ext>
            </a:extLst>
          </p:cNvPr>
          <p:cNvSpPr/>
          <p:nvPr/>
        </p:nvSpPr>
        <p:spPr>
          <a:xfrm>
            <a:off x="8851075" y="9291474"/>
            <a:ext cx="288033" cy="454971"/>
          </a:xfrm>
          <a:prstGeom prst="flowChartConnector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Fluxograma: Conector 9">
            <a:extLst>
              <a:ext uri="{FF2B5EF4-FFF2-40B4-BE49-F238E27FC236}">
                <a16:creationId xmlns:a16="http://schemas.microsoft.com/office/drawing/2014/main" id="{8C5EAF84-E7D3-241A-9106-F96152D019A5}"/>
              </a:ext>
            </a:extLst>
          </p:cNvPr>
          <p:cNvSpPr/>
          <p:nvPr/>
        </p:nvSpPr>
        <p:spPr>
          <a:xfrm>
            <a:off x="256962" y="2471109"/>
            <a:ext cx="288033" cy="454971"/>
          </a:xfrm>
          <a:prstGeom prst="flowChartConnector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Fluxograma: Conector 10">
            <a:extLst>
              <a:ext uri="{FF2B5EF4-FFF2-40B4-BE49-F238E27FC236}">
                <a16:creationId xmlns:a16="http://schemas.microsoft.com/office/drawing/2014/main" id="{46E59C33-0AA5-BC0D-592B-99528A6AC705}"/>
              </a:ext>
            </a:extLst>
          </p:cNvPr>
          <p:cNvSpPr/>
          <p:nvPr/>
        </p:nvSpPr>
        <p:spPr>
          <a:xfrm>
            <a:off x="256961" y="5026751"/>
            <a:ext cx="288033" cy="454971"/>
          </a:xfrm>
          <a:prstGeom prst="flowChartConnector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06281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11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– SUBSTITUIÇÃO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Equivalência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4958EEA-62FE-9F3B-E555-8B736E1B4372}"/>
              </a:ext>
            </a:extLst>
          </p:cNvPr>
          <p:cNvSpPr/>
          <p:nvPr/>
        </p:nvSpPr>
        <p:spPr>
          <a:xfrm>
            <a:off x="199656" y="1453194"/>
            <a:ext cx="17888687" cy="33915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9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dirty="0"/>
              <a:t>A análise consiste na comparação direta entre os recursos contratados no estabelecimento a ser excluído e os recursos contratados no estabelecimento a ser incluído, conforme o anexo I-A da IN nº 46 (RN 568/2022).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dirty="0"/>
              <a:t>Localização no mesmo município.</a:t>
            </a:r>
          </a:p>
          <a:p>
            <a:pPr marL="1336350" lvl="1" indent="-457200">
              <a:buFont typeface="Arial" panose="020B0604020202020204" pitchFamily="34" charset="0"/>
              <a:buChar char="•"/>
            </a:pPr>
            <a:r>
              <a:rPr lang="pt-BR" sz="2400" dirty="0"/>
              <a:t>em caso de indisponibilidade ou inexistência de prestador no mesmo município poderá ser indicado prestador em município limítrofe a este;</a:t>
            </a:r>
          </a:p>
          <a:p>
            <a:pPr marL="1336350" lvl="1" indent="-457200">
              <a:buFont typeface="Arial" panose="020B0604020202020204" pitchFamily="34" charset="0"/>
              <a:buChar char="•"/>
            </a:pPr>
            <a:r>
              <a:rPr lang="pt-BR" sz="2400" dirty="0"/>
              <a:t>em caso de indisponibilidade ou inexistência de prestador nos municípios limítrofes poderá ser indicado prestador na Região de Saúde à qual faz parte o município.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2DDE625-1C2A-5CAC-FA31-73B4AF8C204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5495" y="4692180"/>
            <a:ext cx="16837007" cy="424601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663F15A-742E-49DD-E1CA-1BC119366949}"/>
              </a:ext>
            </a:extLst>
          </p:cNvPr>
          <p:cNvSpPr txBox="1"/>
          <p:nvPr/>
        </p:nvSpPr>
        <p:spPr>
          <a:xfrm>
            <a:off x="9144000" y="7561099"/>
            <a:ext cx="867774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X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FAA63E0-851A-1CD8-5F58-EEBBA5CD76CD}"/>
              </a:ext>
            </a:extLst>
          </p:cNvPr>
          <p:cNvSpPr txBox="1"/>
          <p:nvPr/>
        </p:nvSpPr>
        <p:spPr>
          <a:xfrm flipH="1">
            <a:off x="9144000" y="8034257"/>
            <a:ext cx="867775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134790973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12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- SUBSTITUIÇÃO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Proposta de Regulamentação - EQUIVALÊNCIA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CE93941-45C9-0842-06EA-B04556237284}"/>
              </a:ext>
            </a:extLst>
          </p:cNvPr>
          <p:cNvSpPr/>
          <p:nvPr/>
        </p:nvSpPr>
        <p:spPr>
          <a:xfrm>
            <a:off x="218355" y="1740908"/>
            <a:ext cx="1760963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rgbClr val="000000"/>
                </a:solidFill>
                <a:latin typeface="Calibri" panose="020F0502020204030204" pitchFamily="34" charset="0"/>
              </a:rPr>
              <a:t>A avaliação de equivalência de entidades hospitalares para fins de substituição será realizada a partir da comparação dos </a:t>
            </a:r>
            <a:r>
              <a:rPr lang="pt-BR" sz="3200" dirty="0">
                <a:solidFill>
                  <a:srgbClr val="FF0000"/>
                </a:solidFill>
                <a:latin typeface="Calibri" panose="020F0502020204030204" pitchFamily="34" charset="0"/>
              </a:rPr>
              <a:t>serviços hospitalares </a:t>
            </a:r>
            <a:r>
              <a:rPr lang="pt-BR" sz="3200" dirty="0">
                <a:solidFill>
                  <a:srgbClr val="000000"/>
                </a:solidFill>
                <a:latin typeface="Calibri" panose="020F0502020204030204" pitchFamily="34" charset="0"/>
              </a:rPr>
              <a:t>e do atendimento de </a:t>
            </a:r>
            <a:r>
              <a:rPr lang="pt-BR" sz="3200" dirty="0">
                <a:solidFill>
                  <a:srgbClr val="FF0000"/>
                </a:solidFill>
                <a:latin typeface="Calibri" panose="020F0502020204030204" pitchFamily="34" charset="0"/>
              </a:rPr>
              <a:t>urgência e emergência</a:t>
            </a:r>
            <a:r>
              <a:rPr lang="pt-BR" sz="32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pt-BR" sz="3200" dirty="0">
                <a:solidFill>
                  <a:srgbClr val="FF0000"/>
                </a:solidFill>
                <a:latin typeface="Calibri" panose="020F0502020204030204" pitchFamily="34" charset="0"/>
              </a:rPr>
              <a:t>utilizados nos últimos 12 meses </a:t>
            </a:r>
            <a:r>
              <a:rPr lang="pt-BR" sz="3200" dirty="0">
                <a:solidFill>
                  <a:srgbClr val="000000"/>
                </a:solidFill>
                <a:latin typeface="Calibri" panose="020F0502020204030204" pitchFamily="34" charset="0"/>
              </a:rPr>
              <a:t>no prestador a ser substituído, pelos beneficiários dos produtos a serem alterados.</a:t>
            </a:r>
          </a:p>
          <a:p>
            <a:endParaRPr lang="pt-BR" sz="3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rgbClr val="333333"/>
                </a:solidFill>
                <a:latin typeface="Calibri" panose="020F0502020204030204" pitchFamily="34" charset="0"/>
              </a:rPr>
              <a:t>A comparação será feita nas seguintes categorias de serviços hospitalares, disponíveis na </a:t>
            </a:r>
            <a:r>
              <a:rPr lang="pt-BR" sz="3200" b="1" dirty="0">
                <a:solidFill>
                  <a:srgbClr val="333333"/>
                </a:solidFill>
                <a:latin typeface="Calibri" panose="020F0502020204030204" pitchFamily="34" charset="0"/>
              </a:rPr>
              <a:t>TISS</a:t>
            </a:r>
            <a:r>
              <a:rPr lang="pt-BR" sz="3200" dirty="0">
                <a:solidFill>
                  <a:srgbClr val="333333"/>
                </a:solidFill>
                <a:latin typeface="Calibri" panose="020F0502020204030204" pitchFamily="34" charset="0"/>
              </a:rPr>
              <a:t>:</a:t>
            </a:r>
          </a:p>
          <a:p>
            <a:endParaRPr lang="pt-BR" sz="32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7F6C910-7D35-05D6-D76A-893860A25F51}"/>
              </a:ext>
            </a:extLst>
          </p:cNvPr>
          <p:cNvSpPr txBox="1"/>
          <p:nvPr/>
        </p:nvSpPr>
        <p:spPr>
          <a:xfrm>
            <a:off x="3247436" y="4352135"/>
            <a:ext cx="93853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333333"/>
                </a:solidFill>
              </a:rPr>
              <a:t>▪ Internação Psiquiátrica</a:t>
            </a:r>
          </a:p>
          <a:p>
            <a:r>
              <a:rPr lang="pt-BR" sz="2800" dirty="0">
                <a:solidFill>
                  <a:srgbClr val="333333"/>
                </a:solidFill>
              </a:rPr>
              <a:t>▪ Internação Obstétrica</a:t>
            </a:r>
          </a:p>
          <a:p>
            <a:r>
              <a:rPr lang="pt-BR" sz="2800" dirty="0">
                <a:solidFill>
                  <a:srgbClr val="333333"/>
                </a:solidFill>
              </a:rPr>
              <a:t>▪ Internação Clínica</a:t>
            </a:r>
          </a:p>
          <a:p>
            <a:r>
              <a:rPr lang="pt-BR" sz="2800" dirty="0">
                <a:solidFill>
                  <a:srgbClr val="333333"/>
                </a:solidFill>
              </a:rPr>
              <a:t>▪ Internação Cirúrgica</a:t>
            </a:r>
          </a:p>
          <a:p>
            <a:r>
              <a:rPr lang="pt-BR" sz="2800" dirty="0">
                <a:solidFill>
                  <a:srgbClr val="333333"/>
                </a:solidFill>
              </a:rPr>
              <a:t>▪ Internação Pediátrica</a:t>
            </a:r>
          </a:p>
          <a:p>
            <a:r>
              <a:rPr lang="pt-BR" sz="2800" dirty="0">
                <a:solidFill>
                  <a:srgbClr val="333333"/>
                </a:solidFill>
              </a:rPr>
              <a:t>▪ Internação em UTI Neonatal</a:t>
            </a:r>
          </a:p>
          <a:p>
            <a:r>
              <a:rPr lang="pt-BR" sz="2800" dirty="0">
                <a:solidFill>
                  <a:srgbClr val="333333"/>
                </a:solidFill>
              </a:rPr>
              <a:t>▪ Internação em UTI Pediátrica</a:t>
            </a:r>
          </a:p>
          <a:p>
            <a:r>
              <a:rPr lang="pt-BR" sz="2800" dirty="0">
                <a:solidFill>
                  <a:srgbClr val="333333"/>
                </a:solidFill>
              </a:rPr>
              <a:t>▪ Internação em UTI Adulto</a:t>
            </a:r>
          </a:p>
          <a:p>
            <a:r>
              <a:rPr lang="pt-BR" sz="2800" dirty="0">
                <a:solidFill>
                  <a:srgbClr val="333333"/>
                </a:solidFill>
              </a:rPr>
              <a:t>▪ Atendimento Urgência e Emergência Adulto</a:t>
            </a:r>
          </a:p>
          <a:p>
            <a:r>
              <a:rPr lang="pt-BR" sz="2800" dirty="0">
                <a:solidFill>
                  <a:srgbClr val="333333"/>
                </a:solidFill>
              </a:rPr>
              <a:t>▪ Atendimento Urgência e Emergência Pediátrico</a:t>
            </a:r>
            <a:endParaRPr lang="pt-BR" sz="2800" dirty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68055767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13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– SUBSTITUIÇÃO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LOCALIZAÇÃO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C4E1678-9222-1C1E-F94A-9617B03779A6}"/>
              </a:ext>
            </a:extLst>
          </p:cNvPr>
          <p:cNvSpPr/>
          <p:nvPr/>
        </p:nvSpPr>
        <p:spPr>
          <a:xfrm>
            <a:off x="7160960" y="1957271"/>
            <a:ext cx="1018792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/>
              <a:t>O prestador substituto deverá estar localizado no mesmo município da entidade hospitalar a ser excluída.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3200" dirty="0"/>
          </a:p>
          <a:p>
            <a:r>
              <a:rPr lang="pt-BR" sz="3200" dirty="0"/>
              <a:t>a)	Em caso de indisponibilidade ou inexistência de prestador no mesmo município, deverá ser indicado prestador em </a:t>
            </a:r>
            <a:r>
              <a:rPr lang="pt-BR" sz="3200" u="sng" dirty="0"/>
              <a:t>município limítrofe </a:t>
            </a:r>
            <a:r>
              <a:rPr lang="pt-BR" sz="3200" dirty="0"/>
              <a:t>a este.</a:t>
            </a:r>
          </a:p>
          <a:p>
            <a:pPr marL="742950" indent="-742950">
              <a:buAutoNum type="alphaLcParenR"/>
            </a:pPr>
            <a:endParaRPr lang="pt-BR" sz="3200" dirty="0"/>
          </a:p>
          <a:p>
            <a:r>
              <a:rPr lang="pt-BR" sz="3200" dirty="0"/>
              <a:t>b)	Em caso de indisponibilidade ou inexistência de prestador nos municípios limítrofes, deverá ser indicado prestador na </a:t>
            </a:r>
            <a:r>
              <a:rPr lang="pt-BR" sz="3200" u="sng" dirty="0"/>
              <a:t>Região de Saúde </a:t>
            </a:r>
            <a:r>
              <a:rPr lang="pt-BR" sz="3200" dirty="0"/>
              <a:t>à qual faz parte o município.</a:t>
            </a:r>
          </a:p>
        </p:txBody>
      </p:sp>
      <p:pic>
        <p:nvPicPr>
          <p:cNvPr id="3" name="Gráfico 2" descr="Megafone1 estrutura de tópicos">
            <a:extLst>
              <a:ext uri="{FF2B5EF4-FFF2-40B4-BE49-F238E27FC236}">
                <a16:creationId xmlns:a16="http://schemas.microsoft.com/office/drawing/2014/main" id="{45FE569E-EAD2-9F13-911D-957103970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9635" y="3176532"/>
            <a:ext cx="2232248" cy="223224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13973CF-A1C3-DFE7-412E-C37B7C555BCE}"/>
              </a:ext>
            </a:extLst>
          </p:cNvPr>
          <p:cNvSpPr txBox="1"/>
          <p:nvPr/>
        </p:nvSpPr>
        <p:spPr>
          <a:xfrm>
            <a:off x="3306792" y="2430130"/>
            <a:ext cx="273630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Não houve alteração da regra atual no critério localização </a:t>
            </a:r>
          </a:p>
        </p:txBody>
      </p:sp>
    </p:spTree>
    <p:extLst>
      <p:ext uri="{BB962C8B-B14F-4D97-AF65-F5344CB8AC3E}">
        <p14:creationId xmlns:p14="http://schemas.microsoft.com/office/powerpoint/2010/main" val="2438061426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14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– SUBSTITUIÇÃO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QUALIDADE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F10B372B-3ED6-1FEE-A95B-A21FF789B1F4}"/>
              </a:ext>
            </a:extLst>
          </p:cNvPr>
          <p:cNvSpPr/>
          <p:nvPr/>
        </p:nvSpPr>
        <p:spPr>
          <a:xfrm>
            <a:off x="180216" y="1261076"/>
            <a:ext cx="18107784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dirty="0"/>
              <a:t>Caso o prestador a ser excluído possua um dos seguintes atributos de qualificação, conforme hierarquia:</a:t>
            </a:r>
            <a:br>
              <a:rPr lang="pt-BR" sz="2600" dirty="0"/>
            </a:br>
            <a:br>
              <a:rPr lang="pt-BR" sz="2600" dirty="0"/>
            </a:br>
            <a:r>
              <a:rPr lang="pt-BR" sz="2600" dirty="0"/>
              <a:t>(i) Acreditação, segundo critérios estabelecidos pelo Programa de Qualificação dos Prestadores de Serviços na Saúde Suplementar (</a:t>
            </a:r>
            <a:r>
              <a:rPr lang="pt-BR" sz="2600" dirty="0" err="1"/>
              <a:t>Qualiss</a:t>
            </a:r>
            <a:r>
              <a:rPr lang="pt-BR" sz="2600" dirty="0"/>
              <a:t>);</a:t>
            </a:r>
            <a:br>
              <a:rPr lang="pt-BR" sz="2600" dirty="0"/>
            </a:br>
            <a:br>
              <a:rPr lang="pt-BR" sz="2600" dirty="0"/>
            </a:br>
            <a:r>
              <a:rPr lang="pt-BR" sz="2600" dirty="0"/>
              <a:t>(</a:t>
            </a:r>
            <a:r>
              <a:rPr lang="pt-BR" sz="2600" dirty="0" err="1"/>
              <a:t>ii</a:t>
            </a:r>
            <a:r>
              <a:rPr lang="pt-BR" sz="2600" dirty="0"/>
              <a:t>) Outras Certificações, com reconhecimento pela </a:t>
            </a:r>
            <a:r>
              <a:rPr lang="pt-BR" sz="2600" dirty="0" err="1"/>
              <a:t>International</a:t>
            </a:r>
            <a:r>
              <a:rPr lang="pt-BR" sz="2600" dirty="0"/>
              <a:t> Society for </a:t>
            </a:r>
            <a:r>
              <a:rPr lang="pt-BR" sz="2600" dirty="0" err="1"/>
              <a:t>Quality</a:t>
            </a:r>
            <a:r>
              <a:rPr lang="pt-BR" sz="2600" dirty="0"/>
              <a:t> in Health </a:t>
            </a:r>
            <a:r>
              <a:rPr lang="pt-BR" sz="2600" dirty="0" err="1"/>
              <a:t>Care</a:t>
            </a:r>
            <a:r>
              <a:rPr lang="pt-BR" sz="2600" dirty="0"/>
              <a:t> (</a:t>
            </a:r>
            <a:r>
              <a:rPr lang="pt-BR" sz="2600" dirty="0" err="1"/>
              <a:t>ISQua</a:t>
            </a:r>
            <a:r>
              <a:rPr lang="pt-BR" sz="2600" dirty="0"/>
              <a:t>); ou </a:t>
            </a:r>
            <a:br>
              <a:rPr lang="pt-BR" sz="2600" dirty="0"/>
            </a:br>
            <a:br>
              <a:rPr lang="pt-BR" sz="2600" dirty="0"/>
            </a:br>
            <a:r>
              <a:rPr lang="pt-BR" sz="2600" dirty="0"/>
              <a:t>(</a:t>
            </a:r>
            <a:r>
              <a:rPr lang="pt-BR" sz="2600" dirty="0" err="1"/>
              <a:t>iii</a:t>
            </a:r>
            <a:r>
              <a:rPr lang="pt-BR" sz="2600" dirty="0"/>
              <a:t>) Segurança do Paciente,</a:t>
            </a:r>
            <a:br>
              <a:rPr lang="pt-BR" sz="2600" dirty="0"/>
            </a:br>
            <a:endParaRPr lang="pt-BR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dirty="0"/>
              <a:t>além de cumprir os critérios de EQUIVALÊNCIA e LOCALIDADE a substituição deste prestador deverá ser feita por outro prestador que possua atributo de qualificação do mesmo nível ou superior, considerando a hierarquia apresentada.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600" dirty="0"/>
          </a:p>
          <a:p>
            <a:pPr marL="1336350" lvl="1" indent="-457200">
              <a:buFont typeface="Arial" panose="020B0604020202020204" pitchFamily="34" charset="0"/>
              <a:buChar char="•"/>
            </a:pPr>
            <a:r>
              <a:rPr lang="pt-BR" sz="2600" dirty="0"/>
              <a:t>I - Na impossibilidade de contratação de prestador substituto com atributo de qualificação do mesmo nível ou superior, deverá ser indicado prestador com atributo de qualificação inferior, respeitando-se a hierarquização apresentada. </a:t>
            </a:r>
          </a:p>
          <a:p>
            <a:endParaRPr lang="pt-BR" sz="2600" dirty="0"/>
          </a:p>
          <a:p>
            <a:pPr marL="1336350" lvl="1" indent="-457200">
              <a:buFont typeface="Arial" panose="020B0604020202020204" pitchFamily="34" charset="0"/>
              <a:buChar char="•"/>
            </a:pPr>
            <a:r>
              <a:rPr lang="pt-BR" sz="2600" dirty="0"/>
              <a:t>II - Na impossibilidade de contratação de prestador substituto com atributo de qualificação inferior, respeitando a hierarquização apresentada, a operadora poderá indicar prestador de serviço sem certificado atributo de qualificação</a:t>
            </a:r>
          </a:p>
        </p:txBody>
      </p:sp>
    </p:spTree>
    <p:extLst>
      <p:ext uri="{BB962C8B-B14F-4D97-AF65-F5344CB8AC3E}">
        <p14:creationId xmlns:p14="http://schemas.microsoft.com/office/powerpoint/2010/main" val="3556451442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15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335280" y="272615"/>
            <a:ext cx="18285576" cy="971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– SUBSTITUIÇÃO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QUALIDADE</a:t>
            </a: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5CE840FA-50E9-18C7-3EBA-2B9D76BD8E4C}"/>
              </a:ext>
            </a:extLst>
          </p:cNvPr>
          <p:cNvGrpSpPr/>
          <p:nvPr/>
        </p:nvGrpSpPr>
        <p:grpSpPr>
          <a:xfrm>
            <a:off x="149736" y="1268005"/>
            <a:ext cx="17556480" cy="8524618"/>
            <a:chOff x="243840" y="1268004"/>
            <a:chExt cx="17556480" cy="8524618"/>
          </a:xfrm>
        </p:grpSpPr>
        <p:sp>
          <p:nvSpPr>
            <p:cNvPr id="8" name="Fluxograma: Conector 7">
              <a:extLst>
                <a:ext uri="{FF2B5EF4-FFF2-40B4-BE49-F238E27FC236}">
                  <a16:creationId xmlns:a16="http://schemas.microsoft.com/office/drawing/2014/main" id="{85825F61-AA97-6AD3-3752-C1FB103D4516}"/>
                </a:ext>
              </a:extLst>
            </p:cNvPr>
            <p:cNvSpPr/>
            <p:nvPr/>
          </p:nvSpPr>
          <p:spPr>
            <a:xfrm>
              <a:off x="243840" y="1268004"/>
              <a:ext cx="17556480" cy="8524618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14" name="Agrupar 13">
              <a:extLst>
                <a:ext uri="{FF2B5EF4-FFF2-40B4-BE49-F238E27FC236}">
                  <a16:creationId xmlns:a16="http://schemas.microsoft.com/office/drawing/2014/main" id="{74E438D3-B148-3F1B-74ED-6C908DB1411A}"/>
                </a:ext>
              </a:extLst>
            </p:cNvPr>
            <p:cNvGrpSpPr/>
            <p:nvPr/>
          </p:nvGrpSpPr>
          <p:grpSpPr>
            <a:xfrm>
              <a:off x="1772124" y="1631157"/>
              <a:ext cx="15175802" cy="7387839"/>
              <a:chOff x="1817557" y="1631157"/>
              <a:chExt cx="15175802" cy="7387839"/>
            </a:xfrm>
          </p:grpSpPr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85E5683C-B532-6C14-A9BD-6DA3AF52AB20}"/>
                  </a:ext>
                </a:extLst>
              </p:cNvPr>
              <p:cNvSpPr txBox="1"/>
              <p:nvPr/>
            </p:nvSpPr>
            <p:spPr>
              <a:xfrm>
                <a:off x="3746846" y="2476106"/>
                <a:ext cx="6291262" cy="24622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2200" dirty="0"/>
                  <a:t>(i) Acreditação, segundo </a:t>
                </a:r>
                <a:r>
                  <a:rPr lang="pt-BR" sz="2200" dirty="0" err="1"/>
                  <a:t>Qualiss</a:t>
                </a:r>
                <a:endParaRPr lang="pt-BR" sz="2200" dirty="0"/>
              </a:p>
              <a:p>
                <a:br>
                  <a:rPr lang="pt-BR" sz="2200" dirty="0"/>
                </a:br>
                <a:r>
                  <a:rPr lang="pt-BR" sz="2200" dirty="0"/>
                  <a:t>(</a:t>
                </a:r>
                <a:r>
                  <a:rPr lang="pt-BR" sz="2200" dirty="0" err="1"/>
                  <a:t>ii</a:t>
                </a:r>
                <a:r>
                  <a:rPr lang="pt-BR" sz="2200" dirty="0"/>
                  <a:t>) Outras Certificações, reconhecida pela </a:t>
                </a:r>
                <a:r>
                  <a:rPr lang="pt-BR" sz="2200" dirty="0" err="1"/>
                  <a:t>ISQua</a:t>
                </a:r>
                <a:br>
                  <a:rPr lang="pt-BR" sz="2200" dirty="0"/>
                </a:br>
                <a:br>
                  <a:rPr lang="pt-BR" sz="2200" dirty="0"/>
                </a:br>
                <a:r>
                  <a:rPr lang="pt-BR" sz="2200" dirty="0"/>
                  <a:t>(</a:t>
                </a:r>
                <a:r>
                  <a:rPr lang="pt-BR" sz="2200" dirty="0" err="1"/>
                  <a:t>iii</a:t>
                </a:r>
                <a:r>
                  <a:rPr lang="pt-BR" sz="2200" dirty="0"/>
                  <a:t>) Segurança do Paciente</a:t>
                </a:r>
              </a:p>
              <a:p>
                <a:pPr marL="571500" indent="-571500">
                  <a:buAutoNum type="romanLcParenBoth"/>
                </a:pPr>
                <a:endParaRPr lang="pt-BR" sz="2200" dirty="0"/>
              </a:p>
              <a:p>
                <a:pPr lvl="1"/>
                <a:r>
                  <a:rPr lang="pt-BR" sz="2200" dirty="0"/>
                  <a:t>Sem </a:t>
                </a:r>
                <a:r>
                  <a:rPr lang="pt-BR" sz="2200" dirty="0" err="1"/>
                  <a:t>qq</a:t>
                </a:r>
                <a:r>
                  <a:rPr lang="pt-BR" sz="2200" dirty="0"/>
                  <a:t> certificação </a:t>
                </a:r>
              </a:p>
            </p:txBody>
          </p:sp>
          <p:sp>
            <p:nvSpPr>
              <p:cNvPr id="5" name="Fluxograma: Conector 4">
                <a:extLst>
                  <a:ext uri="{FF2B5EF4-FFF2-40B4-BE49-F238E27FC236}">
                    <a16:creationId xmlns:a16="http://schemas.microsoft.com/office/drawing/2014/main" id="{4E8D730E-4A0F-75FE-2480-D083DDC9456F}"/>
                  </a:ext>
                </a:extLst>
              </p:cNvPr>
              <p:cNvSpPr/>
              <p:nvPr/>
            </p:nvSpPr>
            <p:spPr>
              <a:xfrm>
                <a:off x="2998370" y="1889760"/>
                <a:ext cx="7532470" cy="3283767"/>
              </a:xfrm>
              <a:prstGeom prst="flowChartConnec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6" name="Fluxograma: Conector 5">
                <a:extLst>
                  <a:ext uri="{FF2B5EF4-FFF2-40B4-BE49-F238E27FC236}">
                    <a16:creationId xmlns:a16="http://schemas.microsoft.com/office/drawing/2014/main" id="{014285C9-C770-4627-A047-748310E64989}"/>
                  </a:ext>
                </a:extLst>
              </p:cNvPr>
              <p:cNvSpPr/>
              <p:nvPr/>
            </p:nvSpPr>
            <p:spPr>
              <a:xfrm>
                <a:off x="1817557" y="1631157"/>
                <a:ext cx="10149841" cy="6415563"/>
              </a:xfrm>
              <a:prstGeom prst="flowChartConnec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683EE690-268D-E8B0-6FAF-22A8FDE693C2}"/>
                  </a:ext>
                </a:extLst>
              </p:cNvPr>
              <p:cNvSpPr txBox="1"/>
              <p:nvPr/>
            </p:nvSpPr>
            <p:spPr>
              <a:xfrm>
                <a:off x="4950756" y="5325677"/>
                <a:ext cx="5939603" cy="24622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2200" dirty="0"/>
                  <a:t>(i) Acreditação, no segundo </a:t>
                </a:r>
                <a:r>
                  <a:rPr lang="pt-BR" sz="2200" dirty="0" err="1"/>
                  <a:t>Qualiss</a:t>
                </a:r>
                <a:br>
                  <a:rPr lang="pt-BR" sz="2200" dirty="0"/>
                </a:br>
                <a:br>
                  <a:rPr lang="pt-BR" sz="2200" dirty="0"/>
                </a:br>
                <a:r>
                  <a:rPr lang="pt-BR" sz="2200" dirty="0"/>
                  <a:t>(</a:t>
                </a:r>
                <a:r>
                  <a:rPr lang="pt-BR" sz="2200" dirty="0" err="1"/>
                  <a:t>ii</a:t>
                </a:r>
                <a:r>
                  <a:rPr lang="pt-BR" sz="2200" dirty="0"/>
                  <a:t>) Outras Certificações, reconhecida pela </a:t>
                </a:r>
                <a:r>
                  <a:rPr lang="pt-BR" sz="2200" dirty="0" err="1"/>
                  <a:t>ISQua</a:t>
                </a:r>
                <a:br>
                  <a:rPr lang="pt-BR" sz="2200" dirty="0"/>
                </a:br>
                <a:br>
                  <a:rPr lang="pt-BR" sz="2200" dirty="0"/>
                </a:br>
                <a:r>
                  <a:rPr lang="pt-BR" sz="2200" dirty="0"/>
                  <a:t>(</a:t>
                </a:r>
                <a:r>
                  <a:rPr lang="pt-BR" sz="2200" dirty="0" err="1"/>
                  <a:t>iii</a:t>
                </a:r>
                <a:r>
                  <a:rPr lang="pt-BR" sz="2200" dirty="0"/>
                  <a:t>) Segurança do Paciente</a:t>
                </a:r>
              </a:p>
              <a:p>
                <a:pPr marL="571500" indent="-571500">
                  <a:buAutoNum type="romanLcParenBoth"/>
                </a:pPr>
                <a:endParaRPr lang="pt-BR" sz="2200" dirty="0"/>
              </a:p>
              <a:p>
                <a:pPr lvl="1"/>
                <a:r>
                  <a:rPr lang="pt-BR" sz="2200" dirty="0"/>
                  <a:t>Sem </a:t>
                </a:r>
                <a:r>
                  <a:rPr lang="pt-BR" sz="2200" dirty="0" err="1"/>
                  <a:t>qq</a:t>
                </a:r>
                <a:r>
                  <a:rPr lang="pt-BR" sz="2200" dirty="0"/>
                  <a:t> certificação </a:t>
                </a:r>
              </a:p>
            </p:txBody>
          </p:sp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9DF00989-E0FE-D001-7EA0-B4D3D89EE0FF}"/>
                  </a:ext>
                </a:extLst>
              </p:cNvPr>
              <p:cNvSpPr txBox="1"/>
              <p:nvPr/>
            </p:nvSpPr>
            <p:spPr>
              <a:xfrm>
                <a:off x="11053756" y="6556783"/>
                <a:ext cx="5939603" cy="24622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2200" dirty="0"/>
                  <a:t>(i)  Acreditação, no segundo </a:t>
                </a:r>
                <a:r>
                  <a:rPr lang="pt-BR" sz="2200" dirty="0" err="1"/>
                  <a:t>Qualiss</a:t>
                </a:r>
                <a:br>
                  <a:rPr lang="pt-BR" sz="2200" dirty="0"/>
                </a:br>
                <a:br>
                  <a:rPr lang="pt-BR" sz="2200" dirty="0"/>
                </a:br>
                <a:r>
                  <a:rPr lang="pt-BR" sz="2200" dirty="0"/>
                  <a:t>(</a:t>
                </a:r>
                <a:r>
                  <a:rPr lang="pt-BR" sz="2200" dirty="0" err="1"/>
                  <a:t>ii</a:t>
                </a:r>
                <a:r>
                  <a:rPr lang="pt-BR" sz="2200" dirty="0"/>
                  <a:t>) Outras Certificações, reconhecida pela </a:t>
                </a:r>
                <a:r>
                  <a:rPr lang="pt-BR" sz="2200" dirty="0" err="1"/>
                  <a:t>ISQua</a:t>
                </a:r>
                <a:br>
                  <a:rPr lang="pt-BR" sz="2200" dirty="0"/>
                </a:br>
                <a:br>
                  <a:rPr lang="pt-BR" sz="2200" dirty="0"/>
                </a:br>
                <a:r>
                  <a:rPr lang="pt-BR" sz="2200" dirty="0"/>
                  <a:t>(</a:t>
                </a:r>
                <a:r>
                  <a:rPr lang="pt-BR" sz="2200" dirty="0" err="1"/>
                  <a:t>iii</a:t>
                </a:r>
                <a:r>
                  <a:rPr lang="pt-BR" sz="2200" dirty="0"/>
                  <a:t>) Segurança do Paciente</a:t>
                </a:r>
              </a:p>
              <a:p>
                <a:pPr marL="571500" indent="-571500">
                  <a:buAutoNum type="romanLcParenBoth"/>
                </a:pPr>
                <a:endParaRPr lang="pt-BR" sz="2200" dirty="0"/>
              </a:p>
              <a:p>
                <a:pPr lvl="1"/>
                <a:r>
                  <a:rPr lang="pt-BR" sz="2200" dirty="0"/>
                  <a:t>Sem </a:t>
                </a:r>
                <a:r>
                  <a:rPr lang="pt-BR" sz="2200" dirty="0" err="1"/>
                  <a:t>qq</a:t>
                </a:r>
                <a:r>
                  <a:rPr lang="pt-BR" sz="2200" dirty="0"/>
                  <a:t> certificação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32314154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16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B19002D-B64C-7BD2-0104-DB47CF684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24" y="1317882"/>
            <a:ext cx="11985509" cy="440245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098659F-A2BA-F223-6690-291AB085BDAF}"/>
              </a:ext>
            </a:extLst>
          </p:cNvPr>
          <p:cNvSpPr txBox="1"/>
          <p:nvPr/>
        </p:nvSpPr>
        <p:spPr>
          <a:xfrm>
            <a:off x="259080" y="7969175"/>
            <a:ext cx="1764792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dirty="0"/>
              <a:t>Link: </a:t>
            </a:r>
            <a:r>
              <a:rPr lang="pt-BR" sz="3200" dirty="0">
                <a:hlinkClick r:id="rId4"/>
              </a:rPr>
              <a:t>https://www.ans.gov.br/qualiss-pesquisa/pages/pesquisa.xhtml</a:t>
            </a:r>
            <a:endParaRPr lang="pt-BR" sz="3200" dirty="0"/>
          </a:p>
          <a:p>
            <a:pPr algn="ctr"/>
            <a:endParaRPr lang="pt-BR" sz="3200" dirty="0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F7073B60-518D-D70C-5314-5FEC846406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44484" y="1889636"/>
            <a:ext cx="7482170" cy="5343499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5CF336D0-17AD-9AE2-6A32-E57354BD504F}"/>
              </a:ext>
            </a:extLst>
          </p:cNvPr>
          <p:cNvSpPr txBox="1">
            <a:spLocks/>
          </p:cNvSpPr>
          <p:nvPr/>
        </p:nvSpPr>
        <p:spPr bwMode="auto">
          <a:xfrm>
            <a:off x="135924" y="268525"/>
            <a:ext cx="18285576" cy="971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– SUBSTITUIÇÃO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QUALIDADE</a:t>
            </a: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991ADBA7-0879-152E-70E3-6D7954C7E3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9478" y="4561386"/>
            <a:ext cx="4365006" cy="10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52298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17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217237" y="12925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t-BR" altLang="pt-BR" sz="3200" b="1" dirty="0">
                <a:solidFill>
                  <a:srgbClr val="006E89"/>
                </a:solidFill>
                <a:latin typeface="Calibri" panose="020F0502020204030204" pitchFamily="34" charset="0"/>
              </a:rPr>
              <a:t> 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Proposta de Regulamentação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6DF6ED3-295B-D12C-0ED0-8CC25E61483A}"/>
              </a:ext>
            </a:extLst>
          </p:cNvPr>
          <p:cNvSpPr/>
          <p:nvPr/>
        </p:nvSpPr>
        <p:spPr>
          <a:xfrm>
            <a:off x="217237" y="1351774"/>
            <a:ext cx="17497944" cy="7123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pt-BR" sz="32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200" b="1" dirty="0"/>
              <a:t>EXCLUSÃO PARCIAL DE SERVIÇOS HOSPITALARES CONTRATADOS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u="sng" dirty="0"/>
              <a:t>Atualmente</a:t>
            </a:r>
            <a:r>
              <a:rPr lang="pt-BR" sz="3200" dirty="0"/>
              <a:t>: não regulamentado.</a:t>
            </a:r>
          </a:p>
          <a:p>
            <a:endParaRPr lang="pt-BR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u="sng" dirty="0"/>
              <a:t>Proposta</a:t>
            </a:r>
            <a:r>
              <a:rPr lang="pt-BR" sz="3200" dirty="0"/>
              <a:t>: nas entidades hospitalares cujo redimensionamento por redução ocasione impacto sobre a massa assistida não será permitida a exclusão parcial de serviços hospitalares.</a:t>
            </a:r>
          </a:p>
          <a:p>
            <a:endParaRPr lang="pt-BR" sz="3200" dirty="0"/>
          </a:p>
          <a:p>
            <a:endParaRPr lang="pt-BR" sz="3200" dirty="0"/>
          </a:p>
          <a:p>
            <a:r>
              <a:rPr lang="pt-BR" sz="3200" b="1" dirty="0"/>
              <a:t>EXCLUSÃO DE SERVIÇOS DE URGÊNCIA E EMERGÊNCIA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u="sng" dirty="0"/>
              <a:t>Atualmente</a:t>
            </a:r>
            <a:r>
              <a:rPr lang="pt-BR" sz="3200" dirty="0"/>
              <a:t>: não regulamentado</a:t>
            </a:r>
          </a:p>
          <a:p>
            <a:endParaRPr lang="pt-BR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u="sng" dirty="0"/>
              <a:t>Proposta</a:t>
            </a:r>
            <a:r>
              <a:rPr lang="pt-BR" sz="3200" dirty="0"/>
              <a:t>: a exclusão de serviços de urgência e emergência, contratados em entidades hospitalares, que ocasione impacto à massa assistida, somente poderá ocorrer mediante substituição deste serviço em outro estabelecimento de saúde, devendo ser observadas as regras de utilização e localização.</a:t>
            </a:r>
            <a:endParaRPr lang="pt-BR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49758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18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217237" y="12925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t-BR" altLang="pt-BR" sz="3200" b="1" dirty="0">
                <a:solidFill>
                  <a:srgbClr val="006E89"/>
                </a:solidFill>
                <a:latin typeface="Calibri" panose="020F0502020204030204" pitchFamily="34" charset="0"/>
              </a:rPr>
              <a:t> 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Proposta de Regulamentação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7BD6E58-9D15-9F71-5DCA-99FE687087EC}"/>
              </a:ext>
            </a:extLst>
          </p:cNvPr>
          <p:cNvSpPr/>
          <p:nvPr/>
        </p:nvSpPr>
        <p:spPr>
          <a:xfrm>
            <a:off x="217237" y="1328768"/>
            <a:ext cx="17928213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3200" dirty="0"/>
          </a:p>
          <a:p>
            <a:r>
              <a:rPr lang="pt-BR" sz="3200" b="1" dirty="0"/>
              <a:t>DO DIREITO À PORTABILIDADE EM RAZÃO DE HOSPITAL DESCREDENCIADO e SERVIÇO DE U/E contratados em entidades hospitalares</a:t>
            </a:r>
          </a:p>
          <a:p>
            <a:endParaRPr lang="pt-BR" sz="3200" b="1" dirty="0"/>
          </a:p>
          <a:p>
            <a:pPr marL="514316" indent="-514316">
              <a:buFont typeface="Arial" panose="020B0604020202020204" pitchFamily="34" charset="0"/>
              <a:buChar char="•"/>
            </a:pPr>
            <a:r>
              <a:rPr lang="pt-BR" sz="3200" b="1" dirty="0"/>
              <a:t> Atualmente – não tem previsão </a:t>
            </a:r>
          </a:p>
          <a:p>
            <a:endParaRPr lang="pt-BR" sz="3200" dirty="0"/>
          </a:p>
          <a:p>
            <a:pPr marL="514316" indent="-514316">
              <a:buFont typeface="Arial" panose="020B0604020202020204" pitchFamily="34" charset="0"/>
              <a:buChar char="•"/>
            </a:pPr>
            <a:r>
              <a:rPr lang="pt-BR" sz="3200" dirty="0"/>
              <a:t> </a:t>
            </a:r>
            <a:r>
              <a:rPr lang="pt-BR" sz="3200" b="1" dirty="0"/>
              <a:t>Proposta </a:t>
            </a:r>
            <a:r>
              <a:rPr lang="pt-BR" sz="3200" dirty="0"/>
              <a:t>- É facultada ao beneficiário a portabilidade no caso de descredenciamento de entidade hospitalar por redimensionamento por redução ou substituição, bem como no caso de retirada do serviço de urgência e emergência do prestador hospitalar, ocorrido no </a:t>
            </a:r>
            <a:r>
              <a:rPr lang="pt-BR" sz="3200" b="1" dirty="0"/>
              <a:t>município de residência do beneficiário ou no município de contratação</a:t>
            </a:r>
            <a:r>
              <a:rPr lang="pt-BR" sz="3200" dirty="0"/>
              <a:t> do plano, independente do prazo de permanência no produto e da faixa de preço.</a:t>
            </a:r>
          </a:p>
          <a:p>
            <a:endParaRPr lang="pt-BR" sz="3200" dirty="0"/>
          </a:p>
          <a:p>
            <a:endParaRPr lang="pt-BR" sz="3200" dirty="0"/>
          </a:p>
          <a:p>
            <a:r>
              <a:rPr lang="pt-BR" sz="3200" b="1" dirty="0"/>
              <a:t> DA COMUNICAÇÃO INDIVIDUALIZADA </a:t>
            </a:r>
          </a:p>
          <a:p>
            <a:pPr marL="457192" indent="-457192">
              <a:buFont typeface="Arial" panose="020B0604020202020204" pitchFamily="34" charset="0"/>
              <a:buChar char="•"/>
            </a:pPr>
            <a:endParaRPr lang="pt-BR" sz="3200" dirty="0"/>
          </a:p>
          <a:p>
            <a:pPr marL="514316" indent="-514316">
              <a:buFont typeface="Arial" panose="020B0604020202020204" pitchFamily="34" charset="0"/>
              <a:buChar char="•"/>
            </a:pPr>
            <a:r>
              <a:rPr lang="pt-BR" sz="3200" dirty="0"/>
              <a:t>   </a:t>
            </a:r>
            <a:r>
              <a:rPr lang="pt-BR" sz="3200" b="1" dirty="0"/>
              <a:t>Atualmente -</a:t>
            </a:r>
            <a:r>
              <a:rPr lang="pt-BR" sz="3200" dirty="0"/>
              <a:t> não é regulamentada</a:t>
            </a:r>
          </a:p>
          <a:p>
            <a:pPr marL="514316" indent="-514316">
              <a:buFont typeface="Arial" panose="020B0604020202020204" pitchFamily="34" charset="0"/>
              <a:buChar char="•"/>
            </a:pPr>
            <a:r>
              <a:rPr lang="pt-BR" sz="3200" b="1" dirty="0"/>
              <a:t>   Proposta </a:t>
            </a:r>
            <a:r>
              <a:rPr lang="pt-BR" sz="3200" dirty="0"/>
              <a:t>– Passa a ser obrigatória </a:t>
            </a:r>
          </a:p>
        </p:txBody>
      </p:sp>
    </p:spTree>
    <p:extLst>
      <p:ext uri="{BB962C8B-B14F-4D97-AF65-F5344CB8AC3E}">
        <p14:creationId xmlns:p14="http://schemas.microsoft.com/office/powerpoint/2010/main" val="300137258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19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Regulamentação - COMUNICAÇÃO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0747E7E3-236E-8AB0-8CA8-FD6A2949C7C2}"/>
              </a:ext>
            </a:extLst>
          </p:cNvPr>
          <p:cNvGrpSpPr/>
          <p:nvPr/>
        </p:nvGrpSpPr>
        <p:grpSpPr>
          <a:xfrm>
            <a:off x="7415809" y="1663606"/>
            <a:ext cx="10532523" cy="6956638"/>
            <a:chOff x="1727073" y="1887815"/>
            <a:chExt cx="15275923" cy="8079096"/>
          </a:xfrm>
        </p:grpSpPr>
        <p:sp>
          <p:nvSpPr>
            <p:cNvPr id="3" name="Retângulo: Cantos Arredondados 2">
              <a:extLst>
                <a:ext uri="{FF2B5EF4-FFF2-40B4-BE49-F238E27FC236}">
                  <a16:creationId xmlns:a16="http://schemas.microsoft.com/office/drawing/2014/main" id="{1ACF95A8-FAD6-D84E-0C0E-11F935C76B6F}"/>
                </a:ext>
              </a:extLst>
            </p:cNvPr>
            <p:cNvSpPr/>
            <p:nvPr/>
          </p:nvSpPr>
          <p:spPr>
            <a:xfrm>
              <a:off x="9389926" y="1887815"/>
              <a:ext cx="7613070" cy="2310779"/>
            </a:xfrm>
            <a:prstGeom prst="roundRect">
              <a:avLst>
                <a:gd name="adj" fmla="val 4818"/>
              </a:avLst>
            </a:prstGeom>
            <a:solidFill>
              <a:srgbClr val="6CA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000" b="1" dirty="0"/>
            </a:p>
            <a:p>
              <a:pPr algn="ctr"/>
              <a:r>
                <a:rPr lang="pt-BR" sz="2000" b="1" dirty="0"/>
                <a:t>Exclusão parcial de serviços</a:t>
              </a:r>
            </a:p>
            <a:p>
              <a:pPr algn="ctr"/>
              <a:br>
                <a:rPr lang="pt-BR" sz="2000" b="1" dirty="0"/>
              </a:br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O </a:t>
              </a:r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Portal Corporativo </a:t>
              </a:r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em espaço específico , </a:t>
              </a:r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 30 (trinta) dias de antecedência</a:t>
              </a:r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180 (cento e oitenta) dias posteriores</a:t>
              </a:r>
              <a:endParaRPr lang="pt-BR" sz="2000" dirty="0"/>
            </a:p>
            <a:p>
              <a:pPr algn="ctr"/>
              <a:endParaRPr lang="pt-BR" sz="2000" dirty="0"/>
            </a:p>
            <a:p>
              <a:pPr algn="ctr"/>
              <a:r>
                <a:rPr lang="pt-BR" sz="2000" dirty="0"/>
                <a:t> </a:t>
              </a:r>
            </a:p>
          </p:txBody>
        </p:sp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0584F4FF-46FC-BA66-0F5B-4DA0989988F9}"/>
                </a:ext>
              </a:extLst>
            </p:cNvPr>
            <p:cNvSpPr/>
            <p:nvPr/>
          </p:nvSpPr>
          <p:spPr>
            <a:xfrm>
              <a:off x="1727073" y="2208882"/>
              <a:ext cx="7551484" cy="3555082"/>
            </a:xfrm>
            <a:prstGeom prst="roundRect">
              <a:avLst>
                <a:gd name="adj" fmla="val 4818"/>
              </a:avLst>
            </a:prstGeom>
            <a:solidFill>
              <a:srgbClr val="6CA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b="1" dirty="0"/>
                <a:t>Redimensionamento por redução</a:t>
              </a:r>
            </a:p>
            <a:p>
              <a:pPr algn="ctr"/>
              <a:endParaRPr lang="pt-BR" sz="2000" b="1" dirty="0"/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O </a:t>
              </a:r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Portal Corporativo </a:t>
              </a:r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em espaço específico , </a:t>
              </a:r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 30 (trinta) dias de antecedência</a:t>
              </a:r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180 (cento e oitenta) dias posteriores</a:t>
              </a:r>
            </a:p>
            <a:p>
              <a:pPr algn="ctr"/>
              <a:endParaRPr lang="pt-BR" sz="2000" dirty="0">
                <a:solidFill>
                  <a:schemeClr val="bg1">
                    <a:lumMod val="95000"/>
                  </a:schemeClr>
                </a:solidFill>
              </a:endParaRPr>
            </a:p>
            <a:p>
              <a:pPr algn="ctr"/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Individualizada para as alterações de rede hospitalar ocorridas no município de </a:t>
              </a:r>
              <a:r>
                <a:rPr lang="pt-BR" sz="2000" b="1" u="sng" dirty="0">
                  <a:solidFill>
                    <a:schemeClr val="bg1">
                      <a:lumMod val="95000"/>
                    </a:schemeClr>
                  </a:solidFill>
                </a:rPr>
                <a:t>residência</a:t>
              </a:r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 do beneficiário. </a:t>
              </a:r>
            </a:p>
          </p:txBody>
        </p:sp>
        <p:sp>
          <p:nvSpPr>
            <p:cNvPr id="5" name="Retângulo: Cantos Arredondados 4">
              <a:extLst>
                <a:ext uri="{FF2B5EF4-FFF2-40B4-BE49-F238E27FC236}">
                  <a16:creationId xmlns:a16="http://schemas.microsoft.com/office/drawing/2014/main" id="{9C9180B3-DE1E-B40C-C7E3-513E20A82342}"/>
                </a:ext>
              </a:extLst>
            </p:cNvPr>
            <p:cNvSpPr/>
            <p:nvPr/>
          </p:nvSpPr>
          <p:spPr>
            <a:xfrm>
              <a:off x="1750668" y="5980906"/>
              <a:ext cx="7551484" cy="3555082"/>
            </a:xfrm>
            <a:prstGeom prst="roundRect">
              <a:avLst>
                <a:gd name="adj" fmla="val 4818"/>
              </a:avLst>
            </a:prstGeom>
            <a:solidFill>
              <a:srgbClr val="6CA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b="1" dirty="0"/>
                <a:t>Substituição</a:t>
              </a:r>
            </a:p>
            <a:p>
              <a:pPr algn="ctr"/>
              <a:endParaRPr lang="pt-BR" sz="2000" b="1" dirty="0"/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O </a:t>
              </a:r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Portal Corporativo </a:t>
              </a:r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em espaço específico, </a:t>
              </a:r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 30 (trinta) dias de antecedência</a:t>
              </a:r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180 (cento e oitenta) dias posteriores</a:t>
              </a:r>
            </a:p>
            <a:p>
              <a:pPr algn="ctr">
                <a:spcAft>
                  <a:spcPts val="1000"/>
                </a:spcAft>
              </a:pPr>
              <a:endParaRPr lang="pt-BR" sz="2000" dirty="0">
                <a:solidFill>
                  <a:schemeClr val="bg1">
                    <a:lumMod val="95000"/>
                  </a:schemeClr>
                </a:solidFill>
              </a:endParaRPr>
            </a:p>
            <a:p>
              <a:pPr algn="ctr">
                <a:spcAft>
                  <a:spcPts val="1000"/>
                </a:spcAft>
              </a:pPr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Individualizada para as alterações de rede hospitalar ocorridas no município de </a:t>
              </a:r>
              <a:r>
                <a:rPr lang="pt-BR" sz="2000" b="1" u="sng" dirty="0">
                  <a:solidFill>
                    <a:schemeClr val="bg1">
                      <a:lumMod val="95000"/>
                    </a:schemeClr>
                  </a:solidFill>
                </a:rPr>
                <a:t>residência</a:t>
              </a:r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 do beneficiário. </a:t>
              </a:r>
            </a:p>
          </p:txBody>
        </p:sp>
        <p:sp>
          <p:nvSpPr>
            <p:cNvPr id="6" name="Retângulo: Cantos Arredondados 5">
              <a:extLst>
                <a:ext uri="{FF2B5EF4-FFF2-40B4-BE49-F238E27FC236}">
                  <a16:creationId xmlns:a16="http://schemas.microsoft.com/office/drawing/2014/main" id="{E92919E6-44A4-A5F8-BDF1-A77135E8ADB1}"/>
                </a:ext>
              </a:extLst>
            </p:cNvPr>
            <p:cNvSpPr/>
            <p:nvPr/>
          </p:nvSpPr>
          <p:spPr>
            <a:xfrm>
              <a:off x="9432371" y="6741036"/>
              <a:ext cx="7528183" cy="3225875"/>
            </a:xfrm>
            <a:prstGeom prst="roundRect">
              <a:avLst>
                <a:gd name="adj" fmla="val 4818"/>
              </a:avLst>
            </a:prstGeom>
            <a:solidFill>
              <a:srgbClr val="6CA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b="1" dirty="0"/>
                <a:t>Exclusão Urgência e emergência</a:t>
              </a:r>
            </a:p>
            <a:p>
              <a:pPr algn="ctr"/>
              <a:endParaRPr lang="pt-BR" sz="2000" b="1" dirty="0"/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O </a:t>
              </a:r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Portal Corporativo </a:t>
              </a:r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em espaço específico, </a:t>
              </a:r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 30 (trinta) dias de antecedência</a:t>
              </a:r>
            </a:p>
            <a:p>
              <a:pPr algn="ctr"/>
              <a:r>
                <a:rPr lang="pt-BR" sz="2000" dirty="0">
                  <a:solidFill>
                    <a:schemeClr val="bg1">
                      <a:lumMod val="95000"/>
                    </a:schemeClr>
                  </a:solidFill>
                </a:rPr>
                <a:t>180 (cento e oitenta) dias posteriores</a:t>
              </a:r>
            </a:p>
            <a:p>
              <a:pPr algn="ctr"/>
              <a:endParaRPr lang="pt-BR" sz="2000" dirty="0">
                <a:solidFill>
                  <a:schemeClr val="bg1">
                    <a:lumMod val="95000"/>
                  </a:schemeClr>
                </a:solidFill>
              </a:endParaRPr>
            </a:p>
            <a:p>
              <a:pPr algn="ctr"/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Individualizada para as alterações de rede ocorridas no município de </a:t>
              </a:r>
              <a:r>
                <a:rPr lang="pt-BR" sz="2000" b="1" u="sng" dirty="0">
                  <a:solidFill>
                    <a:schemeClr val="bg1">
                      <a:lumMod val="95000"/>
                    </a:schemeClr>
                  </a:solidFill>
                </a:rPr>
                <a:t>residência</a:t>
              </a:r>
              <a:r>
                <a:rPr lang="pt-BR" sz="2000" b="1" dirty="0">
                  <a:solidFill>
                    <a:schemeClr val="bg1">
                      <a:lumMod val="95000"/>
                    </a:schemeClr>
                  </a:solidFill>
                </a:rPr>
                <a:t> do beneficiário. </a:t>
              </a:r>
            </a:p>
          </p:txBody>
        </p:sp>
      </p:grpSp>
      <p:pic>
        <p:nvPicPr>
          <p:cNvPr id="8" name="Imagem 7">
            <a:extLst>
              <a:ext uri="{FF2B5EF4-FFF2-40B4-BE49-F238E27FC236}">
                <a16:creationId xmlns:a16="http://schemas.microsoft.com/office/drawing/2014/main" id="{D5BBD6F3-3C28-3AD6-0010-829E643B1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009" y="2048252"/>
            <a:ext cx="6159219" cy="6190496"/>
          </a:xfrm>
          <a:prstGeom prst="rect">
            <a:avLst/>
          </a:prstGeom>
        </p:spPr>
      </p:pic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76A97FC4-583D-3CCA-FDBE-155EDE9B544A}"/>
              </a:ext>
            </a:extLst>
          </p:cNvPr>
          <p:cNvSpPr/>
          <p:nvPr/>
        </p:nvSpPr>
        <p:spPr>
          <a:xfrm>
            <a:off x="12728498" y="3866314"/>
            <a:ext cx="5249099" cy="1787726"/>
          </a:xfrm>
          <a:prstGeom prst="roundRect">
            <a:avLst>
              <a:gd name="adj" fmla="val 4818"/>
            </a:avLst>
          </a:prstGeom>
          <a:solidFill>
            <a:srgbClr val="6CA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dirty="0"/>
          </a:p>
          <a:p>
            <a:pPr algn="ctr"/>
            <a:r>
              <a:rPr lang="pt-BR" sz="2000" b="1" dirty="0"/>
              <a:t>Suspensão temporária</a:t>
            </a:r>
          </a:p>
          <a:p>
            <a:pPr algn="ctr"/>
            <a:br>
              <a:rPr lang="pt-BR" sz="2000" b="1" dirty="0"/>
            </a:br>
            <a:r>
              <a:rPr lang="pt-BR" sz="2000" dirty="0">
                <a:solidFill>
                  <a:schemeClr val="bg1">
                    <a:lumMod val="95000"/>
                  </a:schemeClr>
                </a:solidFill>
              </a:rPr>
              <a:t>O </a:t>
            </a:r>
            <a:r>
              <a:rPr lang="pt-BR" sz="2000" b="1" dirty="0">
                <a:solidFill>
                  <a:schemeClr val="bg1">
                    <a:lumMod val="95000"/>
                  </a:schemeClr>
                </a:solidFill>
              </a:rPr>
              <a:t>Portal Corporativo </a:t>
            </a:r>
            <a:r>
              <a:rPr lang="pt-BR" sz="2000" dirty="0">
                <a:solidFill>
                  <a:schemeClr val="bg1">
                    <a:lumMod val="95000"/>
                  </a:schemeClr>
                </a:solidFill>
              </a:rPr>
              <a:t>em espaço específico , </a:t>
            </a:r>
          </a:p>
          <a:p>
            <a:pPr algn="ctr"/>
            <a:r>
              <a:rPr lang="pt-BR" sz="20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pt-BR" sz="2000" dirty="0"/>
              <a:t>período estimado de interrupção, indicando as alternativas disponíveis na rede para prestação do atendimento</a:t>
            </a:r>
          </a:p>
          <a:p>
            <a:pPr algn="ctr"/>
            <a:r>
              <a:rPr lang="pt-BR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600816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174010" y="446868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Art. 17 da Lei 9656/1998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4452F2D-7A6D-7FD1-EE16-488550352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939" y="1691244"/>
            <a:ext cx="17351678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400"/>
            <a:r>
              <a:rPr lang="pt-BR" altLang="pt-BR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Art. 17. A inclusão de qualquer prestador de serviço de saúde como contratado, referenciado ou credenciado dos produtos de que tratam o inciso I e o § 1</a:t>
            </a:r>
            <a:r>
              <a:rPr lang="pt-BR" altLang="pt-BR" sz="2400" u="sng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 do art. 1</a:t>
            </a:r>
            <a:r>
              <a:rPr lang="pt-BR" altLang="pt-BR" sz="2400" u="sng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 desta Lei implica compromisso com os consumidores quanto à sua manutenção ao longo da vigência dos contratos, permitindo-se sua substituição, desde que seja por outro prestador equivalente e mediante comunicação aos consumidores com 30 (trinta) dias de antecedência.  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  <a:hlinkClick r:id="rId4"/>
              </a:rPr>
              <a:t>(Redação dada pela Lei nº 13.003, de 2014)</a:t>
            </a:r>
            <a:endParaRPr lang="pt-BR" altLang="pt-BR" sz="24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  <a:p>
            <a:pPr algn="just" defTabSz="914400"/>
            <a:endParaRPr lang="pt-BR" altLang="pt-BR" sz="2400" dirty="0">
              <a:latin typeface="+mn-lt"/>
            </a:endParaRPr>
          </a:p>
          <a:p>
            <a:pPr algn="just" defTabSz="914400"/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        § 1</a:t>
            </a:r>
            <a:r>
              <a:rPr lang="pt-BR" altLang="pt-BR" sz="2400" b="1" u="sng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</a:t>
            </a:r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  É facultada a </a:t>
            </a:r>
            <a:r>
              <a:rPr lang="pt-BR" altLang="pt-BR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substituição</a:t>
            </a:r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de entidade hospitalar, a que se refere o caput deste artigo, desde que por outro </a:t>
            </a:r>
            <a:r>
              <a:rPr lang="pt-BR" altLang="pt-BR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equivalente</a:t>
            </a:r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e mediante </a:t>
            </a:r>
            <a:r>
              <a:rPr lang="pt-BR" altLang="pt-BR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comunicação</a:t>
            </a:r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aos consumidores e à ANS com trinta dias de antecedência, ressalvados desse prazo mínimo os casos decorrentes de rescisão por fraude ou infração das normas sanitárias e fiscais em vigor. </a:t>
            </a:r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  <a:hlinkClick r:id="rId5"/>
              </a:rPr>
              <a:t>(Redação dada pela Medida Provisória nº 2.177-44, de 2001)</a:t>
            </a:r>
            <a:endParaRPr lang="pt-BR" altLang="pt-BR" sz="2400" b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  <a:p>
            <a:pPr algn="just" defTabSz="914400"/>
            <a:endParaRPr lang="pt-BR" altLang="pt-BR" sz="2400" b="1" dirty="0">
              <a:latin typeface="+mn-lt"/>
            </a:endParaRPr>
          </a:p>
          <a:p>
            <a:pPr algn="just" defTabSz="914400"/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        § 4</a:t>
            </a:r>
            <a:r>
              <a:rPr lang="pt-BR" altLang="pt-BR" sz="2400" b="1" u="sng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</a:t>
            </a:r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  Em caso de redimensionamento da rede hospitalar por </a:t>
            </a:r>
            <a:r>
              <a:rPr lang="pt-BR" altLang="pt-BR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redução</a:t>
            </a:r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as empresas deverão solicitar à ANS </a:t>
            </a:r>
            <a:r>
              <a:rPr lang="pt-BR" altLang="pt-BR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autorização</a:t>
            </a:r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expressa para tanto, informando: </a:t>
            </a:r>
            <a:r>
              <a:rPr lang="pt-BR" altLang="pt-BR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  <a:hlinkClick r:id="rId5"/>
              </a:rPr>
              <a:t>(Incluído pela Medida Provisória nº 2.177-44, de 2001)</a:t>
            </a:r>
            <a:endParaRPr lang="pt-BR" altLang="pt-BR" sz="2400" b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  <a:p>
            <a:pPr algn="just" defTabSz="914400"/>
            <a:r>
              <a:rPr lang="pt-BR" altLang="pt-BR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      ...</a:t>
            </a:r>
            <a:endParaRPr lang="pt-BR" altLang="pt-BR" sz="2400" dirty="0">
              <a:latin typeface="+mn-lt"/>
            </a:endParaRPr>
          </a:p>
          <a:p>
            <a:pPr algn="just" defTabSz="914400"/>
            <a:r>
              <a:rPr lang="pt-BR" altLang="pt-BR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    </a:t>
            </a:r>
            <a:endParaRPr lang="pt-BR" altLang="pt-BR" sz="2400" dirty="0">
              <a:latin typeface="+mn-lt"/>
            </a:endParaRPr>
          </a:p>
          <a:p>
            <a:pPr algn="just" defTabSz="914400"/>
            <a:r>
              <a:rPr lang="pt-BR" altLang="pt-BR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     III -</a:t>
            </a:r>
            <a:r>
              <a:rPr lang="pt-BR" altLang="pt-BR" sz="24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 </a:t>
            </a:r>
            <a:r>
              <a:rPr lang="pt-BR" altLang="pt-BR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impacto sobre a massa assistida, a partir de parâmetros definidos pela ANS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correlacionando a necessidade de leitos e a capacidade operacional restante; e 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  <a:hlinkClick r:id="rId5"/>
              </a:rPr>
              <a:t>(Incluído pela Medida Provisória nº 2.177-44, de 2001)</a:t>
            </a:r>
            <a:endParaRPr lang="pt-BR" altLang="pt-BR" sz="24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713838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20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</a:t>
            </a: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Disposições Finais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BDF0D22-A69A-01A5-02D2-4ECD8C7ED364}"/>
              </a:ext>
            </a:extLst>
          </p:cNvPr>
          <p:cNvSpPr txBox="1"/>
          <p:nvPr/>
        </p:nvSpPr>
        <p:spPr>
          <a:xfrm>
            <a:off x="176776" y="1668800"/>
            <a:ext cx="179299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Esta Resolução Normativa entrará em vigor 180 dias após sua publicação e será revisitada em 24 meses de sua vigência.</a:t>
            </a:r>
          </a:p>
          <a:p>
            <a:endParaRPr 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Vacância 180 dias</a:t>
            </a:r>
          </a:p>
          <a:p>
            <a:pPr marL="457200" indent="-457200">
              <a:buFontTx/>
              <a:buChar char="-"/>
            </a:pPr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Previsibilidade e ajustes do mercado (operadoras – prestadores) para implantação dos novos critérios  </a:t>
            </a:r>
            <a:b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Ajuste no Sistema de Alteração de Rede Hospitalar (ANS)</a:t>
            </a:r>
          </a:p>
          <a:p>
            <a:endParaRPr 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t-BR" sz="2800" dirty="0"/>
              <a:t>Revisão 24 meses após vigência</a:t>
            </a:r>
          </a:p>
          <a:p>
            <a:pPr marL="457200" indent="-457200">
              <a:buFontTx/>
              <a:buChar char="-"/>
            </a:pPr>
            <a:r>
              <a:rPr lang="pt-BR" sz="2800" dirty="0"/>
              <a:t>Avaliação do Resultado Regulatório</a:t>
            </a:r>
          </a:p>
          <a:p>
            <a:r>
              <a:rPr lang="pt-BR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3411971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21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</a:t>
            </a:r>
          </a:p>
          <a:p>
            <a:pPr algn="r"/>
            <a:r>
              <a:rPr 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Marcos da Proposta</a:t>
            </a:r>
            <a:endParaRPr lang="pt-BR" altLang="pt-BR" sz="32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F0C2E87-5000-5728-1472-9DBA0A4B9C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127" y="1403936"/>
            <a:ext cx="16463416" cy="8263455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2CC4A593-52D9-21C6-E387-B81AE636DE82}"/>
              </a:ext>
            </a:extLst>
          </p:cNvPr>
          <p:cNvSpPr/>
          <p:nvPr/>
        </p:nvSpPr>
        <p:spPr>
          <a:xfrm>
            <a:off x="4408714" y="5437414"/>
            <a:ext cx="6433457" cy="2628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E03F075-C4F7-9D22-5755-B22D8DD09499}"/>
              </a:ext>
            </a:extLst>
          </p:cNvPr>
          <p:cNvSpPr txBox="1"/>
          <p:nvPr/>
        </p:nvSpPr>
        <p:spPr>
          <a:xfrm>
            <a:off x="4261756" y="5535663"/>
            <a:ext cx="67273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Portabilidade sem prazo de permanência e compatibilidade por faixa de preço</a:t>
            </a:r>
          </a:p>
          <a:p>
            <a:pPr algn="ctr"/>
            <a:r>
              <a:rPr lang="pt-BR" sz="2800" dirty="0"/>
              <a:t>Hospital e</a:t>
            </a:r>
          </a:p>
          <a:p>
            <a:pPr algn="ctr"/>
            <a:r>
              <a:rPr lang="pt-BR" sz="2800" dirty="0"/>
              <a:t> Serviços de U/E contratados em hospital</a:t>
            </a:r>
          </a:p>
          <a:p>
            <a:pPr algn="ctr"/>
            <a:endParaRPr lang="pt-BR" sz="2800" dirty="0"/>
          </a:p>
          <a:p>
            <a:pPr algn="ctr"/>
            <a:endParaRPr lang="pt-BR" sz="2800" dirty="0"/>
          </a:p>
          <a:p>
            <a:pPr algn="ctr"/>
            <a:r>
              <a:rPr lang="pt-BR" sz="2800" dirty="0"/>
              <a:t>Comunicação individualizada das exclusões de hospitais e Serviços de U/E </a:t>
            </a:r>
          </a:p>
        </p:txBody>
      </p:sp>
    </p:spTree>
    <p:extLst>
      <p:ext uri="{BB962C8B-B14F-4D97-AF65-F5344CB8AC3E}">
        <p14:creationId xmlns:p14="http://schemas.microsoft.com/office/powerpoint/2010/main" val="4247281074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7EEC4957-EE9B-41F0-B505-D1094BB77855}"/>
              </a:ext>
            </a:extLst>
          </p:cNvPr>
          <p:cNvSpPr txBox="1">
            <a:spLocks/>
          </p:cNvSpPr>
          <p:nvPr/>
        </p:nvSpPr>
        <p:spPr bwMode="auto">
          <a:xfrm>
            <a:off x="795" y="1687513"/>
            <a:ext cx="18286413" cy="2378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1800"/>
              </a:spcAft>
              <a:defRPr/>
            </a:pPr>
            <a:r>
              <a:rPr lang="pt-BR" altLang="pt-BR" sz="6600" b="1" dirty="0">
                <a:solidFill>
                  <a:srgbClr val="006E89"/>
                </a:solidFill>
                <a:latin typeface="+mn-lt"/>
              </a:rPr>
              <a:t>Obrigado!</a:t>
            </a:r>
            <a:endParaRPr lang="pt-BR" altLang="pt-BR" sz="6600" b="1" dirty="0">
              <a:latin typeface="+mn-lt"/>
            </a:endParaRPr>
          </a:p>
        </p:txBody>
      </p:sp>
      <p:pic>
        <p:nvPicPr>
          <p:cNvPr id="6" name="Imagem 5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AB25621E-7227-4029-896A-184C0CA985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940" y="7156064"/>
            <a:ext cx="4034120" cy="811780"/>
          </a:xfrm>
          <a:prstGeom prst="rect">
            <a:avLst/>
          </a:prstGeom>
        </p:spPr>
      </p:pic>
      <p:pic>
        <p:nvPicPr>
          <p:cNvPr id="9" name="Imagem 8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C1B4927E-B782-4165-8DDB-A55DC510F9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545" y="4650293"/>
            <a:ext cx="10390909" cy="170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99547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3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Resolução Normativa 585, 24/08/23 </a:t>
            </a:r>
          </a:p>
        </p:txBody>
      </p:sp>
      <p:pic>
        <p:nvPicPr>
          <p:cNvPr id="2" name="Gráfico 1" descr="Parede de tijolos com preenchimento sólido">
            <a:extLst>
              <a:ext uri="{FF2B5EF4-FFF2-40B4-BE49-F238E27FC236}">
                <a16:creationId xmlns:a16="http://schemas.microsoft.com/office/drawing/2014/main" id="{29F1B699-E443-A4B1-70C7-54BFEC516E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585496" y="1398601"/>
            <a:ext cx="2311052" cy="2311052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39617EF-0306-1266-4920-8BAB7C7F4524}"/>
              </a:ext>
            </a:extLst>
          </p:cNvPr>
          <p:cNvSpPr txBox="1"/>
          <p:nvPr/>
        </p:nvSpPr>
        <p:spPr>
          <a:xfrm>
            <a:off x="230813" y="1404015"/>
            <a:ext cx="15466387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3200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r>
              <a:rPr lang="pt-BR" sz="3200" dirty="0">
                <a:solidFill>
                  <a:srgbClr val="000000"/>
                </a:solidFill>
              </a:rPr>
              <a:t>Estabelecimento e positivação de critérios para a realização de alterações na rede assistencial hospitalar </a:t>
            </a:r>
          </a:p>
          <a:p>
            <a:pPr marL="457200" indent="-457200">
              <a:buFontTx/>
              <a:buChar char="-"/>
            </a:pPr>
            <a:endParaRPr lang="pt-BR" sz="3200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r>
              <a:rPr lang="pt-BR" sz="3200" dirty="0">
                <a:solidFill>
                  <a:srgbClr val="000000"/>
                </a:solidFill>
              </a:rPr>
              <a:t>Regras de redimensionamento de rede por redução</a:t>
            </a:r>
          </a:p>
          <a:p>
            <a:pPr marL="457200" indent="-457200">
              <a:buFontTx/>
              <a:buChar char="-"/>
            </a:pPr>
            <a:endParaRPr lang="pt-BR" sz="3200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r>
              <a:rPr lang="pt-BR" sz="3200" dirty="0">
                <a:solidFill>
                  <a:srgbClr val="000000"/>
                </a:solidFill>
              </a:rPr>
              <a:t>Regras de substituição de entidade hospitalar</a:t>
            </a:r>
          </a:p>
          <a:p>
            <a:pPr marL="457200" indent="-457200">
              <a:buFontTx/>
              <a:buChar char="-"/>
            </a:pPr>
            <a:endParaRPr lang="pt-BR" sz="3200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r>
              <a:rPr lang="pt-BR" sz="3200" dirty="0">
                <a:solidFill>
                  <a:srgbClr val="000000"/>
                </a:solidFill>
              </a:rPr>
              <a:t>Regulamentação da exclusão de serviços</a:t>
            </a:r>
          </a:p>
          <a:p>
            <a:pPr marL="457200" indent="-457200">
              <a:buFontTx/>
              <a:buChar char="-"/>
            </a:pPr>
            <a:endParaRPr lang="pt-BR" sz="3200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r>
              <a:rPr lang="pt-BR" sz="3200" dirty="0">
                <a:solidFill>
                  <a:srgbClr val="000000"/>
                </a:solidFill>
              </a:rPr>
              <a:t>Regulamentação da exclusão de Urgência e Emergência</a:t>
            </a:r>
          </a:p>
          <a:p>
            <a:pPr marL="457200" indent="-457200">
              <a:buFontTx/>
              <a:buChar char="-"/>
            </a:pPr>
            <a:endParaRPr lang="pt-BR" sz="3200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r>
              <a:rPr lang="pt-BR" sz="3200" dirty="0">
                <a:solidFill>
                  <a:srgbClr val="000000"/>
                </a:solidFill>
              </a:rPr>
              <a:t>Regulamentação da comunicação (portal e individualizada)</a:t>
            </a:r>
          </a:p>
          <a:p>
            <a:pPr marL="457200" indent="-457200">
              <a:buFontTx/>
              <a:buChar char="-"/>
            </a:pPr>
            <a:endParaRPr lang="pt-BR" sz="3200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r>
              <a:rPr lang="pt-BR" sz="3200" dirty="0">
                <a:solidFill>
                  <a:srgbClr val="000000"/>
                </a:solidFill>
              </a:rPr>
              <a:t>Regulamentação do direito à PORTABILIDADE em razão de descredenciamento do hospital e do  Serviço de Urgência e Emergência contratado no prestador hospitalar </a:t>
            </a:r>
          </a:p>
        </p:txBody>
      </p:sp>
    </p:spTree>
    <p:extLst>
      <p:ext uri="{BB962C8B-B14F-4D97-AF65-F5344CB8AC3E}">
        <p14:creationId xmlns:p14="http://schemas.microsoft.com/office/powerpoint/2010/main" val="315090230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4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Redimensionamento por Redução de Prestadores Hospitalares</a:t>
            </a: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EEC5CD09-E53F-5A16-8402-60786DFBD385}"/>
              </a:ext>
            </a:extLst>
          </p:cNvPr>
          <p:cNvGrpSpPr/>
          <p:nvPr/>
        </p:nvGrpSpPr>
        <p:grpSpPr>
          <a:xfrm>
            <a:off x="863535" y="1439695"/>
            <a:ext cx="15121680" cy="8352928"/>
            <a:chOff x="1876789" y="1526976"/>
            <a:chExt cx="15121680" cy="8352928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DF9E5DDE-A0AF-CB61-B70A-63269B40F9C1}"/>
                </a:ext>
              </a:extLst>
            </p:cNvPr>
            <p:cNvSpPr/>
            <p:nvPr/>
          </p:nvSpPr>
          <p:spPr>
            <a:xfrm>
              <a:off x="1876789" y="1526976"/>
              <a:ext cx="15121680" cy="8352928"/>
            </a:xfrm>
            <a:prstGeom prst="rect">
              <a:avLst/>
            </a:prstGeom>
            <a:gradFill flip="none" rotWithShape="1">
              <a:gsLst>
                <a:gs pos="0">
                  <a:srgbClr val="006E89">
                    <a:shade val="30000"/>
                    <a:satMod val="115000"/>
                  </a:srgbClr>
                </a:gs>
                <a:gs pos="50000">
                  <a:srgbClr val="006E89">
                    <a:shade val="67500"/>
                    <a:satMod val="115000"/>
                  </a:srgbClr>
                </a:gs>
                <a:gs pos="100000">
                  <a:srgbClr val="006E89">
                    <a:shade val="100000"/>
                    <a:satMod val="11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667" b="1" dirty="0">
                <a:solidFill>
                  <a:srgbClr val="FFFF00"/>
                </a:solidFill>
              </a:endParaRPr>
            </a:p>
          </p:txBody>
        </p:sp>
        <p:sp>
          <p:nvSpPr>
            <p:cNvPr id="5" name="Título 1">
              <a:extLst>
                <a:ext uri="{FF2B5EF4-FFF2-40B4-BE49-F238E27FC236}">
                  <a16:creationId xmlns:a16="http://schemas.microsoft.com/office/drawing/2014/main" id="{E3E0FF72-987A-6618-594C-A8CA95D45A19}"/>
                </a:ext>
              </a:extLst>
            </p:cNvPr>
            <p:cNvSpPr txBox="1">
              <a:spLocks/>
            </p:cNvSpPr>
            <p:nvPr/>
          </p:nvSpPr>
          <p:spPr>
            <a:xfrm>
              <a:off x="3818652" y="1796063"/>
              <a:ext cx="13056762" cy="1807434"/>
            </a:xfrm>
            <a:prstGeom prst="rect">
              <a:avLst/>
            </a:prstGeom>
          </p:spPr>
          <p:txBody>
            <a:bodyPr/>
            <a:lstStyle>
              <a:lvl1pPr algn="r" rtl="0" eaLnBrk="0" fontAlgn="base" hangingPunct="0">
                <a:spcBef>
                  <a:spcPct val="0"/>
                </a:spcBef>
                <a:spcAft>
                  <a:spcPct val="0"/>
                </a:spcAft>
                <a:defRPr sz="3600" b="1" kern="1200" cap="all">
                  <a:solidFill>
                    <a:srgbClr val="006E89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r>
                <a:rPr lang="pt-BR" sz="4000" b="0" dirty="0">
                  <a:solidFill>
                    <a:schemeClr val="bg1">
                      <a:lumMod val="85000"/>
                    </a:schemeClr>
                  </a:solidFill>
                </a:rPr>
                <a:t>DO REDIMENSIONAMENTO POR</a:t>
              </a:r>
              <a:br>
                <a:rPr lang="pt-BR" sz="4000" b="0" dirty="0">
                  <a:solidFill>
                    <a:schemeClr val="bg1">
                      <a:lumMod val="85000"/>
                    </a:schemeClr>
                  </a:solidFill>
                </a:rPr>
              </a:br>
              <a:r>
                <a:rPr lang="pt-BR" sz="4000" b="0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pt-BR" sz="4000" dirty="0">
                  <a:solidFill>
                    <a:schemeClr val="bg1">
                      <a:lumMod val="85000"/>
                    </a:schemeClr>
                  </a:solidFill>
                </a:rPr>
                <a:t>REDUÇÃO DE PRESTADORES HOSPITALARES</a:t>
              </a:r>
            </a:p>
          </p:txBody>
        </p:sp>
        <p:grpSp>
          <p:nvGrpSpPr>
            <p:cNvPr id="6" name="Google Shape;9957;p72">
              <a:extLst>
                <a:ext uri="{FF2B5EF4-FFF2-40B4-BE49-F238E27FC236}">
                  <a16:creationId xmlns:a16="http://schemas.microsoft.com/office/drawing/2014/main" id="{608C06AC-DC34-05B6-736F-1C7B34AB055A}"/>
                </a:ext>
              </a:extLst>
            </p:cNvPr>
            <p:cNvGrpSpPr/>
            <p:nvPr/>
          </p:nvGrpSpPr>
          <p:grpSpPr>
            <a:xfrm>
              <a:off x="3527377" y="6715904"/>
              <a:ext cx="2067617" cy="2067617"/>
              <a:chOff x="5762467" y="2436584"/>
              <a:chExt cx="362163" cy="362163"/>
            </a:xfrm>
          </p:grpSpPr>
          <p:sp>
            <p:nvSpPr>
              <p:cNvPr id="37" name="Google Shape;9958;p72">
                <a:extLst>
                  <a:ext uri="{FF2B5EF4-FFF2-40B4-BE49-F238E27FC236}">
                    <a16:creationId xmlns:a16="http://schemas.microsoft.com/office/drawing/2014/main" id="{7A936253-50E5-BC04-2FF8-D881FFD9EF96}"/>
                  </a:ext>
                </a:extLst>
              </p:cNvPr>
              <p:cNvSpPr/>
              <p:nvPr/>
            </p:nvSpPr>
            <p:spPr>
              <a:xfrm>
                <a:off x="5762467" y="2778127"/>
                <a:ext cx="362163" cy="20619"/>
              </a:xfrm>
              <a:custGeom>
                <a:avLst/>
                <a:gdLst/>
                <a:ahLst/>
                <a:cxnLst/>
                <a:rect l="l" t="t" r="r" b="b"/>
                <a:pathLst>
                  <a:path w="13823" h="787" extrusionOk="0">
                    <a:moveTo>
                      <a:pt x="201" y="1"/>
                    </a:moveTo>
                    <a:cubicBezTo>
                      <a:pt x="96" y="1"/>
                      <a:pt x="0" y="87"/>
                      <a:pt x="0" y="202"/>
                    </a:cubicBezTo>
                    <a:lnTo>
                      <a:pt x="0" y="585"/>
                    </a:lnTo>
                    <a:cubicBezTo>
                      <a:pt x="0" y="691"/>
                      <a:pt x="96" y="777"/>
                      <a:pt x="201" y="787"/>
                    </a:cubicBezTo>
                    <a:lnTo>
                      <a:pt x="13611" y="787"/>
                    </a:lnTo>
                    <a:cubicBezTo>
                      <a:pt x="13726" y="787"/>
                      <a:pt x="13822" y="691"/>
                      <a:pt x="13813" y="585"/>
                    </a:cubicBezTo>
                    <a:lnTo>
                      <a:pt x="13813" y="202"/>
                    </a:lnTo>
                    <a:cubicBezTo>
                      <a:pt x="13813" y="87"/>
                      <a:pt x="13726" y="1"/>
                      <a:pt x="13611" y="1"/>
                    </a:cubicBez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Google Shape;9959;p72">
                <a:extLst>
                  <a:ext uri="{FF2B5EF4-FFF2-40B4-BE49-F238E27FC236}">
                    <a16:creationId xmlns:a16="http://schemas.microsoft.com/office/drawing/2014/main" id="{EFC48A06-D320-B86F-1D85-6A36BD616184}"/>
                  </a:ext>
                </a:extLst>
              </p:cNvPr>
              <p:cNvSpPr/>
              <p:nvPr/>
            </p:nvSpPr>
            <p:spPr>
              <a:xfrm>
                <a:off x="5762702" y="2777891"/>
                <a:ext cx="361927" cy="9301"/>
              </a:xfrm>
              <a:custGeom>
                <a:avLst/>
                <a:gdLst/>
                <a:ahLst/>
                <a:cxnLst/>
                <a:rect l="l" t="t" r="r" b="b"/>
                <a:pathLst>
                  <a:path w="13814" h="355" extrusionOk="0">
                    <a:moveTo>
                      <a:pt x="212" y="0"/>
                    </a:moveTo>
                    <a:cubicBezTo>
                      <a:pt x="87" y="0"/>
                      <a:pt x="1" y="96"/>
                      <a:pt x="1" y="211"/>
                    </a:cubicBezTo>
                    <a:lnTo>
                      <a:pt x="1" y="355"/>
                    </a:lnTo>
                    <a:lnTo>
                      <a:pt x="13813" y="355"/>
                    </a:lnTo>
                    <a:lnTo>
                      <a:pt x="13813" y="211"/>
                    </a:lnTo>
                    <a:cubicBezTo>
                      <a:pt x="13813" y="96"/>
                      <a:pt x="13717" y="0"/>
                      <a:pt x="13602" y="0"/>
                    </a:cubicBez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Google Shape;9960;p72">
                <a:extLst>
                  <a:ext uri="{FF2B5EF4-FFF2-40B4-BE49-F238E27FC236}">
                    <a16:creationId xmlns:a16="http://schemas.microsoft.com/office/drawing/2014/main" id="{DC433222-666A-DBB5-B87D-5792532C9837}"/>
                  </a:ext>
                </a:extLst>
              </p:cNvPr>
              <p:cNvSpPr/>
              <p:nvPr/>
            </p:nvSpPr>
            <p:spPr>
              <a:xfrm>
                <a:off x="5852359" y="2528493"/>
                <a:ext cx="182352" cy="249660"/>
              </a:xfrm>
              <a:custGeom>
                <a:avLst/>
                <a:gdLst/>
                <a:ahLst/>
                <a:cxnLst/>
                <a:rect l="l" t="t" r="r" b="b"/>
                <a:pathLst>
                  <a:path w="6960" h="9529" extrusionOk="0">
                    <a:moveTo>
                      <a:pt x="1" y="1"/>
                    </a:moveTo>
                    <a:lnTo>
                      <a:pt x="1" y="9529"/>
                    </a:lnTo>
                    <a:lnTo>
                      <a:pt x="6960" y="9529"/>
                    </a:lnTo>
                    <a:lnTo>
                      <a:pt x="6960" y="1"/>
                    </a:lnTo>
                    <a:close/>
                  </a:path>
                </a:pathLst>
              </a:custGeom>
              <a:solidFill>
                <a:srgbClr val="E1E5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Google Shape;9961;p72">
                <a:extLst>
                  <a:ext uri="{FF2B5EF4-FFF2-40B4-BE49-F238E27FC236}">
                    <a16:creationId xmlns:a16="http://schemas.microsoft.com/office/drawing/2014/main" id="{8C990F1D-C336-17CD-3FF2-E478202A7CF3}"/>
                  </a:ext>
                </a:extLst>
              </p:cNvPr>
              <p:cNvSpPr/>
              <p:nvPr/>
            </p:nvSpPr>
            <p:spPr>
              <a:xfrm>
                <a:off x="5838551" y="2508922"/>
                <a:ext cx="209967" cy="19860"/>
              </a:xfrm>
              <a:custGeom>
                <a:avLst/>
                <a:gdLst/>
                <a:ahLst/>
                <a:cxnLst/>
                <a:rect l="l" t="t" r="r" b="b"/>
                <a:pathLst>
                  <a:path w="8014" h="758" extrusionOk="0">
                    <a:moveTo>
                      <a:pt x="211" y="0"/>
                    </a:moveTo>
                    <a:cubicBezTo>
                      <a:pt x="96" y="0"/>
                      <a:pt x="0" y="96"/>
                      <a:pt x="0" y="211"/>
                    </a:cubicBezTo>
                    <a:lnTo>
                      <a:pt x="0" y="547"/>
                    </a:lnTo>
                    <a:cubicBezTo>
                      <a:pt x="0" y="662"/>
                      <a:pt x="96" y="757"/>
                      <a:pt x="211" y="757"/>
                    </a:cubicBezTo>
                    <a:lnTo>
                      <a:pt x="7813" y="757"/>
                    </a:lnTo>
                    <a:cubicBezTo>
                      <a:pt x="7928" y="757"/>
                      <a:pt x="8014" y="662"/>
                      <a:pt x="8014" y="547"/>
                    </a:cubicBezTo>
                    <a:lnTo>
                      <a:pt x="8014" y="211"/>
                    </a:lnTo>
                    <a:cubicBezTo>
                      <a:pt x="8014" y="96"/>
                      <a:pt x="7928" y="0"/>
                      <a:pt x="7813" y="0"/>
                    </a:cubicBez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Google Shape;9962;p72">
                <a:extLst>
                  <a:ext uri="{FF2B5EF4-FFF2-40B4-BE49-F238E27FC236}">
                    <a16:creationId xmlns:a16="http://schemas.microsoft.com/office/drawing/2014/main" id="{59CB04EC-8924-4E5C-A32A-F6B51D72DDF9}"/>
                  </a:ext>
                </a:extLst>
              </p:cNvPr>
              <p:cNvSpPr/>
              <p:nvPr/>
            </p:nvSpPr>
            <p:spPr>
              <a:xfrm>
                <a:off x="6014589" y="2508922"/>
                <a:ext cx="33929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1295" h="748" extrusionOk="0">
                    <a:moveTo>
                      <a:pt x="1" y="0"/>
                    </a:moveTo>
                    <a:lnTo>
                      <a:pt x="1" y="748"/>
                    </a:lnTo>
                    <a:lnTo>
                      <a:pt x="1094" y="748"/>
                    </a:lnTo>
                    <a:cubicBezTo>
                      <a:pt x="1209" y="748"/>
                      <a:pt x="1295" y="652"/>
                      <a:pt x="1295" y="537"/>
                    </a:cubicBezTo>
                    <a:lnTo>
                      <a:pt x="1295" y="201"/>
                    </a:lnTo>
                    <a:cubicBezTo>
                      <a:pt x="1295" y="86"/>
                      <a:pt x="1209" y="0"/>
                      <a:pt x="1094" y="0"/>
                    </a:cubicBez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Google Shape;9963;p72">
                <a:extLst>
                  <a:ext uri="{FF2B5EF4-FFF2-40B4-BE49-F238E27FC236}">
                    <a16:creationId xmlns:a16="http://schemas.microsoft.com/office/drawing/2014/main" id="{17BEBFFB-C78C-FD0A-8326-DD299681CA90}"/>
                  </a:ext>
                </a:extLst>
              </p:cNvPr>
              <p:cNvSpPr/>
              <p:nvPr/>
            </p:nvSpPr>
            <p:spPr>
              <a:xfrm>
                <a:off x="5762467" y="2565173"/>
                <a:ext cx="89918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3432" h="748" extrusionOk="0">
                    <a:moveTo>
                      <a:pt x="201" y="0"/>
                    </a:moveTo>
                    <a:cubicBezTo>
                      <a:pt x="96" y="0"/>
                      <a:pt x="10" y="87"/>
                      <a:pt x="0" y="202"/>
                    </a:cubicBezTo>
                    <a:lnTo>
                      <a:pt x="0" y="547"/>
                    </a:lnTo>
                    <a:cubicBezTo>
                      <a:pt x="10" y="652"/>
                      <a:pt x="96" y="748"/>
                      <a:pt x="201" y="748"/>
                    </a:cubicBezTo>
                    <a:lnTo>
                      <a:pt x="3432" y="748"/>
                    </a:lnTo>
                    <a:lnTo>
                      <a:pt x="3432" y="0"/>
                    </a:ln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Google Shape;9964;p72">
                <a:extLst>
                  <a:ext uri="{FF2B5EF4-FFF2-40B4-BE49-F238E27FC236}">
                    <a16:creationId xmlns:a16="http://schemas.microsoft.com/office/drawing/2014/main" id="{EDC9E62C-5430-D532-8554-F67D0232104C}"/>
                  </a:ext>
                </a:extLst>
              </p:cNvPr>
              <p:cNvSpPr/>
              <p:nvPr/>
            </p:nvSpPr>
            <p:spPr>
              <a:xfrm>
                <a:off x="5835041" y="2565173"/>
                <a:ext cx="17344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48" extrusionOk="0">
                    <a:moveTo>
                      <a:pt x="0" y="0"/>
                    </a:moveTo>
                    <a:lnTo>
                      <a:pt x="0" y="748"/>
                    </a:lnTo>
                    <a:lnTo>
                      <a:pt x="662" y="748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Google Shape;9965;p72">
                <a:extLst>
                  <a:ext uri="{FF2B5EF4-FFF2-40B4-BE49-F238E27FC236}">
                    <a16:creationId xmlns:a16="http://schemas.microsoft.com/office/drawing/2014/main" id="{49C4C4FC-825F-7C5B-D95D-2D3CEEA1481C}"/>
                  </a:ext>
                </a:extLst>
              </p:cNvPr>
              <p:cNvSpPr/>
              <p:nvPr/>
            </p:nvSpPr>
            <p:spPr>
              <a:xfrm>
                <a:off x="5835041" y="2565173"/>
                <a:ext cx="17344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48" extrusionOk="0">
                    <a:moveTo>
                      <a:pt x="0" y="0"/>
                    </a:moveTo>
                    <a:lnTo>
                      <a:pt x="0" y="748"/>
                    </a:lnTo>
                    <a:lnTo>
                      <a:pt x="662" y="748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Google Shape;9966;p72">
                <a:extLst>
                  <a:ext uri="{FF2B5EF4-FFF2-40B4-BE49-F238E27FC236}">
                    <a16:creationId xmlns:a16="http://schemas.microsoft.com/office/drawing/2014/main" id="{8FD6ECCA-F9E3-C477-4B3A-A35993D23633}"/>
                  </a:ext>
                </a:extLst>
              </p:cNvPr>
              <p:cNvSpPr/>
              <p:nvPr/>
            </p:nvSpPr>
            <p:spPr>
              <a:xfrm>
                <a:off x="5894803" y="2686217"/>
                <a:ext cx="97726" cy="91936"/>
              </a:xfrm>
              <a:custGeom>
                <a:avLst/>
                <a:gdLst/>
                <a:ahLst/>
                <a:cxnLst/>
                <a:rect l="l" t="t" r="r" b="b"/>
                <a:pathLst>
                  <a:path w="3730" h="3509" extrusionOk="0">
                    <a:moveTo>
                      <a:pt x="576" y="0"/>
                    </a:moveTo>
                    <a:cubicBezTo>
                      <a:pt x="259" y="0"/>
                      <a:pt x="1" y="250"/>
                      <a:pt x="1" y="576"/>
                    </a:cubicBezTo>
                    <a:lnTo>
                      <a:pt x="1" y="3509"/>
                    </a:lnTo>
                    <a:lnTo>
                      <a:pt x="3729" y="3509"/>
                    </a:lnTo>
                    <a:lnTo>
                      <a:pt x="3720" y="3499"/>
                    </a:lnTo>
                    <a:lnTo>
                      <a:pt x="3720" y="576"/>
                    </a:lnTo>
                    <a:cubicBezTo>
                      <a:pt x="3720" y="250"/>
                      <a:pt x="3461" y="0"/>
                      <a:pt x="3145" y="0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Google Shape;9967;p72">
                <a:extLst>
                  <a:ext uri="{FF2B5EF4-FFF2-40B4-BE49-F238E27FC236}">
                    <a16:creationId xmlns:a16="http://schemas.microsoft.com/office/drawing/2014/main" id="{E8BF5CF8-01BE-2397-6F20-FD302A2487A8}"/>
                  </a:ext>
                </a:extLst>
              </p:cNvPr>
              <p:cNvSpPr/>
              <p:nvPr/>
            </p:nvSpPr>
            <p:spPr>
              <a:xfrm>
                <a:off x="5930959" y="2686217"/>
                <a:ext cx="25152" cy="91700"/>
              </a:xfrm>
              <a:custGeom>
                <a:avLst/>
                <a:gdLst/>
                <a:ahLst/>
                <a:cxnLst/>
                <a:rect l="l" t="t" r="r" b="b"/>
                <a:pathLst>
                  <a:path w="960" h="3500" extrusionOk="0">
                    <a:moveTo>
                      <a:pt x="1" y="0"/>
                    </a:moveTo>
                    <a:lnTo>
                      <a:pt x="1" y="3499"/>
                    </a:lnTo>
                    <a:lnTo>
                      <a:pt x="959" y="3499"/>
                    </a:lnTo>
                    <a:lnTo>
                      <a:pt x="959" y="0"/>
                    </a:lnTo>
                    <a:close/>
                  </a:path>
                </a:pathLst>
              </a:custGeom>
              <a:solidFill>
                <a:srgbClr val="93A5B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Google Shape;9968;p72">
                <a:extLst>
                  <a:ext uri="{FF2B5EF4-FFF2-40B4-BE49-F238E27FC236}">
                    <a16:creationId xmlns:a16="http://schemas.microsoft.com/office/drawing/2014/main" id="{274DB641-0770-368F-9691-F5E2DCEE587C}"/>
                  </a:ext>
                </a:extLst>
              </p:cNvPr>
              <p:cNvSpPr/>
              <p:nvPr/>
            </p:nvSpPr>
            <p:spPr>
              <a:xfrm>
                <a:off x="5770484" y="2584745"/>
                <a:ext cx="81901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3126" h="7373" extrusionOk="0">
                    <a:moveTo>
                      <a:pt x="1" y="1"/>
                    </a:moveTo>
                    <a:lnTo>
                      <a:pt x="1" y="7372"/>
                    </a:lnTo>
                    <a:lnTo>
                      <a:pt x="3126" y="7372"/>
                    </a:lnTo>
                    <a:lnTo>
                      <a:pt x="3126" y="1"/>
                    </a:lnTo>
                    <a:close/>
                  </a:path>
                </a:pathLst>
              </a:custGeom>
              <a:solidFill>
                <a:srgbClr val="E1E5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Google Shape;9969;p72">
                <a:extLst>
                  <a:ext uri="{FF2B5EF4-FFF2-40B4-BE49-F238E27FC236}">
                    <a16:creationId xmlns:a16="http://schemas.microsoft.com/office/drawing/2014/main" id="{529F7DDA-6428-62D3-90AB-925C4718CC47}"/>
                  </a:ext>
                </a:extLst>
              </p:cNvPr>
              <p:cNvSpPr/>
              <p:nvPr/>
            </p:nvSpPr>
            <p:spPr>
              <a:xfrm>
                <a:off x="5835041" y="2584745"/>
                <a:ext cx="17344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373" extrusionOk="0">
                    <a:moveTo>
                      <a:pt x="0" y="1"/>
                    </a:moveTo>
                    <a:lnTo>
                      <a:pt x="0" y="7372"/>
                    </a:lnTo>
                    <a:lnTo>
                      <a:pt x="662" y="737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rgbClr val="C8D1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Google Shape;9970;p72">
                <a:extLst>
                  <a:ext uri="{FF2B5EF4-FFF2-40B4-BE49-F238E27FC236}">
                    <a16:creationId xmlns:a16="http://schemas.microsoft.com/office/drawing/2014/main" id="{1D8E043D-59D6-0A95-3B8F-B9FBD307EA59}"/>
                  </a:ext>
                </a:extLst>
              </p:cNvPr>
              <p:cNvSpPr/>
              <p:nvPr/>
            </p:nvSpPr>
            <p:spPr>
              <a:xfrm>
                <a:off x="5835041" y="2584745"/>
                <a:ext cx="17344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373" extrusionOk="0">
                    <a:moveTo>
                      <a:pt x="0" y="1"/>
                    </a:moveTo>
                    <a:lnTo>
                      <a:pt x="0" y="7372"/>
                    </a:lnTo>
                    <a:lnTo>
                      <a:pt x="662" y="737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rgbClr val="C8D1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1" name="Google Shape;9971;p72">
                <a:extLst>
                  <a:ext uri="{FF2B5EF4-FFF2-40B4-BE49-F238E27FC236}">
                    <a16:creationId xmlns:a16="http://schemas.microsoft.com/office/drawing/2014/main" id="{9FDFA216-C4DC-753E-B065-37D0162BE2F9}"/>
                  </a:ext>
                </a:extLst>
              </p:cNvPr>
              <p:cNvSpPr/>
              <p:nvPr/>
            </p:nvSpPr>
            <p:spPr>
              <a:xfrm>
                <a:off x="6034685" y="2584745"/>
                <a:ext cx="81901" cy="193408"/>
              </a:xfrm>
              <a:custGeom>
                <a:avLst/>
                <a:gdLst/>
                <a:ahLst/>
                <a:cxnLst/>
                <a:rect l="l" t="t" r="r" b="b"/>
                <a:pathLst>
                  <a:path w="3126" h="7382" extrusionOk="0">
                    <a:moveTo>
                      <a:pt x="1" y="1"/>
                    </a:moveTo>
                    <a:lnTo>
                      <a:pt x="1" y="7382"/>
                    </a:lnTo>
                    <a:lnTo>
                      <a:pt x="3126" y="7382"/>
                    </a:lnTo>
                    <a:lnTo>
                      <a:pt x="3126" y="1"/>
                    </a:lnTo>
                    <a:close/>
                  </a:path>
                </a:pathLst>
              </a:custGeom>
              <a:solidFill>
                <a:srgbClr val="E1E5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2" name="Google Shape;9972;p72">
                <a:extLst>
                  <a:ext uri="{FF2B5EF4-FFF2-40B4-BE49-F238E27FC236}">
                    <a16:creationId xmlns:a16="http://schemas.microsoft.com/office/drawing/2014/main" id="{81C199DA-E30A-4B39-F083-A681A12BA7BC}"/>
                  </a:ext>
                </a:extLst>
              </p:cNvPr>
              <p:cNvSpPr/>
              <p:nvPr/>
            </p:nvSpPr>
            <p:spPr>
              <a:xfrm>
                <a:off x="6034685" y="2584745"/>
                <a:ext cx="17371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663" h="7373" extrusionOk="0">
                    <a:moveTo>
                      <a:pt x="1" y="1"/>
                    </a:moveTo>
                    <a:lnTo>
                      <a:pt x="1" y="7372"/>
                    </a:lnTo>
                    <a:lnTo>
                      <a:pt x="662" y="737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rgbClr val="C8D1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3" name="Google Shape;9973;p72">
                <a:extLst>
                  <a:ext uri="{FF2B5EF4-FFF2-40B4-BE49-F238E27FC236}">
                    <a16:creationId xmlns:a16="http://schemas.microsoft.com/office/drawing/2014/main" id="{4CBE33B2-6F82-033F-0503-D4BA50196012}"/>
                  </a:ext>
                </a:extLst>
              </p:cNvPr>
              <p:cNvSpPr/>
              <p:nvPr/>
            </p:nvSpPr>
            <p:spPr>
              <a:xfrm>
                <a:off x="5872192" y="2567400"/>
                <a:ext cx="29920" cy="58819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2245" extrusionOk="0">
                    <a:moveTo>
                      <a:pt x="206" y="1"/>
                    </a:moveTo>
                    <a:cubicBezTo>
                      <a:pt x="89" y="1"/>
                      <a:pt x="1" y="102"/>
                      <a:pt x="1" y="212"/>
                    </a:cubicBezTo>
                    <a:lnTo>
                      <a:pt x="1" y="2024"/>
                    </a:lnTo>
                    <a:cubicBezTo>
                      <a:pt x="1" y="2149"/>
                      <a:pt x="97" y="2245"/>
                      <a:pt x="221" y="2245"/>
                    </a:cubicBezTo>
                    <a:lnTo>
                      <a:pt x="921" y="2245"/>
                    </a:lnTo>
                    <a:cubicBezTo>
                      <a:pt x="1046" y="2245"/>
                      <a:pt x="1142" y="2139"/>
                      <a:pt x="1142" y="2024"/>
                    </a:cubicBezTo>
                    <a:lnTo>
                      <a:pt x="1142" y="212"/>
                    </a:lnTo>
                    <a:cubicBezTo>
                      <a:pt x="1142" y="102"/>
                      <a:pt x="1045" y="1"/>
                      <a:pt x="936" y="1"/>
                    </a:cubicBezTo>
                    <a:cubicBezTo>
                      <a:pt x="931" y="1"/>
                      <a:pt x="926" y="1"/>
                      <a:pt x="921" y="2"/>
                    </a:cubicBezTo>
                    <a:lnTo>
                      <a:pt x="221" y="2"/>
                    </a:lnTo>
                    <a:cubicBezTo>
                      <a:pt x="216" y="1"/>
                      <a:pt x="211" y="1"/>
                      <a:pt x="206" y="1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4" name="Google Shape;9974;p72">
                <a:extLst>
                  <a:ext uri="{FF2B5EF4-FFF2-40B4-BE49-F238E27FC236}">
                    <a16:creationId xmlns:a16="http://schemas.microsoft.com/office/drawing/2014/main" id="{9362DB36-0CEB-E79C-B999-4C96BD28E55B}"/>
                  </a:ext>
                </a:extLst>
              </p:cNvPr>
              <p:cNvSpPr/>
              <p:nvPr/>
            </p:nvSpPr>
            <p:spPr>
              <a:xfrm>
                <a:off x="5928706" y="2567400"/>
                <a:ext cx="29920" cy="58819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2245" extrusionOk="0">
                    <a:moveTo>
                      <a:pt x="205" y="1"/>
                    </a:moveTo>
                    <a:cubicBezTo>
                      <a:pt x="89" y="1"/>
                      <a:pt x="1" y="102"/>
                      <a:pt x="1" y="212"/>
                    </a:cubicBezTo>
                    <a:lnTo>
                      <a:pt x="1" y="2024"/>
                    </a:lnTo>
                    <a:cubicBezTo>
                      <a:pt x="1" y="2149"/>
                      <a:pt x="97" y="2245"/>
                      <a:pt x="221" y="2245"/>
                    </a:cubicBezTo>
                    <a:lnTo>
                      <a:pt x="911" y="2245"/>
                    </a:lnTo>
                    <a:cubicBezTo>
                      <a:pt x="1036" y="2245"/>
                      <a:pt x="1141" y="2149"/>
                      <a:pt x="1141" y="2024"/>
                    </a:cubicBezTo>
                    <a:lnTo>
                      <a:pt x="1141" y="212"/>
                    </a:lnTo>
                    <a:cubicBezTo>
                      <a:pt x="1141" y="102"/>
                      <a:pt x="1045" y="1"/>
                      <a:pt x="935" y="1"/>
                    </a:cubicBezTo>
                    <a:cubicBezTo>
                      <a:pt x="931" y="1"/>
                      <a:pt x="926" y="1"/>
                      <a:pt x="921" y="2"/>
                    </a:cubicBezTo>
                    <a:lnTo>
                      <a:pt x="221" y="2"/>
                    </a:lnTo>
                    <a:cubicBezTo>
                      <a:pt x="216" y="1"/>
                      <a:pt x="211" y="1"/>
                      <a:pt x="205" y="1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5" name="Google Shape;9975;p72">
                <a:extLst>
                  <a:ext uri="{FF2B5EF4-FFF2-40B4-BE49-F238E27FC236}">
                    <a16:creationId xmlns:a16="http://schemas.microsoft.com/office/drawing/2014/main" id="{AE176B04-E80F-D511-DD77-F78260AF05F3}"/>
                  </a:ext>
                </a:extLst>
              </p:cNvPr>
              <p:cNvSpPr/>
              <p:nvPr/>
            </p:nvSpPr>
            <p:spPr>
              <a:xfrm>
                <a:off x="5984957" y="2567400"/>
                <a:ext cx="29920" cy="58819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2245" extrusionOk="0">
                    <a:moveTo>
                      <a:pt x="206" y="1"/>
                    </a:moveTo>
                    <a:cubicBezTo>
                      <a:pt x="89" y="1"/>
                      <a:pt x="1" y="102"/>
                      <a:pt x="1" y="212"/>
                    </a:cubicBezTo>
                    <a:lnTo>
                      <a:pt x="1" y="2024"/>
                    </a:lnTo>
                    <a:cubicBezTo>
                      <a:pt x="1" y="2149"/>
                      <a:pt x="97" y="2245"/>
                      <a:pt x="221" y="2245"/>
                    </a:cubicBezTo>
                    <a:lnTo>
                      <a:pt x="921" y="2245"/>
                    </a:lnTo>
                    <a:cubicBezTo>
                      <a:pt x="1036" y="2245"/>
                      <a:pt x="1141" y="2149"/>
                      <a:pt x="1132" y="2024"/>
                    </a:cubicBezTo>
                    <a:lnTo>
                      <a:pt x="1132" y="212"/>
                    </a:lnTo>
                    <a:cubicBezTo>
                      <a:pt x="1132" y="102"/>
                      <a:pt x="1044" y="1"/>
                      <a:pt x="936" y="1"/>
                    </a:cubicBezTo>
                    <a:cubicBezTo>
                      <a:pt x="931" y="1"/>
                      <a:pt x="926" y="1"/>
                      <a:pt x="921" y="2"/>
                    </a:cubicBezTo>
                    <a:lnTo>
                      <a:pt x="221" y="2"/>
                    </a:lnTo>
                    <a:cubicBezTo>
                      <a:pt x="216" y="1"/>
                      <a:pt x="211" y="1"/>
                      <a:pt x="206" y="1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6" name="Google Shape;9976;p72">
                <a:extLst>
                  <a:ext uri="{FF2B5EF4-FFF2-40B4-BE49-F238E27FC236}">
                    <a16:creationId xmlns:a16="http://schemas.microsoft.com/office/drawing/2014/main" id="{F99658D3-1D62-DF04-F064-590FAD1F6C45}"/>
                  </a:ext>
                </a:extLst>
              </p:cNvPr>
              <p:cNvSpPr/>
              <p:nvPr/>
            </p:nvSpPr>
            <p:spPr>
              <a:xfrm>
                <a:off x="5796369" y="2651817"/>
                <a:ext cx="29894" cy="59029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2253" extrusionOk="0">
                    <a:moveTo>
                      <a:pt x="221" y="0"/>
                    </a:moveTo>
                    <a:cubicBezTo>
                      <a:pt x="106" y="0"/>
                      <a:pt x="0" y="96"/>
                      <a:pt x="10" y="221"/>
                    </a:cubicBezTo>
                    <a:lnTo>
                      <a:pt x="10" y="2032"/>
                    </a:lnTo>
                    <a:cubicBezTo>
                      <a:pt x="0" y="2147"/>
                      <a:pt x="106" y="2253"/>
                      <a:pt x="221" y="2253"/>
                    </a:cubicBezTo>
                    <a:lnTo>
                      <a:pt x="920" y="2253"/>
                    </a:lnTo>
                    <a:cubicBezTo>
                      <a:pt x="1045" y="2253"/>
                      <a:pt x="1141" y="2147"/>
                      <a:pt x="1141" y="2032"/>
                    </a:cubicBezTo>
                    <a:lnTo>
                      <a:pt x="1141" y="221"/>
                    </a:lnTo>
                    <a:cubicBezTo>
                      <a:pt x="1141" y="96"/>
                      <a:pt x="1045" y="0"/>
                      <a:pt x="920" y="0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7" name="Google Shape;9977;p72">
                <a:extLst>
                  <a:ext uri="{FF2B5EF4-FFF2-40B4-BE49-F238E27FC236}">
                    <a16:creationId xmlns:a16="http://schemas.microsoft.com/office/drawing/2014/main" id="{2E450AD3-B9D2-9A09-5C96-525453648603}"/>
                  </a:ext>
                </a:extLst>
              </p:cNvPr>
              <p:cNvSpPr/>
              <p:nvPr/>
            </p:nvSpPr>
            <p:spPr>
              <a:xfrm>
                <a:off x="6060806" y="2651817"/>
                <a:ext cx="29658" cy="59029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2253" extrusionOk="0">
                    <a:moveTo>
                      <a:pt x="221" y="0"/>
                    </a:moveTo>
                    <a:cubicBezTo>
                      <a:pt x="96" y="0"/>
                      <a:pt x="1" y="96"/>
                      <a:pt x="1" y="221"/>
                    </a:cubicBezTo>
                    <a:lnTo>
                      <a:pt x="1" y="2032"/>
                    </a:lnTo>
                    <a:cubicBezTo>
                      <a:pt x="1" y="2147"/>
                      <a:pt x="96" y="2253"/>
                      <a:pt x="221" y="2253"/>
                    </a:cubicBezTo>
                    <a:lnTo>
                      <a:pt x="921" y="2253"/>
                    </a:lnTo>
                    <a:cubicBezTo>
                      <a:pt x="1036" y="2253"/>
                      <a:pt x="1132" y="2147"/>
                      <a:pt x="1132" y="2032"/>
                    </a:cubicBezTo>
                    <a:lnTo>
                      <a:pt x="1132" y="221"/>
                    </a:lnTo>
                    <a:cubicBezTo>
                      <a:pt x="1132" y="96"/>
                      <a:pt x="1036" y="0"/>
                      <a:pt x="921" y="0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Google Shape;9978;p72">
                <a:extLst>
                  <a:ext uri="{FF2B5EF4-FFF2-40B4-BE49-F238E27FC236}">
                    <a16:creationId xmlns:a16="http://schemas.microsoft.com/office/drawing/2014/main" id="{5951962B-37B8-F98B-7CEA-8E41B2FAB535}"/>
                  </a:ext>
                </a:extLst>
              </p:cNvPr>
              <p:cNvSpPr/>
              <p:nvPr/>
            </p:nvSpPr>
            <p:spPr>
              <a:xfrm>
                <a:off x="6034685" y="2565173"/>
                <a:ext cx="89945" cy="19860"/>
              </a:xfrm>
              <a:custGeom>
                <a:avLst/>
                <a:gdLst/>
                <a:ahLst/>
                <a:cxnLst/>
                <a:rect l="l" t="t" r="r" b="b"/>
                <a:pathLst>
                  <a:path w="3433" h="758" extrusionOk="0">
                    <a:moveTo>
                      <a:pt x="1" y="0"/>
                    </a:moveTo>
                    <a:lnTo>
                      <a:pt x="1" y="758"/>
                    </a:lnTo>
                    <a:lnTo>
                      <a:pt x="3221" y="758"/>
                    </a:lnTo>
                    <a:cubicBezTo>
                      <a:pt x="3336" y="758"/>
                      <a:pt x="3432" y="662"/>
                      <a:pt x="3432" y="547"/>
                    </a:cubicBezTo>
                    <a:lnTo>
                      <a:pt x="3432" y="211"/>
                    </a:lnTo>
                    <a:cubicBezTo>
                      <a:pt x="3432" y="96"/>
                      <a:pt x="3336" y="0"/>
                      <a:pt x="3221" y="0"/>
                    </a:cubicBez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Google Shape;9979;p72">
                <a:extLst>
                  <a:ext uri="{FF2B5EF4-FFF2-40B4-BE49-F238E27FC236}">
                    <a16:creationId xmlns:a16="http://schemas.microsoft.com/office/drawing/2014/main" id="{96BC666E-6B9D-CBE7-C6EC-4DD79E03E87E}"/>
                  </a:ext>
                </a:extLst>
              </p:cNvPr>
              <p:cNvSpPr/>
              <p:nvPr/>
            </p:nvSpPr>
            <p:spPr>
              <a:xfrm>
                <a:off x="6034685" y="2565173"/>
                <a:ext cx="17371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663" h="748" extrusionOk="0">
                    <a:moveTo>
                      <a:pt x="1" y="0"/>
                    </a:moveTo>
                    <a:lnTo>
                      <a:pt x="1" y="748"/>
                    </a:lnTo>
                    <a:lnTo>
                      <a:pt x="662" y="748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60" name="Google Shape;9980;p72">
                <a:extLst>
                  <a:ext uri="{FF2B5EF4-FFF2-40B4-BE49-F238E27FC236}">
                    <a16:creationId xmlns:a16="http://schemas.microsoft.com/office/drawing/2014/main" id="{9CDF5C94-5D2D-AF56-196A-6E8D2D707874}"/>
                  </a:ext>
                </a:extLst>
              </p:cNvPr>
              <p:cNvSpPr/>
              <p:nvPr/>
            </p:nvSpPr>
            <p:spPr>
              <a:xfrm>
                <a:off x="5892550" y="2436584"/>
                <a:ext cx="101735" cy="72364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2762" extrusionOk="0">
                    <a:moveTo>
                      <a:pt x="451" y="1"/>
                    </a:moveTo>
                    <a:cubicBezTo>
                      <a:pt x="202" y="1"/>
                      <a:pt x="0" y="202"/>
                      <a:pt x="0" y="451"/>
                    </a:cubicBezTo>
                    <a:lnTo>
                      <a:pt x="0" y="2761"/>
                    </a:lnTo>
                    <a:lnTo>
                      <a:pt x="3882" y="2761"/>
                    </a:lnTo>
                    <a:lnTo>
                      <a:pt x="3882" y="451"/>
                    </a:lnTo>
                    <a:cubicBezTo>
                      <a:pt x="3882" y="202"/>
                      <a:pt x="3681" y="1"/>
                      <a:pt x="3432" y="1"/>
                    </a:cubicBezTo>
                    <a:close/>
                  </a:path>
                </a:pathLst>
              </a:custGeom>
              <a:solidFill>
                <a:srgbClr val="657A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Google Shape;9981;p72">
                <a:extLst>
                  <a:ext uri="{FF2B5EF4-FFF2-40B4-BE49-F238E27FC236}">
                    <a16:creationId xmlns:a16="http://schemas.microsoft.com/office/drawing/2014/main" id="{CBC2CCCA-9A44-1AD1-C5E4-3F5B1ED8EE8B}"/>
                  </a:ext>
                </a:extLst>
              </p:cNvPr>
              <p:cNvSpPr/>
              <p:nvPr/>
            </p:nvSpPr>
            <p:spPr>
              <a:xfrm>
                <a:off x="5976416" y="2436584"/>
                <a:ext cx="18130" cy="72364"/>
              </a:xfrm>
              <a:custGeom>
                <a:avLst/>
                <a:gdLst/>
                <a:ahLst/>
                <a:cxnLst/>
                <a:rect l="l" t="t" r="r" b="b"/>
                <a:pathLst>
                  <a:path w="692" h="2762" extrusionOk="0">
                    <a:moveTo>
                      <a:pt x="1" y="1"/>
                    </a:moveTo>
                    <a:lnTo>
                      <a:pt x="1" y="2761"/>
                    </a:lnTo>
                    <a:lnTo>
                      <a:pt x="691" y="2761"/>
                    </a:lnTo>
                    <a:lnTo>
                      <a:pt x="691" y="451"/>
                    </a:lnTo>
                    <a:cubicBezTo>
                      <a:pt x="691" y="202"/>
                      <a:pt x="490" y="1"/>
                      <a:pt x="241" y="1"/>
                    </a:cubicBezTo>
                    <a:close/>
                  </a:path>
                </a:pathLst>
              </a:custGeom>
              <a:solidFill>
                <a:srgbClr val="5A70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Google Shape;9982;p72">
                <a:extLst>
                  <a:ext uri="{FF2B5EF4-FFF2-40B4-BE49-F238E27FC236}">
                    <a16:creationId xmlns:a16="http://schemas.microsoft.com/office/drawing/2014/main" id="{67C4F9B2-1D24-7DDC-BFF7-613F9E55EE37}"/>
                  </a:ext>
                </a:extLst>
              </p:cNvPr>
              <p:cNvSpPr/>
              <p:nvPr/>
            </p:nvSpPr>
            <p:spPr>
              <a:xfrm>
                <a:off x="5919405" y="2450706"/>
                <a:ext cx="48260" cy="44619"/>
              </a:xfrm>
              <a:custGeom>
                <a:avLst/>
                <a:gdLst/>
                <a:ahLst/>
                <a:cxnLst/>
                <a:rect l="l" t="t" r="r" b="b"/>
                <a:pathLst>
                  <a:path w="1842" h="1703" extrusionOk="0">
                    <a:moveTo>
                      <a:pt x="921" y="1"/>
                    </a:moveTo>
                    <a:cubicBezTo>
                      <a:pt x="816" y="1"/>
                      <a:pt x="710" y="70"/>
                      <a:pt x="710" y="209"/>
                    </a:cubicBezTo>
                    <a:lnTo>
                      <a:pt x="710" y="641"/>
                    </a:lnTo>
                    <a:lnTo>
                      <a:pt x="279" y="641"/>
                    </a:lnTo>
                    <a:cubicBezTo>
                      <a:pt x="1" y="641"/>
                      <a:pt x="1" y="1062"/>
                      <a:pt x="279" y="1062"/>
                    </a:cubicBezTo>
                    <a:lnTo>
                      <a:pt x="710" y="1062"/>
                    </a:lnTo>
                    <a:lnTo>
                      <a:pt x="710" y="1494"/>
                    </a:lnTo>
                    <a:cubicBezTo>
                      <a:pt x="710" y="1633"/>
                      <a:pt x="816" y="1702"/>
                      <a:pt x="921" y="1702"/>
                    </a:cubicBezTo>
                    <a:cubicBezTo>
                      <a:pt x="1027" y="1702"/>
                      <a:pt x="1132" y="1633"/>
                      <a:pt x="1132" y="1494"/>
                    </a:cubicBezTo>
                    <a:lnTo>
                      <a:pt x="1132" y="1062"/>
                    </a:lnTo>
                    <a:lnTo>
                      <a:pt x="1563" y="1062"/>
                    </a:lnTo>
                    <a:cubicBezTo>
                      <a:pt x="1841" y="1062"/>
                      <a:pt x="1841" y="641"/>
                      <a:pt x="1563" y="641"/>
                    </a:cubicBezTo>
                    <a:lnTo>
                      <a:pt x="1132" y="641"/>
                    </a:lnTo>
                    <a:lnTo>
                      <a:pt x="1132" y="209"/>
                    </a:lnTo>
                    <a:cubicBezTo>
                      <a:pt x="1132" y="70"/>
                      <a:pt x="1027" y="1"/>
                      <a:pt x="92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CA8DF1E8-B5FD-FDC6-1FDD-AF46FDF3FCDF}"/>
                </a:ext>
              </a:extLst>
            </p:cNvPr>
            <p:cNvGrpSpPr/>
            <p:nvPr/>
          </p:nvGrpSpPr>
          <p:grpSpPr>
            <a:xfrm>
              <a:off x="6121561" y="6727675"/>
              <a:ext cx="2377105" cy="2574062"/>
              <a:chOff x="6120766" y="6727675"/>
              <a:chExt cx="2377105" cy="2574062"/>
            </a:xfrm>
          </p:grpSpPr>
          <p:grpSp>
            <p:nvGrpSpPr>
              <p:cNvPr id="10" name="Google Shape;9957;p72">
                <a:extLst>
                  <a:ext uri="{FF2B5EF4-FFF2-40B4-BE49-F238E27FC236}">
                    <a16:creationId xmlns:a16="http://schemas.microsoft.com/office/drawing/2014/main" id="{A850E310-18AE-0FAC-DD66-5DEF3821D2BE}"/>
                  </a:ext>
                </a:extLst>
              </p:cNvPr>
              <p:cNvGrpSpPr/>
              <p:nvPr/>
            </p:nvGrpSpPr>
            <p:grpSpPr>
              <a:xfrm>
                <a:off x="6262886" y="6727675"/>
                <a:ext cx="2067617" cy="2067617"/>
                <a:chOff x="5762467" y="2436584"/>
                <a:chExt cx="362163" cy="362163"/>
              </a:xfrm>
            </p:grpSpPr>
            <p:sp>
              <p:nvSpPr>
                <p:cNvPr id="12" name="Google Shape;9958;p72">
                  <a:extLst>
                    <a:ext uri="{FF2B5EF4-FFF2-40B4-BE49-F238E27FC236}">
                      <a16:creationId xmlns:a16="http://schemas.microsoft.com/office/drawing/2014/main" id="{CAC651AD-6173-88F9-150A-C826C45ED21B}"/>
                    </a:ext>
                  </a:extLst>
                </p:cNvPr>
                <p:cNvSpPr/>
                <p:nvPr/>
              </p:nvSpPr>
              <p:spPr>
                <a:xfrm>
                  <a:off x="5762467" y="2778127"/>
                  <a:ext cx="362163" cy="206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23" h="787" extrusionOk="0">
                      <a:moveTo>
                        <a:pt x="201" y="1"/>
                      </a:moveTo>
                      <a:cubicBezTo>
                        <a:pt x="96" y="1"/>
                        <a:pt x="0" y="87"/>
                        <a:pt x="0" y="202"/>
                      </a:cubicBezTo>
                      <a:lnTo>
                        <a:pt x="0" y="585"/>
                      </a:lnTo>
                      <a:cubicBezTo>
                        <a:pt x="0" y="691"/>
                        <a:pt x="96" y="777"/>
                        <a:pt x="201" y="787"/>
                      </a:cubicBezTo>
                      <a:lnTo>
                        <a:pt x="13611" y="787"/>
                      </a:lnTo>
                      <a:cubicBezTo>
                        <a:pt x="13726" y="787"/>
                        <a:pt x="13822" y="691"/>
                        <a:pt x="13813" y="585"/>
                      </a:cubicBezTo>
                      <a:lnTo>
                        <a:pt x="13813" y="202"/>
                      </a:lnTo>
                      <a:cubicBezTo>
                        <a:pt x="13813" y="87"/>
                        <a:pt x="13726" y="1"/>
                        <a:pt x="13611" y="1"/>
                      </a:cubicBezTo>
                      <a:close/>
                    </a:path>
                  </a:pathLst>
                </a:custGeom>
                <a:solidFill>
                  <a:srgbClr val="7082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3" name="Google Shape;9959;p72">
                  <a:extLst>
                    <a:ext uri="{FF2B5EF4-FFF2-40B4-BE49-F238E27FC236}">
                      <a16:creationId xmlns:a16="http://schemas.microsoft.com/office/drawing/2014/main" id="{8E9721F4-1B95-C0E8-0C0E-4B4CA430D093}"/>
                    </a:ext>
                  </a:extLst>
                </p:cNvPr>
                <p:cNvSpPr/>
                <p:nvPr/>
              </p:nvSpPr>
              <p:spPr>
                <a:xfrm>
                  <a:off x="5762702" y="2777891"/>
                  <a:ext cx="361927" cy="93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14" h="355" extrusionOk="0">
                      <a:moveTo>
                        <a:pt x="212" y="0"/>
                      </a:moveTo>
                      <a:cubicBezTo>
                        <a:pt x="87" y="0"/>
                        <a:pt x="1" y="96"/>
                        <a:pt x="1" y="211"/>
                      </a:cubicBezTo>
                      <a:lnTo>
                        <a:pt x="1" y="355"/>
                      </a:lnTo>
                      <a:lnTo>
                        <a:pt x="13813" y="355"/>
                      </a:lnTo>
                      <a:lnTo>
                        <a:pt x="13813" y="211"/>
                      </a:lnTo>
                      <a:cubicBezTo>
                        <a:pt x="13813" y="96"/>
                        <a:pt x="13717" y="0"/>
                        <a:pt x="13602" y="0"/>
                      </a:cubicBezTo>
                      <a:close/>
                    </a:path>
                  </a:pathLst>
                </a:custGeom>
                <a:solidFill>
                  <a:srgbClr val="3951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4" name="Google Shape;9960;p72">
                  <a:extLst>
                    <a:ext uri="{FF2B5EF4-FFF2-40B4-BE49-F238E27FC236}">
                      <a16:creationId xmlns:a16="http://schemas.microsoft.com/office/drawing/2014/main" id="{47EE7E1B-5C73-887A-AEED-E4A74051CC6A}"/>
                    </a:ext>
                  </a:extLst>
                </p:cNvPr>
                <p:cNvSpPr/>
                <p:nvPr/>
              </p:nvSpPr>
              <p:spPr>
                <a:xfrm>
                  <a:off x="5852359" y="2528493"/>
                  <a:ext cx="182352" cy="2496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60" h="9529" extrusionOk="0">
                      <a:moveTo>
                        <a:pt x="1" y="1"/>
                      </a:moveTo>
                      <a:lnTo>
                        <a:pt x="1" y="9529"/>
                      </a:lnTo>
                      <a:lnTo>
                        <a:pt x="6960" y="9529"/>
                      </a:lnTo>
                      <a:lnTo>
                        <a:pt x="6960" y="1"/>
                      </a:lnTo>
                      <a:close/>
                    </a:path>
                  </a:pathLst>
                </a:custGeom>
                <a:solidFill>
                  <a:srgbClr val="E1E5E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5" name="Google Shape;9961;p72">
                  <a:extLst>
                    <a:ext uri="{FF2B5EF4-FFF2-40B4-BE49-F238E27FC236}">
                      <a16:creationId xmlns:a16="http://schemas.microsoft.com/office/drawing/2014/main" id="{D29B3C4E-6C25-DE71-9CCC-CA87E6D70E9D}"/>
                    </a:ext>
                  </a:extLst>
                </p:cNvPr>
                <p:cNvSpPr/>
                <p:nvPr/>
              </p:nvSpPr>
              <p:spPr>
                <a:xfrm>
                  <a:off x="5838551" y="2508922"/>
                  <a:ext cx="209967" cy="198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14" h="758" extrusionOk="0">
                      <a:moveTo>
                        <a:pt x="211" y="0"/>
                      </a:moveTo>
                      <a:cubicBezTo>
                        <a:pt x="96" y="0"/>
                        <a:pt x="0" y="96"/>
                        <a:pt x="0" y="211"/>
                      </a:cubicBezTo>
                      <a:lnTo>
                        <a:pt x="0" y="547"/>
                      </a:lnTo>
                      <a:cubicBezTo>
                        <a:pt x="0" y="662"/>
                        <a:pt x="96" y="757"/>
                        <a:pt x="211" y="757"/>
                      </a:cubicBezTo>
                      <a:lnTo>
                        <a:pt x="7813" y="757"/>
                      </a:lnTo>
                      <a:cubicBezTo>
                        <a:pt x="7928" y="757"/>
                        <a:pt x="8014" y="662"/>
                        <a:pt x="8014" y="547"/>
                      </a:cubicBezTo>
                      <a:lnTo>
                        <a:pt x="8014" y="211"/>
                      </a:lnTo>
                      <a:cubicBezTo>
                        <a:pt x="8014" y="96"/>
                        <a:pt x="7928" y="0"/>
                        <a:pt x="7813" y="0"/>
                      </a:cubicBezTo>
                      <a:close/>
                    </a:path>
                  </a:pathLst>
                </a:custGeom>
                <a:solidFill>
                  <a:srgbClr val="7082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6" name="Google Shape;9962;p72">
                  <a:extLst>
                    <a:ext uri="{FF2B5EF4-FFF2-40B4-BE49-F238E27FC236}">
                      <a16:creationId xmlns:a16="http://schemas.microsoft.com/office/drawing/2014/main" id="{1EA94B22-BBE1-6DED-BC2D-0C49B65CABF8}"/>
                    </a:ext>
                  </a:extLst>
                </p:cNvPr>
                <p:cNvSpPr/>
                <p:nvPr/>
              </p:nvSpPr>
              <p:spPr>
                <a:xfrm>
                  <a:off x="6014589" y="2508922"/>
                  <a:ext cx="33929" cy="19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5" h="748" extrusionOk="0">
                      <a:moveTo>
                        <a:pt x="1" y="0"/>
                      </a:moveTo>
                      <a:lnTo>
                        <a:pt x="1" y="748"/>
                      </a:lnTo>
                      <a:lnTo>
                        <a:pt x="1094" y="748"/>
                      </a:lnTo>
                      <a:cubicBezTo>
                        <a:pt x="1209" y="748"/>
                        <a:pt x="1295" y="652"/>
                        <a:pt x="1295" y="537"/>
                      </a:cubicBezTo>
                      <a:lnTo>
                        <a:pt x="1295" y="201"/>
                      </a:lnTo>
                      <a:cubicBezTo>
                        <a:pt x="1295" y="86"/>
                        <a:pt x="1209" y="0"/>
                        <a:pt x="1094" y="0"/>
                      </a:cubicBezTo>
                      <a:close/>
                    </a:path>
                  </a:pathLst>
                </a:custGeom>
                <a:solidFill>
                  <a:srgbClr val="3951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7" name="Google Shape;9963;p72">
                  <a:extLst>
                    <a:ext uri="{FF2B5EF4-FFF2-40B4-BE49-F238E27FC236}">
                      <a16:creationId xmlns:a16="http://schemas.microsoft.com/office/drawing/2014/main" id="{CC6F70C6-488C-E084-3A2F-642CE01E9F0A}"/>
                    </a:ext>
                  </a:extLst>
                </p:cNvPr>
                <p:cNvSpPr/>
                <p:nvPr/>
              </p:nvSpPr>
              <p:spPr>
                <a:xfrm>
                  <a:off x="5762467" y="2565173"/>
                  <a:ext cx="89918" cy="19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2" h="748" extrusionOk="0">
                      <a:moveTo>
                        <a:pt x="201" y="0"/>
                      </a:moveTo>
                      <a:cubicBezTo>
                        <a:pt x="96" y="0"/>
                        <a:pt x="10" y="87"/>
                        <a:pt x="0" y="202"/>
                      </a:cubicBezTo>
                      <a:lnTo>
                        <a:pt x="0" y="547"/>
                      </a:lnTo>
                      <a:cubicBezTo>
                        <a:pt x="10" y="652"/>
                        <a:pt x="96" y="748"/>
                        <a:pt x="201" y="748"/>
                      </a:cubicBezTo>
                      <a:lnTo>
                        <a:pt x="3432" y="748"/>
                      </a:lnTo>
                      <a:lnTo>
                        <a:pt x="3432" y="0"/>
                      </a:lnTo>
                      <a:close/>
                    </a:path>
                  </a:pathLst>
                </a:custGeom>
                <a:solidFill>
                  <a:srgbClr val="7082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8" name="Google Shape;9964;p72">
                  <a:extLst>
                    <a:ext uri="{FF2B5EF4-FFF2-40B4-BE49-F238E27FC236}">
                      <a16:creationId xmlns:a16="http://schemas.microsoft.com/office/drawing/2014/main" id="{45DC548F-233E-CB03-A276-DCAF0E42B018}"/>
                    </a:ext>
                  </a:extLst>
                </p:cNvPr>
                <p:cNvSpPr/>
                <p:nvPr/>
              </p:nvSpPr>
              <p:spPr>
                <a:xfrm>
                  <a:off x="5835041" y="2565173"/>
                  <a:ext cx="17344" cy="19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2" h="748" extrusionOk="0">
                      <a:moveTo>
                        <a:pt x="0" y="0"/>
                      </a:moveTo>
                      <a:lnTo>
                        <a:pt x="0" y="748"/>
                      </a:lnTo>
                      <a:lnTo>
                        <a:pt x="662" y="748"/>
                      </a:lnTo>
                      <a:lnTo>
                        <a:pt x="662" y="0"/>
                      </a:lnTo>
                      <a:close/>
                    </a:path>
                  </a:pathLst>
                </a:custGeom>
                <a:solidFill>
                  <a:srgbClr val="3951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9" name="Google Shape;9965;p72">
                  <a:extLst>
                    <a:ext uri="{FF2B5EF4-FFF2-40B4-BE49-F238E27FC236}">
                      <a16:creationId xmlns:a16="http://schemas.microsoft.com/office/drawing/2014/main" id="{5DC93EEA-E5B4-5F22-5D0E-43DD68FE2CE7}"/>
                    </a:ext>
                  </a:extLst>
                </p:cNvPr>
                <p:cNvSpPr/>
                <p:nvPr/>
              </p:nvSpPr>
              <p:spPr>
                <a:xfrm>
                  <a:off x="5835041" y="2565173"/>
                  <a:ext cx="17344" cy="19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2" h="748" extrusionOk="0">
                      <a:moveTo>
                        <a:pt x="0" y="0"/>
                      </a:moveTo>
                      <a:lnTo>
                        <a:pt x="0" y="748"/>
                      </a:lnTo>
                      <a:lnTo>
                        <a:pt x="662" y="748"/>
                      </a:lnTo>
                      <a:lnTo>
                        <a:pt x="662" y="0"/>
                      </a:lnTo>
                      <a:close/>
                    </a:path>
                  </a:pathLst>
                </a:custGeom>
                <a:solidFill>
                  <a:srgbClr val="3951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0" name="Google Shape;9966;p72">
                  <a:extLst>
                    <a:ext uri="{FF2B5EF4-FFF2-40B4-BE49-F238E27FC236}">
                      <a16:creationId xmlns:a16="http://schemas.microsoft.com/office/drawing/2014/main" id="{F674CE13-41B2-2208-9473-510C9895568D}"/>
                    </a:ext>
                  </a:extLst>
                </p:cNvPr>
                <p:cNvSpPr/>
                <p:nvPr/>
              </p:nvSpPr>
              <p:spPr>
                <a:xfrm>
                  <a:off x="5894803" y="2686217"/>
                  <a:ext cx="97726" cy="919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0" h="3509" extrusionOk="0">
                      <a:moveTo>
                        <a:pt x="576" y="0"/>
                      </a:moveTo>
                      <a:cubicBezTo>
                        <a:pt x="259" y="0"/>
                        <a:pt x="1" y="250"/>
                        <a:pt x="1" y="576"/>
                      </a:cubicBezTo>
                      <a:lnTo>
                        <a:pt x="1" y="3509"/>
                      </a:lnTo>
                      <a:lnTo>
                        <a:pt x="3729" y="3509"/>
                      </a:lnTo>
                      <a:lnTo>
                        <a:pt x="3720" y="3499"/>
                      </a:lnTo>
                      <a:lnTo>
                        <a:pt x="3720" y="576"/>
                      </a:lnTo>
                      <a:cubicBezTo>
                        <a:pt x="3720" y="250"/>
                        <a:pt x="3461" y="0"/>
                        <a:pt x="3145" y="0"/>
                      </a:cubicBezTo>
                      <a:close/>
                    </a:path>
                  </a:pathLst>
                </a:custGeom>
                <a:solidFill>
                  <a:srgbClr val="A4B3B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1" name="Google Shape;9967;p72">
                  <a:extLst>
                    <a:ext uri="{FF2B5EF4-FFF2-40B4-BE49-F238E27FC236}">
                      <a16:creationId xmlns:a16="http://schemas.microsoft.com/office/drawing/2014/main" id="{122A3131-2785-46A1-F60A-E5560474C344}"/>
                    </a:ext>
                  </a:extLst>
                </p:cNvPr>
                <p:cNvSpPr/>
                <p:nvPr/>
              </p:nvSpPr>
              <p:spPr>
                <a:xfrm>
                  <a:off x="5930959" y="2686217"/>
                  <a:ext cx="25152" cy="91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0" h="3500" extrusionOk="0">
                      <a:moveTo>
                        <a:pt x="1" y="0"/>
                      </a:moveTo>
                      <a:lnTo>
                        <a:pt x="1" y="3499"/>
                      </a:lnTo>
                      <a:lnTo>
                        <a:pt x="959" y="3499"/>
                      </a:lnTo>
                      <a:lnTo>
                        <a:pt x="959" y="0"/>
                      </a:lnTo>
                      <a:close/>
                    </a:path>
                  </a:pathLst>
                </a:custGeom>
                <a:solidFill>
                  <a:srgbClr val="93A5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2" name="Google Shape;9968;p72">
                  <a:extLst>
                    <a:ext uri="{FF2B5EF4-FFF2-40B4-BE49-F238E27FC236}">
                      <a16:creationId xmlns:a16="http://schemas.microsoft.com/office/drawing/2014/main" id="{55E298E9-D321-7BD1-AEB1-382FB0EFA471}"/>
                    </a:ext>
                  </a:extLst>
                </p:cNvPr>
                <p:cNvSpPr/>
                <p:nvPr/>
              </p:nvSpPr>
              <p:spPr>
                <a:xfrm>
                  <a:off x="5770484" y="2584745"/>
                  <a:ext cx="81901" cy="1931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6" h="7373" extrusionOk="0">
                      <a:moveTo>
                        <a:pt x="1" y="1"/>
                      </a:moveTo>
                      <a:lnTo>
                        <a:pt x="1" y="7372"/>
                      </a:lnTo>
                      <a:lnTo>
                        <a:pt x="3126" y="7372"/>
                      </a:lnTo>
                      <a:lnTo>
                        <a:pt x="3126" y="1"/>
                      </a:lnTo>
                      <a:close/>
                    </a:path>
                  </a:pathLst>
                </a:custGeom>
                <a:solidFill>
                  <a:srgbClr val="E1E5E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3" name="Google Shape;9969;p72">
                  <a:extLst>
                    <a:ext uri="{FF2B5EF4-FFF2-40B4-BE49-F238E27FC236}">
                      <a16:creationId xmlns:a16="http://schemas.microsoft.com/office/drawing/2014/main" id="{E9C8463F-02DF-17A9-B7B5-73DD7917CDC4}"/>
                    </a:ext>
                  </a:extLst>
                </p:cNvPr>
                <p:cNvSpPr/>
                <p:nvPr/>
              </p:nvSpPr>
              <p:spPr>
                <a:xfrm>
                  <a:off x="5835041" y="2584745"/>
                  <a:ext cx="17344" cy="1931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2" h="7373" extrusionOk="0">
                      <a:moveTo>
                        <a:pt x="0" y="1"/>
                      </a:moveTo>
                      <a:lnTo>
                        <a:pt x="0" y="7372"/>
                      </a:lnTo>
                      <a:lnTo>
                        <a:pt x="662" y="7372"/>
                      </a:lnTo>
                      <a:lnTo>
                        <a:pt x="662" y="1"/>
                      </a:lnTo>
                      <a:close/>
                    </a:path>
                  </a:pathLst>
                </a:custGeom>
                <a:solidFill>
                  <a:srgbClr val="C8D1D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4" name="Google Shape;9970;p72">
                  <a:extLst>
                    <a:ext uri="{FF2B5EF4-FFF2-40B4-BE49-F238E27FC236}">
                      <a16:creationId xmlns:a16="http://schemas.microsoft.com/office/drawing/2014/main" id="{76F2F99A-F6FF-FE31-A1E0-8FBCF67589EB}"/>
                    </a:ext>
                  </a:extLst>
                </p:cNvPr>
                <p:cNvSpPr/>
                <p:nvPr/>
              </p:nvSpPr>
              <p:spPr>
                <a:xfrm>
                  <a:off x="5835041" y="2584745"/>
                  <a:ext cx="17344" cy="1931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2" h="7373" extrusionOk="0">
                      <a:moveTo>
                        <a:pt x="0" y="1"/>
                      </a:moveTo>
                      <a:lnTo>
                        <a:pt x="0" y="7372"/>
                      </a:lnTo>
                      <a:lnTo>
                        <a:pt x="662" y="7372"/>
                      </a:lnTo>
                      <a:lnTo>
                        <a:pt x="662" y="1"/>
                      </a:lnTo>
                      <a:close/>
                    </a:path>
                  </a:pathLst>
                </a:custGeom>
                <a:solidFill>
                  <a:srgbClr val="C8D1D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5" name="Google Shape;9971;p72">
                  <a:extLst>
                    <a:ext uri="{FF2B5EF4-FFF2-40B4-BE49-F238E27FC236}">
                      <a16:creationId xmlns:a16="http://schemas.microsoft.com/office/drawing/2014/main" id="{D295AE8A-1470-647C-0452-B4C85E7C70FA}"/>
                    </a:ext>
                  </a:extLst>
                </p:cNvPr>
                <p:cNvSpPr/>
                <p:nvPr/>
              </p:nvSpPr>
              <p:spPr>
                <a:xfrm>
                  <a:off x="6034685" y="2584745"/>
                  <a:ext cx="81901" cy="1934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6" h="7382" extrusionOk="0">
                      <a:moveTo>
                        <a:pt x="1" y="1"/>
                      </a:moveTo>
                      <a:lnTo>
                        <a:pt x="1" y="7382"/>
                      </a:lnTo>
                      <a:lnTo>
                        <a:pt x="3126" y="7382"/>
                      </a:lnTo>
                      <a:lnTo>
                        <a:pt x="3126" y="1"/>
                      </a:lnTo>
                      <a:close/>
                    </a:path>
                  </a:pathLst>
                </a:custGeom>
                <a:solidFill>
                  <a:srgbClr val="E1E5E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6" name="Google Shape;9972;p72">
                  <a:extLst>
                    <a:ext uri="{FF2B5EF4-FFF2-40B4-BE49-F238E27FC236}">
                      <a16:creationId xmlns:a16="http://schemas.microsoft.com/office/drawing/2014/main" id="{7144B774-39E2-5E5C-0AAE-6B93FCEEC7AF}"/>
                    </a:ext>
                  </a:extLst>
                </p:cNvPr>
                <p:cNvSpPr/>
                <p:nvPr/>
              </p:nvSpPr>
              <p:spPr>
                <a:xfrm>
                  <a:off x="6034685" y="2584745"/>
                  <a:ext cx="17371" cy="1931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3" h="7373" extrusionOk="0">
                      <a:moveTo>
                        <a:pt x="1" y="1"/>
                      </a:moveTo>
                      <a:lnTo>
                        <a:pt x="1" y="7372"/>
                      </a:lnTo>
                      <a:lnTo>
                        <a:pt x="662" y="7372"/>
                      </a:lnTo>
                      <a:lnTo>
                        <a:pt x="662" y="1"/>
                      </a:lnTo>
                      <a:close/>
                    </a:path>
                  </a:pathLst>
                </a:custGeom>
                <a:solidFill>
                  <a:srgbClr val="C8D1D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7" name="Google Shape;9973;p72">
                  <a:extLst>
                    <a:ext uri="{FF2B5EF4-FFF2-40B4-BE49-F238E27FC236}">
                      <a16:creationId xmlns:a16="http://schemas.microsoft.com/office/drawing/2014/main" id="{BA61584C-2ACB-83B0-F2AB-AB87E17FCF34}"/>
                    </a:ext>
                  </a:extLst>
                </p:cNvPr>
                <p:cNvSpPr/>
                <p:nvPr/>
              </p:nvSpPr>
              <p:spPr>
                <a:xfrm>
                  <a:off x="5872192" y="2567400"/>
                  <a:ext cx="29920" cy="588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2" h="2245" extrusionOk="0">
                      <a:moveTo>
                        <a:pt x="206" y="1"/>
                      </a:moveTo>
                      <a:cubicBezTo>
                        <a:pt x="89" y="1"/>
                        <a:pt x="1" y="102"/>
                        <a:pt x="1" y="212"/>
                      </a:cubicBezTo>
                      <a:lnTo>
                        <a:pt x="1" y="2024"/>
                      </a:lnTo>
                      <a:cubicBezTo>
                        <a:pt x="1" y="2149"/>
                        <a:pt x="97" y="2245"/>
                        <a:pt x="221" y="2245"/>
                      </a:cubicBezTo>
                      <a:lnTo>
                        <a:pt x="921" y="2245"/>
                      </a:lnTo>
                      <a:cubicBezTo>
                        <a:pt x="1046" y="2245"/>
                        <a:pt x="1142" y="2139"/>
                        <a:pt x="1142" y="2024"/>
                      </a:cubicBezTo>
                      <a:lnTo>
                        <a:pt x="1142" y="212"/>
                      </a:lnTo>
                      <a:cubicBezTo>
                        <a:pt x="1142" y="102"/>
                        <a:pt x="1045" y="1"/>
                        <a:pt x="936" y="1"/>
                      </a:cubicBezTo>
                      <a:cubicBezTo>
                        <a:pt x="931" y="1"/>
                        <a:pt x="926" y="1"/>
                        <a:pt x="921" y="2"/>
                      </a:cubicBezTo>
                      <a:lnTo>
                        <a:pt x="221" y="2"/>
                      </a:lnTo>
                      <a:cubicBezTo>
                        <a:pt x="216" y="1"/>
                        <a:pt x="211" y="1"/>
                        <a:pt x="206" y="1"/>
                      </a:cubicBezTo>
                      <a:close/>
                    </a:path>
                  </a:pathLst>
                </a:custGeom>
                <a:solidFill>
                  <a:srgbClr val="A4B3B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8" name="Google Shape;9974;p72">
                  <a:extLst>
                    <a:ext uri="{FF2B5EF4-FFF2-40B4-BE49-F238E27FC236}">
                      <a16:creationId xmlns:a16="http://schemas.microsoft.com/office/drawing/2014/main" id="{2EA423AE-63F1-818F-90B6-D0369ECA5CD1}"/>
                    </a:ext>
                  </a:extLst>
                </p:cNvPr>
                <p:cNvSpPr/>
                <p:nvPr/>
              </p:nvSpPr>
              <p:spPr>
                <a:xfrm>
                  <a:off x="5928706" y="2567400"/>
                  <a:ext cx="29920" cy="588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2" h="2245" extrusionOk="0">
                      <a:moveTo>
                        <a:pt x="205" y="1"/>
                      </a:moveTo>
                      <a:cubicBezTo>
                        <a:pt x="89" y="1"/>
                        <a:pt x="1" y="102"/>
                        <a:pt x="1" y="212"/>
                      </a:cubicBezTo>
                      <a:lnTo>
                        <a:pt x="1" y="2024"/>
                      </a:lnTo>
                      <a:cubicBezTo>
                        <a:pt x="1" y="2149"/>
                        <a:pt x="97" y="2245"/>
                        <a:pt x="221" y="2245"/>
                      </a:cubicBezTo>
                      <a:lnTo>
                        <a:pt x="911" y="2245"/>
                      </a:lnTo>
                      <a:cubicBezTo>
                        <a:pt x="1036" y="2245"/>
                        <a:pt x="1141" y="2149"/>
                        <a:pt x="1141" y="2024"/>
                      </a:cubicBezTo>
                      <a:lnTo>
                        <a:pt x="1141" y="212"/>
                      </a:lnTo>
                      <a:cubicBezTo>
                        <a:pt x="1141" y="102"/>
                        <a:pt x="1045" y="1"/>
                        <a:pt x="935" y="1"/>
                      </a:cubicBezTo>
                      <a:cubicBezTo>
                        <a:pt x="931" y="1"/>
                        <a:pt x="926" y="1"/>
                        <a:pt x="921" y="2"/>
                      </a:cubicBezTo>
                      <a:lnTo>
                        <a:pt x="221" y="2"/>
                      </a:lnTo>
                      <a:cubicBezTo>
                        <a:pt x="216" y="1"/>
                        <a:pt x="211" y="1"/>
                        <a:pt x="205" y="1"/>
                      </a:cubicBezTo>
                      <a:close/>
                    </a:path>
                  </a:pathLst>
                </a:custGeom>
                <a:solidFill>
                  <a:srgbClr val="A4B3B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9" name="Google Shape;9975;p72">
                  <a:extLst>
                    <a:ext uri="{FF2B5EF4-FFF2-40B4-BE49-F238E27FC236}">
                      <a16:creationId xmlns:a16="http://schemas.microsoft.com/office/drawing/2014/main" id="{7AC8D39A-ABF7-6214-E417-CAA3B8918746}"/>
                    </a:ext>
                  </a:extLst>
                </p:cNvPr>
                <p:cNvSpPr/>
                <p:nvPr/>
              </p:nvSpPr>
              <p:spPr>
                <a:xfrm>
                  <a:off x="5984957" y="2567400"/>
                  <a:ext cx="29920" cy="588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2" h="2245" extrusionOk="0">
                      <a:moveTo>
                        <a:pt x="206" y="1"/>
                      </a:moveTo>
                      <a:cubicBezTo>
                        <a:pt x="89" y="1"/>
                        <a:pt x="1" y="102"/>
                        <a:pt x="1" y="212"/>
                      </a:cubicBezTo>
                      <a:lnTo>
                        <a:pt x="1" y="2024"/>
                      </a:lnTo>
                      <a:cubicBezTo>
                        <a:pt x="1" y="2149"/>
                        <a:pt x="97" y="2245"/>
                        <a:pt x="221" y="2245"/>
                      </a:cubicBezTo>
                      <a:lnTo>
                        <a:pt x="921" y="2245"/>
                      </a:lnTo>
                      <a:cubicBezTo>
                        <a:pt x="1036" y="2245"/>
                        <a:pt x="1141" y="2149"/>
                        <a:pt x="1132" y="2024"/>
                      </a:cubicBezTo>
                      <a:lnTo>
                        <a:pt x="1132" y="212"/>
                      </a:lnTo>
                      <a:cubicBezTo>
                        <a:pt x="1132" y="102"/>
                        <a:pt x="1044" y="1"/>
                        <a:pt x="936" y="1"/>
                      </a:cubicBezTo>
                      <a:cubicBezTo>
                        <a:pt x="931" y="1"/>
                        <a:pt x="926" y="1"/>
                        <a:pt x="921" y="2"/>
                      </a:cubicBezTo>
                      <a:lnTo>
                        <a:pt x="221" y="2"/>
                      </a:lnTo>
                      <a:cubicBezTo>
                        <a:pt x="216" y="1"/>
                        <a:pt x="211" y="1"/>
                        <a:pt x="206" y="1"/>
                      </a:cubicBezTo>
                      <a:close/>
                    </a:path>
                  </a:pathLst>
                </a:custGeom>
                <a:solidFill>
                  <a:srgbClr val="A4B3B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30" name="Google Shape;9976;p72">
                  <a:extLst>
                    <a:ext uri="{FF2B5EF4-FFF2-40B4-BE49-F238E27FC236}">
                      <a16:creationId xmlns:a16="http://schemas.microsoft.com/office/drawing/2014/main" id="{CF386C7B-6C43-D49F-F005-DCE99FE3F679}"/>
                    </a:ext>
                  </a:extLst>
                </p:cNvPr>
                <p:cNvSpPr/>
                <p:nvPr/>
              </p:nvSpPr>
              <p:spPr>
                <a:xfrm>
                  <a:off x="5796369" y="2651817"/>
                  <a:ext cx="29894" cy="590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1" h="2253" extrusionOk="0">
                      <a:moveTo>
                        <a:pt x="221" y="0"/>
                      </a:moveTo>
                      <a:cubicBezTo>
                        <a:pt x="106" y="0"/>
                        <a:pt x="0" y="96"/>
                        <a:pt x="10" y="221"/>
                      </a:cubicBezTo>
                      <a:lnTo>
                        <a:pt x="10" y="2032"/>
                      </a:lnTo>
                      <a:cubicBezTo>
                        <a:pt x="0" y="2147"/>
                        <a:pt x="106" y="2253"/>
                        <a:pt x="221" y="2253"/>
                      </a:cubicBezTo>
                      <a:lnTo>
                        <a:pt x="920" y="2253"/>
                      </a:lnTo>
                      <a:cubicBezTo>
                        <a:pt x="1045" y="2253"/>
                        <a:pt x="1141" y="2147"/>
                        <a:pt x="1141" y="2032"/>
                      </a:cubicBezTo>
                      <a:lnTo>
                        <a:pt x="1141" y="221"/>
                      </a:lnTo>
                      <a:cubicBezTo>
                        <a:pt x="1141" y="96"/>
                        <a:pt x="1045" y="0"/>
                        <a:pt x="920" y="0"/>
                      </a:cubicBezTo>
                      <a:close/>
                    </a:path>
                  </a:pathLst>
                </a:custGeom>
                <a:solidFill>
                  <a:srgbClr val="A4B3B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31" name="Google Shape;9977;p72">
                  <a:extLst>
                    <a:ext uri="{FF2B5EF4-FFF2-40B4-BE49-F238E27FC236}">
                      <a16:creationId xmlns:a16="http://schemas.microsoft.com/office/drawing/2014/main" id="{B15B5041-EBDD-C161-8997-2C3799DE4EA5}"/>
                    </a:ext>
                  </a:extLst>
                </p:cNvPr>
                <p:cNvSpPr/>
                <p:nvPr/>
              </p:nvSpPr>
              <p:spPr>
                <a:xfrm>
                  <a:off x="6060806" y="2651817"/>
                  <a:ext cx="29658" cy="590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2" h="2253" extrusionOk="0">
                      <a:moveTo>
                        <a:pt x="221" y="0"/>
                      </a:moveTo>
                      <a:cubicBezTo>
                        <a:pt x="96" y="0"/>
                        <a:pt x="1" y="96"/>
                        <a:pt x="1" y="221"/>
                      </a:cubicBezTo>
                      <a:lnTo>
                        <a:pt x="1" y="2032"/>
                      </a:lnTo>
                      <a:cubicBezTo>
                        <a:pt x="1" y="2147"/>
                        <a:pt x="96" y="2253"/>
                        <a:pt x="221" y="2253"/>
                      </a:cubicBezTo>
                      <a:lnTo>
                        <a:pt x="921" y="2253"/>
                      </a:lnTo>
                      <a:cubicBezTo>
                        <a:pt x="1036" y="2253"/>
                        <a:pt x="1132" y="2147"/>
                        <a:pt x="1132" y="2032"/>
                      </a:cubicBezTo>
                      <a:lnTo>
                        <a:pt x="1132" y="221"/>
                      </a:lnTo>
                      <a:cubicBezTo>
                        <a:pt x="1132" y="96"/>
                        <a:pt x="1036" y="0"/>
                        <a:pt x="921" y="0"/>
                      </a:cubicBezTo>
                      <a:close/>
                    </a:path>
                  </a:pathLst>
                </a:custGeom>
                <a:solidFill>
                  <a:srgbClr val="A4B3B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32" name="Google Shape;9978;p72">
                  <a:extLst>
                    <a:ext uri="{FF2B5EF4-FFF2-40B4-BE49-F238E27FC236}">
                      <a16:creationId xmlns:a16="http://schemas.microsoft.com/office/drawing/2014/main" id="{BBF00CF8-B676-EDE7-C363-DDB0CBEAF548}"/>
                    </a:ext>
                  </a:extLst>
                </p:cNvPr>
                <p:cNvSpPr/>
                <p:nvPr/>
              </p:nvSpPr>
              <p:spPr>
                <a:xfrm>
                  <a:off x="6034685" y="2565173"/>
                  <a:ext cx="89945" cy="198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3" h="758" extrusionOk="0">
                      <a:moveTo>
                        <a:pt x="1" y="0"/>
                      </a:moveTo>
                      <a:lnTo>
                        <a:pt x="1" y="758"/>
                      </a:lnTo>
                      <a:lnTo>
                        <a:pt x="3221" y="758"/>
                      </a:lnTo>
                      <a:cubicBezTo>
                        <a:pt x="3336" y="758"/>
                        <a:pt x="3432" y="662"/>
                        <a:pt x="3432" y="547"/>
                      </a:cubicBezTo>
                      <a:lnTo>
                        <a:pt x="3432" y="211"/>
                      </a:lnTo>
                      <a:cubicBezTo>
                        <a:pt x="3432" y="96"/>
                        <a:pt x="3336" y="0"/>
                        <a:pt x="3221" y="0"/>
                      </a:cubicBezTo>
                      <a:close/>
                    </a:path>
                  </a:pathLst>
                </a:custGeom>
                <a:solidFill>
                  <a:srgbClr val="7082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33" name="Google Shape;9979;p72">
                  <a:extLst>
                    <a:ext uri="{FF2B5EF4-FFF2-40B4-BE49-F238E27FC236}">
                      <a16:creationId xmlns:a16="http://schemas.microsoft.com/office/drawing/2014/main" id="{B4042E92-E7DB-0088-5DF7-DB2F1BF5F9A0}"/>
                    </a:ext>
                  </a:extLst>
                </p:cNvPr>
                <p:cNvSpPr/>
                <p:nvPr/>
              </p:nvSpPr>
              <p:spPr>
                <a:xfrm>
                  <a:off x="6034685" y="2565173"/>
                  <a:ext cx="17371" cy="19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3" h="748" extrusionOk="0">
                      <a:moveTo>
                        <a:pt x="1" y="0"/>
                      </a:moveTo>
                      <a:lnTo>
                        <a:pt x="1" y="748"/>
                      </a:lnTo>
                      <a:lnTo>
                        <a:pt x="662" y="748"/>
                      </a:lnTo>
                      <a:lnTo>
                        <a:pt x="662" y="0"/>
                      </a:lnTo>
                      <a:close/>
                    </a:path>
                  </a:pathLst>
                </a:custGeom>
                <a:solidFill>
                  <a:srgbClr val="3951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34" name="Google Shape;9980;p72">
                  <a:extLst>
                    <a:ext uri="{FF2B5EF4-FFF2-40B4-BE49-F238E27FC236}">
                      <a16:creationId xmlns:a16="http://schemas.microsoft.com/office/drawing/2014/main" id="{D8B3026C-D4C6-1419-ACB0-02117DC5E5E0}"/>
                    </a:ext>
                  </a:extLst>
                </p:cNvPr>
                <p:cNvSpPr/>
                <p:nvPr/>
              </p:nvSpPr>
              <p:spPr>
                <a:xfrm>
                  <a:off x="5892550" y="2436584"/>
                  <a:ext cx="101735" cy="723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83" h="2762" extrusionOk="0">
                      <a:moveTo>
                        <a:pt x="451" y="1"/>
                      </a:moveTo>
                      <a:cubicBezTo>
                        <a:pt x="202" y="1"/>
                        <a:pt x="0" y="202"/>
                        <a:pt x="0" y="451"/>
                      </a:cubicBezTo>
                      <a:lnTo>
                        <a:pt x="0" y="2761"/>
                      </a:lnTo>
                      <a:lnTo>
                        <a:pt x="3882" y="2761"/>
                      </a:lnTo>
                      <a:lnTo>
                        <a:pt x="3882" y="451"/>
                      </a:lnTo>
                      <a:cubicBezTo>
                        <a:pt x="3882" y="202"/>
                        <a:pt x="3681" y="1"/>
                        <a:pt x="3432" y="1"/>
                      </a:cubicBezTo>
                      <a:close/>
                    </a:path>
                  </a:pathLst>
                </a:custGeom>
                <a:solidFill>
                  <a:srgbClr val="657A8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35" name="Google Shape;9981;p72">
                  <a:extLst>
                    <a:ext uri="{FF2B5EF4-FFF2-40B4-BE49-F238E27FC236}">
                      <a16:creationId xmlns:a16="http://schemas.microsoft.com/office/drawing/2014/main" id="{F19ED904-FD2E-0A49-8DAD-01C0C4547880}"/>
                    </a:ext>
                  </a:extLst>
                </p:cNvPr>
                <p:cNvSpPr/>
                <p:nvPr/>
              </p:nvSpPr>
              <p:spPr>
                <a:xfrm>
                  <a:off x="5976416" y="2436584"/>
                  <a:ext cx="18130" cy="723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2" h="2762" extrusionOk="0">
                      <a:moveTo>
                        <a:pt x="1" y="1"/>
                      </a:moveTo>
                      <a:lnTo>
                        <a:pt x="1" y="2761"/>
                      </a:lnTo>
                      <a:lnTo>
                        <a:pt x="691" y="2761"/>
                      </a:lnTo>
                      <a:lnTo>
                        <a:pt x="691" y="451"/>
                      </a:lnTo>
                      <a:cubicBezTo>
                        <a:pt x="691" y="202"/>
                        <a:pt x="490" y="1"/>
                        <a:pt x="241" y="1"/>
                      </a:cubicBezTo>
                      <a:close/>
                    </a:path>
                  </a:pathLst>
                </a:custGeom>
                <a:solidFill>
                  <a:srgbClr val="5A708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36" name="Google Shape;9982;p72">
                  <a:extLst>
                    <a:ext uri="{FF2B5EF4-FFF2-40B4-BE49-F238E27FC236}">
                      <a16:creationId xmlns:a16="http://schemas.microsoft.com/office/drawing/2014/main" id="{96AF3E32-428E-CA09-71D0-BDCF81EEE8FF}"/>
                    </a:ext>
                  </a:extLst>
                </p:cNvPr>
                <p:cNvSpPr/>
                <p:nvPr/>
              </p:nvSpPr>
              <p:spPr>
                <a:xfrm>
                  <a:off x="5919405" y="2450706"/>
                  <a:ext cx="48260" cy="446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42" h="1703" extrusionOk="0">
                      <a:moveTo>
                        <a:pt x="921" y="1"/>
                      </a:moveTo>
                      <a:cubicBezTo>
                        <a:pt x="816" y="1"/>
                        <a:pt x="710" y="70"/>
                        <a:pt x="710" y="209"/>
                      </a:cubicBezTo>
                      <a:lnTo>
                        <a:pt x="710" y="641"/>
                      </a:lnTo>
                      <a:lnTo>
                        <a:pt x="279" y="641"/>
                      </a:lnTo>
                      <a:cubicBezTo>
                        <a:pt x="1" y="641"/>
                        <a:pt x="1" y="1062"/>
                        <a:pt x="279" y="1062"/>
                      </a:cubicBezTo>
                      <a:lnTo>
                        <a:pt x="710" y="1062"/>
                      </a:lnTo>
                      <a:lnTo>
                        <a:pt x="710" y="1494"/>
                      </a:lnTo>
                      <a:cubicBezTo>
                        <a:pt x="710" y="1633"/>
                        <a:pt x="816" y="1702"/>
                        <a:pt x="921" y="1702"/>
                      </a:cubicBezTo>
                      <a:cubicBezTo>
                        <a:pt x="1027" y="1702"/>
                        <a:pt x="1132" y="1633"/>
                        <a:pt x="1132" y="1494"/>
                      </a:cubicBezTo>
                      <a:lnTo>
                        <a:pt x="1132" y="1062"/>
                      </a:lnTo>
                      <a:lnTo>
                        <a:pt x="1563" y="1062"/>
                      </a:lnTo>
                      <a:cubicBezTo>
                        <a:pt x="1841" y="1062"/>
                        <a:pt x="1841" y="641"/>
                        <a:pt x="1563" y="641"/>
                      </a:cubicBezTo>
                      <a:lnTo>
                        <a:pt x="1132" y="641"/>
                      </a:lnTo>
                      <a:lnTo>
                        <a:pt x="1132" y="209"/>
                      </a:lnTo>
                      <a:cubicBezTo>
                        <a:pt x="1132" y="70"/>
                        <a:pt x="1027" y="1"/>
                        <a:pt x="921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sp>
            <p:nvSpPr>
              <p:cNvPr id="11" name="Cruz 10">
                <a:extLst>
                  <a:ext uri="{FF2B5EF4-FFF2-40B4-BE49-F238E27FC236}">
                    <a16:creationId xmlns:a16="http://schemas.microsoft.com/office/drawing/2014/main" id="{60F50022-FF05-508C-CF1C-A74EC06CD4CD}"/>
                  </a:ext>
                </a:extLst>
              </p:cNvPr>
              <p:cNvSpPr/>
              <p:nvPr/>
            </p:nvSpPr>
            <p:spPr>
              <a:xfrm rot="2700000">
                <a:off x="6120766" y="6924632"/>
                <a:ext cx="2377105" cy="2377105"/>
              </a:xfrm>
              <a:prstGeom prst="plus">
                <a:avLst>
                  <a:gd name="adj" fmla="val 45936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01216CA3-A76A-FAFF-7730-4AB0AFE9DD2C}"/>
                </a:ext>
              </a:extLst>
            </p:cNvPr>
            <p:cNvSpPr txBox="1"/>
            <p:nvPr/>
          </p:nvSpPr>
          <p:spPr>
            <a:xfrm>
              <a:off x="2707425" y="3957668"/>
              <a:ext cx="14169295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Wingdings" panose="05000000000000000000" pitchFamily="2" charset="2"/>
                <a:buChar char="Ø"/>
              </a:pPr>
              <a:r>
                <a:rPr lang="pt-BR" dirty="0">
                  <a:solidFill>
                    <a:schemeClr val="bg1">
                      <a:lumMod val="95000"/>
                    </a:schemeClr>
                  </a:solidFill>
                </a:rPr>
                <a:t>Redimensionamento da Rede Hospitalar por Redução - supressão de estabelecimento hospitalar da rede do produto</a:t>
              </a:r>
              <a:br>
                <a:rPr lang="pt-BR" dirty="0">
                  <a:solidFill>
                    <a:schemeClr val="bg1">
                      <a:lumMod val="95000"/>
                    </a:schemeClr>
                  </a:solidFill>
                </a:rPr>
              </a:br>
              <a:endParaRPr lang="pt-BR" dirty="0">
                <a:solidFill>
                  <a:schemeClr val="bg1">
                    <a:lumMod val="95000"/>
                  </a:schemeClr>
                </a:solidFill>
              </a:endParaRPr>
            </a:p>
            <a:p>
              <a:pPr marL="457200" indent="-457200">
                <a:buFont typeface="Wingdings" panose="05000000000000000000" pitchFamily="2" charset="2"/>
                <a:buChar char="Ø"/>
              </a:pPr>
              <a:r>
                <a:rPr lang="pt-BR" dirty="0">
                  <a:solidFill>
                    <a:schemeClr val="bg1">
                      <a:lumMod val="95000"/>
                    </a:schemeClr>
                  </a:solidFill>
                </a:rPr>
                <a:t> Autorização expressa da ANS</a:t>
              </a:r>
            </a:p>
            <a:p>
              <a:pPr marL="457200" indent="-457200">
                <a:buFont typeface="Wingdings" panose="05000000000000000000" pitchFamily="2" charset="2"/>
                <a:buChar char="Ø"/>
              </a:pPr>
              <a:endParaRPr lang="pt-BR" dirty="0">
                <a:solidFill>
                  <a:schemeClr val="bg1">
                    <a:lumMod val="95000"/>
                  </a:schemeClr>
                </a:solidFill>
              </a:endParaRPr>
            </a:p>
            <a:p>
              <a:endParaRPr lang="pt-BR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098699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5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– REDIMENSIONAMENTO 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7D654E-4103-8CB2-447B-13E9A4611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500547"/>
              </p:ext>
            </p:extLst>
          </p:nvPr>
        </p:nvGraphicFramePr>
        <p:xfrm>
          <a:off x="135924" y="1465693"/>
          <a:ext cx="18053219" cy="62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3743">
                  <a:extLst>
                    <a:ext uri="{9D8B030D-6E8A-4147-A177-3AD203B41FA5}">
                      <a16:colId xmlns:a16="http://schemas.microsoft.com/office/drawing/2014/main" val="2810317335"/>
                    </a:ext>
                  </a:extLst>
                </a:gridCol>
                <a:gridCol w="9239476">
                  <a:extLst>
                    <a:ext uri="{9D8B030D-6E8A-4147-A177-3AD203B41FA5}">
                      <a16:colId xmlns:a16="http://schemas.microsoft.com/office/drawing/2014/main" val="2747587747"/>
                    </a:ext>
                  </a:extLst>
                </a:gridCol>
              </a:tblGrid>
              <a:tr h="560815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accent1"/>
                          </a:solidFill>
                        </a:rPr>
                        <a:t>Regras Atuais </a:t>
                      </a:r>
                    </a:p>
                  </a:txBody>
                  <a:tcP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t-BR" sz="3500" b="1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Proposta</a:t>
                      </a:r>
                    </a:p>
                  </a:txBody>
                  <a:tcPr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07415"/>
                  </a:ext>
                </a:extLst>
              </a:tr>
            </a:tbl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id="{B587884A-B556-59E2-E331-4991A646D622}"/>
              </a:ext>
            </a:extLst>
          </p:cNvPr>
          <p:cNvSpPr/>
          <p:nvPr/>
        </p:nvSpPr>
        <p:spPr>
          <a:xfrm>
            <a:off x="236778" y="2740333"/>
            <a:ext cx="7737849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O redimensionamento de rede por redução pode ser motivada por: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srgbClr val="FF0000"/>
                </a:solidFill>
              </a:rPr>
              <a:t>interesse da própria operadora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dirty="0"/>
              <a:t>Interesse da entidade hospitalar;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dirty="0"/>
              <a:t>rescisão contratual entre a entidade hospitalar e a operadora intermediária (contratação indireta); ou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dirty="0"/>
              <a:t>encerramento das atividades da entidade hospitalar</a:t>
            </a:r>
          </a:p>
          <a:p>
            <a:endParaRPr lang="pt-BR" sz="2800" dirty="0"/>
          </a:p>
          <a:p>
            <a:endParaRPr lang="pt-B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Ocorrência de impacto sobre a massa assistida é a </a:t>
            </a:r>
            <a:r>
              <a:rPr lang="pt-BR" sz="2800" b="1" dirty="0"/>
              <a:t>internação por beneficiário </a:t>
            </a:r>
            <a:r>
              <a:rPr lang="pt-BR" sz="2800" dirty="0"/>
              <a:t>da operadora, no prestador a ser excluído, nos últimos 12 meses.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/>
          </a:p>
          <a:p>
            <a:endParaRPr lang="pt-BR" sz="28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53ED4C2-8286-285F-579A-66AB76E84EB1}"/>
              </a:ext>
            </a:extLst>
          </p:cNvPr>
          <p:cNvSpPr/>
          <p:nvPr/>
        </p:nvSpPr>
        <p:spPr>
          <a:xfrm>
            <a:off x="9258662" y="2636171"/>
            <a:ext cx="902933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O redimensionamento de rede hospitalar por redução poderá ser motivado por:</a:t>
            </a:r>
          </a:p>
          <a:p>
            <a:endParaRPr lang="pt-BR" sz="28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srgbClr val="FF0000"/>
                </a:solidFill>
              </a:rPr>
              <a:t>interesse da </a:t>
            </a:r>
            <a:r>
              <a:rPr lang="pt-BR" sz="2800" b="1" dirty="0">
                <a:solidFill>
                  <a:srgbClr val="FF0000"/>
                </a:solidFill>
              </a:rPr>
              <a:t>própria operadora </a:t>
            </a:r>
            <a:r>
              <a:rPr lang="pt-BR" sz="2800" dirty="0">
                <a:solidFill>
                  <a:srgbClr val="FF0000"/>
                </a:solidFill>
              </a:rPr>
              <a:t>de planos de assistência à saúde ou do </a:t>
            </a:r>
            <a:r>
              <a:rPr lang="pt-BR" sz="2800" b="1" dirty="0">
                <a:solidFill>
                  <a:srgbClr val="FF0000"/>
                </a:solidFill>
              </a:rPr>
              <a:t>prestador</a:t>
            </a:r>
            <a:r>
              <a:rPr lang="pt-BR" sz="2800" dirty="0">
                <a:solidFill>
                  <a:srgbClr val="FF0000"/>
                </a:solidFill>
              </a:rPr>
              <a:t>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dirty="0"/>
              <a:t>rescisão contratual entre a entidade hospitalar e a operadora intermediária, nos casos de contratação indireta; ou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dirty="0"/>
              <a:t>encerramento das atividades da entidade hospitalar.</a:t>
            </a:r>
          </a:p>
          <a:p>
            <a:endParaRPr lang="pt-BR" sz="2800" dirty="0"/>
          </a:p>
          <a:p>
            <a:endParaRPr lang="pt-B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Ocorrência de impacto sobre a massa assistida quando o redimensionamento envolver entidades hospitalares responsáveis </a:t>
            </a:r>
            <a:r>
              <a:rPr lang="pt-BR" sz="2800" b="1" dirty="0"/>
              <a:t>por até 80% das internações</a:t>
            </a:r>
            <a:r>
              <a:rPr lang="pt-BR" sz="2800" dirty="0"/>
              <a:t> na sua região de saúde, nos últimos 12 meses, para os planos objetos do redimensionamento (Curva ABC). 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0F12794F-8125-A3A1-63E9-0F36862DF7EE}"/>
              </a:ext>
            </a:extLst>
          </p:cNvPr>
          <p:cNvCxnSpPr/>
          <p:nvPr/>
        </p:nvCxnSpPr>
        <p:spPr>
          <a:xfrm>
            <a:off x="8923088" y="2636171"/>
            <a:ext cx="0" cy="7111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32691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6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- REDIMENSIONAMENTO</a:t>
            </a:r>
          </a:p>
        </p:txBody>
      </p:sp>
      <p:pic>
        <p:nvPicPr>
          <p:cNvPr id="3" name="Gráfico 1" descr="image001">
            <a:extLst>
              <a:ext uri="{FF2B5EF4-FFF2-40B4-BE49-F238E27FC236}">
                <a16:creationId xmlns:a16="http://schemas.microsoft.com/office/drawing/2014/main" id="{6D79AE2A-D81E-AB0B-AF4B-2ADD0902B2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76"/>
          <a:stretch/>
        </p:blipFill>
        <p:spPr bwMode="auto">
          <a:xfrm>
            <a:off x="-1016" y="1427553"/>
            <a:ext cx="18167398" cy="847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14BED8DC-C8BF-60FE-9217-FC9F7F101A3A}"/>
              </a:ext>
            </a:extLst>
          </p:cNvPr>
          <p:cNvSpPr/>
          <p:nvPr/>
        </p:nvSpPr>
        <p:spPr>
          <a:xfrm>
            <a:off x="9146573" y="9382308"/>
            <a:ext cx="714375" cy="5189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623223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7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- REDIMENSIONAMENTO</a:t>
            </a:r>
          </a:p>
          <a:p>
            <a:pPr algn="r"/>
            <a:endParaRPr lang="pt-BR" altLang="pt-BR" sz="32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AC7E223-06EE-9C9C-33CE-012712635034}"/>
              </a:ext>
            </a:extLst>
          </p:cNvPr>
          <p:cNvSpPr txBox="1"/>
          <p:nvPr/>
        </p:nvSpPr>
        <p:spPr>
          <a:xfrm>
            <a:off x="287922" y="1746013"/>
            <a:ext cx="169027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Caso o prestador a ser excluído faça parte do conjunto de prestadores responsáveis por até 80% das internações na sua região de saúde, entretanto, possua, individualmente, menos de 5% destas internações, tal prestador poderá ser descredenciado considerando que sua exclusão não resultará em impacto na massa assistida.</a:t>
            </a:r>
          </a:p>
        </p:txBody>
      </p:sp>
      <p:grpSp>
        <p:nvGrpSpPr>
          <p:cNvPr id="18" name="Agrupar 17">
            <a:extLst>
              <a:ext uri="{FF2B5EF4-FFF2-40B4-BE49-F238E27FC236}">
                <a16:creationId xmlns:a16="http://schemas.microsoft.com/office/drawing/2014/main" id="{55430AD8-8AF8-1310-12BA-106E6DCE7B03}"/>
              </a:ext>
            </a:extLst>
          </p:cNvPr>
          <p:cNvGrpSpPr/>
          <p:nvPr/>
        </p:nvGrpSpPr>
        <p:grpSpPr>
          <a:xfrm>
            <a:off x="1087620" y="3652859"/>
            <a:ext cx="9552554" cy="5084424"/>
            <a:chOff x="5933940" y="3830976"/>
            <a:chExt cx="9552554" cy="5084424"/>
          </a:xfrm>
        </p:grpSpPr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33061642-3033-54A8-8C48-C2A22806BC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3940" y="3830976"/>
              <a:ext cx="9552554" cy="5084424"/>
            </a:xfrm>
            <a:prstGeom prst="rect">
              <a:avLst/>
            </a:prstGeom>
          </p:spPr>
        </p:pic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2CA400E7-0612-80A1-2B86-1C0A097ACAE8}"/>
                </a:ext>
              </a:extLst>
            </p:cNvPr>
            <p:cNvSpPr/>
            <p:nvPr/>
          </p:nvSpPr>
          <p:spPr>
            <a:xfrm>
              <a:off x="6050280" y="5257800"/>
              <a:ext cx="1874520" cy="3505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76E8A93D-C3AA-B074-01DC-4393C36536FC}"/>
                </a:ext>
              </a:extLst>
            </p:cNvPr>
            <p:cNvSpPr/>
            <p:nvPr/>
          </p:nvSpPr>
          <p:spPr>
            <a:xfrm>
              <a:off x="6065520" y="5715000"/>
              <a:ext cx="1874520" cy="3505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C7949267-D888-77A1-986F-C6BD3B340167}"/>
                </a:ext>
              </a:extLst>
            </p:cNvPr>
            <p:cNvSpPr/>
            <p:nvPr/>
          </p:nvSpPr>
          <p:spPr>
            <a:xfrm>
              <a:off x="6065520" y="6172200"/>
              <a:ext cx="1874520" cy="3505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4664DF61-4B4B-3777-6182-3D8B5CCDE756}"/>
                </a:ext>
              </a:extLst>
            </p:cNvPr>
            <p:cNvSpPr/>
            <p:nvPr/>
          </p:nvSpPr>
          <p:spPr>
            <a:xfrm>
              <a:off x="6065520" y="6629400"/>
              <a:ext cx="1874520" cy="3505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3212ED9A-2D03-44B8-259A-3BFCD44AA613}"/>
                </a:ext>
              </a:extLst>
            </p:cNvPr>
            <p:cNvSpPr/>
            <p:nvPr/>
          </p:nvSpPr>
          <p:spPr>
            <a:xfrm>
              <a:off x="6065520" y="7086600"/>
              <a:ext cx="1874520" cy="3505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524FEBE1-0795-C1F7-A7DE-C339A568B900}"/>
                </a:ext>
              </a:extLst>
            </p:cNvPr>
            <p:cNvSpPr/>
            <p:nvPr/>
          </p:nvSpPr>
          <p:spPr>
            <a:xfrm>
              <a:off x="6050280" y="7528560"/>
              <a:ext cx="1874520" cy="3505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>
              <a:extLst>
                <a:ext uri="{FF2B5EF4-FFF2-40B4-BE49-F238E27FC236}">
                  <a16:creationId xmlns:a16="http://schemas.microsoft.com/office/drawing/2014/main" id="{BEFB8D04-2116-D187-4D0B-0C85865A587B}"/>
                </a:ext>
              </a:extLst>
            </p:cNvPr>
            <p:cNvSpPr/>
            <p:nvPr/>
          </p:nvSpPr>
          <p:spPr>
            <a:xfrm>
              <a:off x="6065520" y="8001000"/>
              <a:ext cx="1874520" cy="3505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BBF65174-A11A-9102-7A09-B1D1C4A52799}"/>
                </a:ext>
              </a:extLst>
            </p:cNvPr>
            <p:cNvSpPr/>
            <p:nvPr/>
          </p:nvSpPr>
          <p:spPr>
            <a:xfrm>
              <a:off x="6065520" y="8458200"/>
              <a:ext cx="1874520" cy="3505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cxnSp>
        <p:nvCxnSpPr>
          <p:cNvPr id="20" name="Conector de Seta Reta 19">
            <a:extLst>
              <a:ext uri="{FF2B5EF4-FFF2-40B4-BE49-F238E27FC236}">
                <a16:creationId xmlns:a16="http://schemas.microsoft.com/office/drawing/2014/main" id="{9C49AEC7-25D3-1810-F95B-15D11C5EFE14}"/>
              </a:ext>
            </a:extLst>
          </p:cNvPr>
          <p:cNvCxnSpPr>
            <a:cxnSpLocks/>
          </p:cNvCxnSpPr>
          <p:nvPr/>
        </p:nvCxnSpPr>
        <p:spPr>
          <a:xfrm flipH="1">
            <a:off x="10942320" y="6169343"/>
            <a:ext cx="20574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84730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8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Alteração de Rede Hospitalar – REDIMENSIONAMENTO por REDUÇÃO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7D654E-4103-8CB2-447B-13E9A4611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633290"/>
              </p:ext>
            </p:extLst>
          </p:nvPr>
        </p:nvGraphicFramePr>
        <p:xfrm>
          <a:off x="246247" y="1778112"/>
          <a:ext cx="16959713" cy="6070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59713">
                  <a:extLst>
                    <a:ext uri="{9D8B030D-6E8A-4147-A177-3AD203B41FA5}">
                      <a16:colId xmlns:a16="http://schemas.microsoft.com/office/drawing/2014/main" val="2810317335"/>
                    </a:ext>
                  </a:extLst>
                </a:gridCol>
              </a:tblGrid>
              <a:tr h="6070488">
                <a:tc>
                  <a:txBody>
                    <a:bodyPr/>
                    <a:lstStyle/>
                    <a:p>
                      <a:pPr algn="ctr"/>
                      <a:endParaRPr lang="pt-BR" sz="28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07415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5D40798A-7DF9-5D77-1213-545AEC018952}"/>
              </a:ext>
            </a:extLst>
          </p:cNvPr>
          <p:cNvSpPr txBox="1"/>
          <p:nvPr/>
        </p:nvSpPr>
        <p:spPr>
          <a:xfrm>
            <a:off x="418075" y="2240280"/>
            <a:ext cx="167878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A avaliação  de ocorrência de impacto sobre a massa assistida para fins de redimensionamento por redução utilizará os dados do Padrão de Troca de Informações da Saúde Suplementar (</a:t>
            </a:r>
            <a:r>
              <a:rPr lang="pt-BR" sz="2800" b="1" dirty="0"/>
              <a:t>TISS</a:t>
            </a:r>
            <a:r>
              <a:rPr lang="pt-BR" sz="2800" dirty="0"/>
              <a:t>) enviados pelas operadoras à ANS</a:t>
            </a:r>
          </a:p>
          <a:p>
            <a:endParaRPr lang="pt-BR" sz="2800" dirty="0"/>
          </a:p>
          <a:p>
            <a:endParaRPr lang="pt-BR" sz="2800" dirty="0"/>
          </a:p>
          <a:p>
            <a:r>
              <a:rPr lang="pt-BR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Não se aplicará o critério de impacto a massa assistida quando a solicitação de exclusão de prestador hospitalar for motivada por encerramento de atividades do prestador ou por rescisão contratual entre o hospital e a operadora intermediária</a:t>
            </a:r>
            <a:endParaRPr lang="pt-BR" sz="2800" dirty="0">
              <a:solidFill>
                <a:schemeClr val="accent1"/>
              </a:solidFill>
            </a:endParaRPr>
          </a:p>
          <a:p>
            <a:endParaRPr lang="pt-BR" sz="2800" dirty="0"/>
          </a:p>
          <a:p>
            <a:endParaRPr lang="pt-BR" sz="2800" dirty="0"/>
          </a:p>
          <a:p>
            <a:r>
              <a:rPr lang="pt-BR" sz="2800" dirty="0"/>
              <a:t>Caso a exclusão do prestador hospitalar ocasione impacto sobre a massa assistida, conforme limites definidos pela ANS, a operadora poderá substituir o referido prestador, por outro equivalente</a:t>
            </a:r>
          </a:p>
        </p:txBody>
      </p:sp>
    </p:spTree>
    <p:extLst>
      <p:ext uri="{BB962C8B-B14F-4D97-AF65-F5344CB8AC3E}">
        <p14:creationId xmlns:p14="http://schemas.microsoft.com/office/powerpoint/2010/main" val="3054395834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Substituição de Prestadores Hospitalares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6577C53-82E8-839D-5B05-95B32A36EFDF}"/>
              </a:ext>
            </a:extLst>
          </p:cNvPr>
          <p:cNvSpPr/>
          <p:nvPr/>
        </p:nvSpPr>
        <p:spPr>
          <a:xfrm>
            <a:off x="330147" y="1532930"/>
            <a:ext cx="15156231" cy="8031200"/>
          </a:xfrm>
          <a:prstGeom prst="rect">
            <a:avLst/>
          </a:prstGeom>
          <a:gradFill flip="none" rotWithShape="1">
            <a:gsLst>
              <a:gs pos="0">
                <a:srgbClr val="006E89">
                  <a:shade val="30000"/>
                  <a:satMod val="115000"/>
                </a:srgbClr>
              </a:gs>
              <a:gs pos="50000">
                <a:srgbClr val="006E89">
                  <a:shade val="67500"/>
                  <a:satMod val="115000"/>
                </a:srgbClr>
              </a:gs>
              <a:gs pos="100000">
                <a:srgbClr val="006E89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667" b="1" dirty="0">
              <a:solidFill>
                <a:srgbClr val="FFFF00"/>
              </a:solidFill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480CB58E-3ADE-D7E8-FD43-442679A4DEAC}"/>
              </a:ext>
            </a:extLst>
          </p:cNvPr>
          <p:cNvSpPr txBox="1">
            <a:spLocks/>
          </p:cNvSpPr>
          <p:nvPr/>
        </p:nvSpPr>
        <p:spPr>
          <a:xfrm>
            <a:off x="3468184" y="1643508"/>
            <a:ext cx="11760618" cy="180743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4000" b="0" dirty="0">
                <a:solidFill>
                  <a:schemeClr val="bg1">
                    <a:lumMod val="85000"/>
                  </a:schemeClr>
                </a:solidFill>
              </a:rPr>
              <a:t>SUBSTITUIÇÃO DE</a:t>
            </a:r>
            <a:br>
              <a:rPr lang="pt-BR" sz="4000" b="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pt-BR" sz="4000" dirty="0">
                <a:solidFill>
                  <a:schemeClr val="bg1">
                    <a:lumMod val="85000"/>
                  </a:schemeClr>
                </a:solidFill>
              </a:rPr>
              <a:t>PRESTADORES HOSPITALARES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0223B646-2FFE-8331-D694-748F5088B70D}"/>
              </a:ext>
            </a:extLst>
          </p:cNvPr>
          <p:cNvGrpSpPr/>
          <p:nvPr/>
        </p:nvGrpSpPr>
        <p:grpSpPr>
          <a:xfrm>
            <a:off x="1845164" y="7241344"/>
            <a:ext cx="5731447" cy="2055845"/>
            <a:chOff x="3526582" y="6407257"/>
            <a:chExt cx="6624736" cy="2376264"/>
          </a:xfrm>
        </p:grpSpPr>
        <p:grpSp>
          <p:nvGrpSpPr>
            <p:cNvPr id="5" name="Google Shape;9957;p72">
              <a:extLst>
                <a:ext uri="{FF2B5EF4-FFF2-40B4-BE49-F238E27FC236}">
                  <a16:creationId xmlns:a16="http://schemas.microsoft.com/office/drawing/2014/main" id="{94013A82-C904-224A-E841-15C8E8E13809}"/>
                </a:ext>
              </a:extLst>
            </p:cNvPr>
            <p:cNvGrpSpPr/>
            <p:nvPr/>
          </p:nvGrpSpPr>
          <p:grpSpPr>
            <a:xfrm>
              <a:off x="3526582" y="6407257"/>
              <a:ext cx="2376264" cy="2376264"/>
              <a:chOff x="5762467" y="2436584"/>
              <a:chExt cx="362163" cy="362163"/>
            </a:xfrm>
          </p:grpSpPr>
          <p:sp>
            <p:nvSpPr>
              <p:cNvPr id="36" name="Google Shape;9958;p72">
                <a:extLst>
                  <a:ext uri="{FF2B5EF4-FFF2-40B4-BE49-F238E27FC236}">
                    <a16:creationId xmlns:a16="http://schemas.microsoft.com/office/drawing/2014/main" id="{6B92C02E-5634-4F67-398A-22B41A8BE679}"/>
                  </a:ext>
                </a:extLst>
              </p:cNvPr>
              <p:cNvSpPr/>
              <p:nvPr/>
            </p:nvSpPr>
            <p:spPr>
              <a:xfrm>
                <a:off x="5762467" y="2778127"/>
                <a:ext cx="362163" cy="20619"/>
              </a:xfrm>
              <a:custGeom>
                <a:avLst/>
                <a:gdLst/>
                <a:ahLst/>
                <a:cxnLst/>
                <a:rect l="l" t="t" r="r" b="b"/>
                <a:pathLst>
                  <a:path w="13823" h="787" extrusionOk="0">
                    <a:moveTo>
                      <a:pt x="201" y="1"/>
                    </a:moveTo>
                    <a:cubicBezTo>
                      <a:pt x="96" y="1"/>
                      <a:pt x="0" y="87"/>
                      <a:pt x="0" y="202"/>
                    </a:cubicBezTo>
                    <a:lnTo>
                      <a:pt x="0" y="585"/>
                    </a:lnTo>
                    <a:cubicBezTo>
                      <a:pt x="0" y="691"/>
                      <a:pt x="96" y="777"/>
                      <a:pt x="201" y="787"/>
                    </a:cubicBezTo>
                    <a:lnTo>
                      <a:pt x="13611" y="787"/>
                    </a:lnTo>
                    <a:cubicBezTo>
                      <a:pt x="13726" y="787"/>
                      <a:pt x="13822" y="691"/>
                      <a:pt x="13813" y="585"/>
                    </a:cubicBezTo>
                    <a:lnTo>
                      <a:pt x="13813" y="202"/>
                    </a:lnTo>
                    <a:cubicBezTo>
                      <a:pt x="13813" y="87"/>
                      <a:pt x="13726" y="1"/>
                      <a:pt x="13611" y="1"/>
                    </a:cubicBez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Google Shape;9959;p72">
                <a:extLst>
                  <a:ext uri="{FF2B5EF4-FFF2-40B4-BE49-F238E27FC236}">
                    <a16:creationId xmlns:a16="http://schemas.microsoft.com/office/drawing/2014/main" id="{67F7C736-7DAA-06BF-A6DD-039A89C2AFCF}"/>
                  </a:ext>
                </a:extLst>
              </p:cNvPr>
              <p:cNvSpPr/>
              <p:nvPr/>
            </p:nvSpPr>
            <p:spPr>
              <a:xfrm>
                <a:off x="5762702" y="2777891"/>
                <a:ext cx="361927" cy="9301"/>
              </a:xfrm>
              <a:custGeom>
                <a:avLst/>
                <a:gdLst/>
                <a:ahLst/>
                <a:cxnLst/>
                <a:rect l="l" t="t" r="r" b="b"/>
                <a:pathLst>
                  <a:path w="13814" h="355" extrusionOk="0">
                    <a:moveTo>
                      <a:pt x="212" y="0"/>
                    </a:moveTo>
                    <a:cubicBezTo>
                      <a:pt x="87" y="0"/>
                      <a:pt x="1" y="96"/>
                      <a:pt x="1" y="211"/>
                    </a:cubicBezTo>
                    <a:lnTo>
                      <a:pt x="1" y="355"/>
                    </a:lnTo>
                    <a:lnTo>
                      <a:pt x="13813" y="355"/>
                    </a:lnTo>
                    <a:lnTo>
                      <a:pt x="13813" y="211"/>
                    </a:lnTo>
                    <a:cubicBezTo>
                      <a:pt x="13813" y="96"/>
                      <a:pt x="13717" y="0"/>
                      <a:pt x="13602" y="0"/>
                    </a:cubicBez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Google Shape;9960;p72">
                <a:extLst>
                  <a:ext uri="{FF2B5EF4-FFF2-40B4-BE49-F238E27FC236}">
                    <a16:creationId xmlns:a16="http://schemas.microsoft.com/office/drawing/2014/main" id="{612EF516-4DC0-9925-2370-85599D1BE55F}"/>
                  </a:ext>
                </a:extLst>
              </p:cNvPr>
              <p:cNvSpPr/>
              <p:nvPr/>
            </p:nvSpPr>
            <p:spPr>
              <a:xfrm>
                <a:off x="5852359" y="2528493"/>
                <a:ext cx="182352" cy="249660"/>
              </a:xfrm>
              <a:custGeom>
                <a:avLst/>
                <a:gdLst/>
                <a:ahLst/>
                <a:cxnLst/>
                <a:rect l="l" t="t" r="r" b="b"/>
                <a:pathLst>
                  <a:path w="6960" h="9529" extrusionOk="0">
                    <a:moveTo>
                      <a:pt x="1" y="1"/>
                    </a:moveTo>
                    <a:lnTo>
                      <a:pt x="1" y="9529"/>
                    </a:lnTo>
                    <a:lnTo>
                      <a:pt x="6960" y="9529"/>
                    </a:lnTo>
                    <a:lnTo>
                      <a:pt x="6960" y="1"/>
                    </a:lnTo>
                    <a:close/>
                  </a:path>
                </a:pathLst>
              </a:custGeom>
              <a:solidFill>
                <a:srgbClr val="E1E5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Google Shape;9961;p72">
                <a:extLst>
                  <a:ext uri="{FF2B5EF4-FFF2-40B4-BE49-F238E27FC236}">
                    <a16:creationId xmlns:a16="http://schemas.microsoft.com/office/drawing/2014/main" id="{63380D02-53F0-AD3B-16CC-1EA0F95FDDB5}"/>
                  </a:ext>
                </a:extLst>
              </p:cNvPr>
              <p:cNvSpPr/>
              <p:nvPr/>
            </p:nvSpPr>
            <p:spPr>
              <a:xfrm>
                <a:off x="5838551" y="2508922"/>
                <a:ext cx="209967" cy="19860"/>
              </a:xfrm>
              <a:custGeom>
                <a:avLst/>
                <a:gdLst/>
                <a:ahLst/>
                <a:cxnLst/>
                <a:rect l="l" t="t" r="r" b="b"/>
                <a:pathLst>
                  <a:path w="8014" h="758" extrusionOk="0">
                    <a:moveTo>
                      <a:pt x="211" y="0"/>
                    </a:moveTo>
                    <a:cubicBezTo>
                      <a:pt x="96" y="0"/>
                      <a:pt x="0" y="96"/>
                      <a:pt x="0" y="211"/>
                    </a:cubicBezTo>
                    <a:lnTo>
                      <a:pt x="0" y="547"/>
                    </a:lnTo>
                    <a:cubicBezTo>
                      <a:pt x="0" y="662"/>
                      <a:pt x="96" y="757"/>
                      <a:pt x="211" y="757"/>
                    </a:cubicBezTo>
                    <a:lnTo>
                      <a:pt x="7813" y="757"/>
                    </a:lnTo>
                    <a:cubicBezTo>
                      <a:pt x="7928" y="757"/>
                      <a:pt x="8014" y="662"/>
                      <a:pt x="8014" y="547"/>
                    </a:cubicBezTo>
                    <a:lnTo>
                      <a:pt x="8014" y="211"/>
                    </a:lnTo>
                    <a:cubicBezTo>
                      <a:pt x="8014" y="96"/>
                      <a:pt x="7928" y="0"/>
                      <a:pt x="7813" y="0"/>
                    </a:cubicBez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Google Shape;9962;p72">
                <a:extLst>
                  <a:ext uri="{FF2B5EF4-FFF2-40B4-BE49-F238E27FC236}">
                    <a16:creationId xmlns:a16="http://schemas.microsoft.com/office/drawing/2014/main" id="{2E28946F-A97D-16B9-5F08-82297A0D45B0}"/>
                  </a:ext>
                </a:extLst>
              </p:cNvPr>
              <p:cNvSpPr/>
              <p:nvPr/>
            </p:nvSpPr>
            <p:spPr>
              <a:xfrm>
                <a:off x="6014589" y="2508922"/>
                <a:ext cx="33929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1295" h="748" extrusionOk="0">
                    <a:moveTo>
                      <a:pt x="1" y="0"/>
                    </a:moveTo>
                    <a:lnTo>
                      <a:pt x="1" y="748"/>
                    </a:lnTo>
                    <a:lnTo>
                      <a:pt x="1094" y="748"/>
                    </a:lnTo>
                    <a:cubicBezTo>
                      <a:pt x="1209" y="748"/>
                      <a:pt x="1295" y="652"/>
                      <a:pt x="1295" y="537"/>
                    </a:cubicBezTo>
                    <a:lnTo>
                      <a:pt x="1295" y="201"/>
                    </a:lnTo>
                    <a:cubicBezTo>
                      <a:pt x="1295" y="86"/>
                      <a:pt x="1209" y="0"/>
                      <a:pt x="1094" y="0"/>
                    </a:cubicBez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Google Shape;9963;p72">
                <a:extLst>
                  <a:ext uri="{FF2B5EF4-FFF2-40B4-BE49-F238E27FC236}">
                    <a16:creationId xmlns:a16="http://schemas.microsoft.com/office/drawing/2014/main" id="{C02ADEE2-E6B5-AD81-C87C-F4AA4C74FE91}"/>
                  </a:ext>
                </a:extLst>
              </p:cNvPr>
              <p:cNvSpPr/>
              <p:nvPr/>
            </p:nvSpPr>
            <p:spPr>
              <a:xfrm>
                <a:off x="5762467" y="2565173"/>
                <a:ext cx="89918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3432" h="748" extrusionOk="0">
                    <a:moveTo>
                      <a:pt x="201" y="0"/>
                    </a:moveTo>
                    <a:cubicBezTo>
                      <a:pt x="96" y="0"/>
                      <a:pt x="10" y="87"/>
                      <a:pt x="0" y="202"/>
                    </a:cubicBezTo>
                    <a:lnTo>
                      <a:pt x="0" y="547"/>
                    </a:lnTo>
                    <a:cubicBezTo>
                      <a:pt x="10" y="652"/>
                      <a:pt x="96" y="748"/>
                      <a:pt x="201" y="748"/>
                    </a:cubicBezTo>
                    <a:lnTo>
                      <a:pt x="3432" y="748"/>
                    </a:lnTo>
                    <a:lnTo>
                      <a:pt x="3432" y="0"/>
                    </a:ln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Google Shape;9964;p72">
                <a:extLst>
                  <a:ext uri="{FF2B5EF4-FFF2-40B4-BE49-F238E27FC236}">
                    <a16:creationId xmlns:a16="http://schemas.microsoft.com/office/drawing/2014/main" id="{5A00B309-09DA-5915-A307-348973C8EDC2}"/>
                  </a:ext>
                </a:extLst>
              </p:cNvPr>
              <p:cNvSpPr/>
              <p:nvPr/>
            </p:nvSpPr>
            <p:spPr>
              <a:xfrm>
                <a:off x="5835041" y="2565173"/>
                <a:ext cx="17344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48" extrusionOk="0">
                    <a:moveTo>
                      <a:pt x="0" y="0"/>
                    </a:moveTo>
                    <a:lnTo>
                      <a:pt x="0" y="748"/>
                    </a:lnTo>
                    <a:lnTo>
                      <a:pt x="662" y="748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Google Shape;9965;p72">
                <a:extLst>
                  <a:ext uri="{FF2B5EF4-FFF2-40B4-BE49-F238E27FC236}">
                    <a16:creationId xmlns:a16="http://schemas.microsoft.com/office/drawing/2014/main" id="{F8C2157F-DC41-2EBB-DE95-E637F2B56538}"/>
                  </a:ext>
                </a:extLst>
              </p:cNvPr>
              <p:cNvSpPr/>
              <p:nvPr/>
            </p:nvSpPr>
            <p:spPr>
              <a:xfrm>
                <a:off x="5835041" y="2565173"/>
                <a:ext cx="17344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48" extrusionOk="0">
                    <a:moveTo>
                      <a:pt x="0" y="0"/>
                    </a:moveTo>
                    <a:lnTo>
                      <a:pt x="0" y="748"/>
                    </a:lnTo>
                    <a:lnTo>
                      <a:pt x="662" y="748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Google Shape;9966;p72">
                <a:extLst>
                  <a:ext uri="{FF2B5EF4-FFF2-40B4-BE49-F238E27FC236}">
                    <a16:creationId xmlns:a16="http://schemas.microsoft.com/office/drawing/2014/main" id="{30316CA5-BBE8-FC81-A3E1-E82E75BAB88A}"/>
                  </a:ext>
                </a:extLst>
              </p:cNvPr>
              <p:cNvSpPr/>
              <p:nvPr/>
            </p:nvSpPr>
            <p:spPr>
              <a:xfrm>
                <a:off x="5894803" y="2686217"/>
                <a:ext cx="97726" cy="91936"/>
              </a:xfrm>
              <a:custGeom>
                <a:avLst/>
                <a:gdLst/>
                <a:ahLst/>
                <a:cxnLst/>
                <a:rect l="l" t="t" r="r" b="b"/>
                <a:pathLst>
                  <a:path w="3730" h="3509" extrusionOk="0">
                    <a:moveTo>
                      <a:pt x="576" y="0"/>
                    </a:moveTo>
                    <a:cubicBezTo>
                      <a:pt x="259" y="0"/>
                      <a:pt x="1" y="250"/>
                      <a:pt x="1" y="576"/>
                    </a:cubicBezTo>
                    <a:lnTo>
                      <a:pt x="1" y="3509"/>
                    </a:lnTo>
                    <a:lnTo>
                      <a:pt x="3729" y="3509"/>
                    </a:lnTo>
                    <a:lnTo>
                      <a:pt x="3720" y="3499"/>
                    </a:lnTo>
                    <a:lnTo>
                      <a:pt x="3720" y="576"/>
                    </a:lnTo>
                    <a:cubicBezTo>
                      <a:pt x="3720" y="250"/>
                      <a:pt x="3461" y="0"/>
                      <a:pt x="3145" y="0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Google Shape;9967;p72">
                <a:extLst>
                  <a:ext uri="{FF2B5EF4-FFF2-40B4-BE49-F238E27FC236}">
                    <a16:creationId xmlns:a16="http://schemas.microsoft.com/office/drawing/2014/main" id="{6242593C-C66C-6CEC-97E2-FD7BE12E8EC9}"/>
                  </a:ext>
                </a:extLst>
              </p:cNvPr>
              <p:cNvSpPr/>
              <p:nvPr/>
            </p:nvSpPr>
            <p:spPr>
              <a:xfrm>
                <a:off x="5930959" y="2686217"/>
                <a:ext cx="25152" cy="91700"/>
              </a:xfrm>
              <a:custGeom>
                <a:avLst/>
                <a:gdLst/>
                <a:ahLst/>
                <a:cxnLst/>
                <a:rect l="l" t="t" r="r" b="b"/>
                <a:pathLst>
                  <a:path w="960" h="3500" extrusionOk="0">
                    <a:moveTo>
                      <a:pt x="1" y="0"/>
                    </a:moveTo>
                    <a:lnTo>
                      <a:pt x="1" y="3499"/>
                    </a:lnTo>
                    <a:lnTo>
                      <a:pt x="959" y="3499"/>
                    </a:lnTo>
                    <a:lnTo>
                      <a:pt x="959" y="0"/>
                    </a:lnTo>
                    <a:close/>
                  </a:path>
                </a:pathLst>
              </a:custGeom>
              <a:solidFill>
                <a:srgbClr val="93A5B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Google Shape;9968;p72">
                <a:extLst>
                  <a:ext uri="{FF2B5EF4-FFF2-40B4-BE49-F238E27FC236}">
                    <a16:creationId xmlns:a16="http://schemas.microsoft.com/office/drawing/2014/main" id="{FA88B29E-39E0-A8B6-171C-65D3BD830257}"/>
                  </a:ext>
                </a:extLst>
              </p:cNvPr>
              <p:cNvSpPr/>
              <p:nvPr/>
            </p:nvSpPr>
            <p:spPr>
              <a:xfrm>
                <a:off x="5770484" y="2584745"/>
                <a:ext cx="81901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3126" h="7373" extrusionOk="0">
                    <a:moveTo>
                      <a:pt x="1" y="1"/>
                    </a:moveTo>
                    <a:lnTo>
                      <a:pt x="1" y="7372"/>
                    </a:lnTo>
                    <a:lnTo>
                      <a:pt x="3126" y="7372"/>
                    </a:lnTo>
                    <a:lnTo>
                      <a:pt x="3126" y="1"/>
                    </a:lnTo>
                    <a:close/>
                  </a:path>
                </a:pathLst>
              </a:custGeom>
              <a:solidFill>
                <a:srgbClr val="E1E5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Google Shape;9969;p72">
                <a:extLst>
                  <a:ext uri="{FF2B5EF4-FFF2-40B4-BE49-F238E27FC236}">
                    <a16:creationId xmlns:a16="http://schemas.microsoft.com/office/drawing/2014/main" id="{1087DEA3-B644-E909-88FE-05BE46C062AD}"/>
                  </a:ext>
                </a:extLst>
              </p:cNvPr>
              <p:cNvSpPr/>
              <p:nvPr/>
            </p:nvSpPr>
            <p:spPr>
              <a:xfrm>
                <a:off x="5835041" y="2584745"/>
                <a:ext cx="17344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373" extrusionOk="0">
                    <a:moveTo>
                      <a:pt x="0" y="1"/>
                    </a:moveTo>
                    <a:lnTo>
                      <a:pt x="0" y="7372"/>
                    </a:lnTo>
                    <a:lnTo>
                      <a:pt x="662" y="737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rgbClr val="C8D1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Google Shape;9970;p72">
                <a:extLst>
                  <a:ext uri="{FF2B5EF4-FFF2-40B4-BE49-F238E27FC236}">
                    <a16:creationId xmlns:a16="http://schemas.microsoft.com/office/drawing/2014/main" id="{2C64EAD0-CFD5-EBD5-C98B-49B23901212B}"/>
                  </a:ext>
                </a:extLst>
              </p:cNvPr>
              <p:cNvSpPr/>
              <p:nvPr/>
            </p:nvSpPr>
            <p:spPr>
              <a:xfrm>
                <a:off x="5835041" y="2584745"/>
                <a:ext cx="17344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373" extrusionOk="0">
                    <a:moveTo>
                      <a:pt x="0" y="1"/>
                    </a:moveTo>
                    <a:lnTo>
                      <a:pt x="0" y="7372"/>
                    </a:lnTo>
                    <a:lnTo>
                      <a:pt x="662" y="737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rgbClr val="C8D1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Google Shape;9971;p72">
                <a:extLst>
                  <a:ext uri="{FF2B5EF4-FFF2-40B4-BE49-F238E27FC236}">
                    <a16:creationId xmlns:a16="http://schemas.microsoft.com/office/drawing/2014/main" id="{9354591A-3787-C2D6-E570-2947CA7217C3}"/>
                  </a:ext>
                </a:extLst>
              </p:cNvPr>
              <p:cNvSpPr/>
              <p:nvPr/>
            </p:nvSpPr>
            <p:spPr>
              <a:xfrm>
                <a:off x="6034685" y="2584745"/>
                <a:ext cx="81901" cy="193408"/>
              </a:xfrm>
              <a:custGeom>
                <a:avLst/>
                <a:gdLst/>
                <a:ahLst/>
                <a:cxnLst/>
                <a:rect l="l" t="t" r="r" b="b"/>
                <a:pathLst>
                  <a:path w="3126" h="7382" extrusionOk="0">
                    <a:moveTo>
                      <a:pt x="1" y="1"/>
                    </a:moveTo>
                    <a:lnTo>
                      <a:pt x="1" y="7382"/>
                    </a:lnTo>
                    <a:lnTo>
                      <a:pt x="3126" y="7382"/>
                    </a:lnTo>
                    <a:lnTo>
                      <a:pt x="3126" y="1"/>
                    </a:lnTo>
                    <a:close/>
                  </a:path>
                </a:pathLst>
              </a:custGeom>
              <a:solidFill>
                <a:srgbClr val="E1E5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1" name="Google Shape;9972;p72">
                <a:extLst>
                  <a:ext uri="{FF2B5EF4-FFF2-40B4-BE49-F238E27FC236}">
                    <a16:creationId xmlns:a16="http://schemas.microsoft.com/office/drawing/2014/main" id="{91469D40-C6C2-D6B4-84A5-AD1FC990F6CE}"/>
                  </a:ext>
                </a:extLst>
              </p:cNvPr>
              <p:cNvSpPr/>
              <p:nvPr/>
            </p:nvSpPr>
            <p:spPr>
              <a:xfrm>
                <a:off x="6034685" y="2584745"/>
                <a:ext cx="17371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663" h="7373" extrusionOk="0">
                    <a:moveTo>
                      <a:pt x="1" y="1"/>
                    </a:moveTo>
                    <a:lnTo>
                      <a:pt x="1" y="7372"/>
                    </a:lnTo>
                    <a:lnTo>
                      <a:pt x="662" y="737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rgbClr val="C8D1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2" name="Google Shape;9973;p72">
                <a:extLst>
                  <a:ext uri="{FF2B5EF4-FFF2-40B4-BE49-F238E27FC236}">
                    <a16:creationId xmlns:a16="http://schemas.microsoft.com/office/drawing/2014/main" id="{C4D8C667-EA4B-2D34-91CF-9F970523DD93}"/>
                  </a:ext>
                </a:extLst>
              </p:cNvPr>
              <p:cNvSpPr/>
              <p:nvPr/>
            </p:nvSpPr>
            <p:spPr>
              <a:xfrm>
                <a:off x="5872192" y="2567400"/>
                <a:ext cx="29920" cy="58819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2245" extrusionOk="0">
                    <a:moveTo>
                      <a:pt x="206" y="1"/>
                    </a:moveTo>
                    <a:cubicBezTo>
                      <a:pt x="89" y="1"/>
                      <a:pt x="1" y="102"/>
                      <a:pt x="1" y="212"/>
                    </a:cubicBezTo>
                    <a:lnTo>
                      <a:pt x="1" y="2024"/>
                    </a:lnTo>
                    <a:cubicBezTo>
                      <a:pt x="1" y="2149"/>
                      <a:pt x="97" y="2245"/>
                      <a:pt x="221" y="2245"/>
                    </a:cubicBezTo>
                    <a:lnTo>
                      <a:pt x="921" y="2245"/>
                    </a:lnTo>
                    <a:cubicBezTo>
                      <a:pt x="1046" y="2245"/>
                      <a:pt x="1142" y="2139"/>
                      <a:pt x="1142" y="2024"/>
                    </a:cubicBezTo>
                    <a:lnTo>
                      <a:pt x="1142" y="212"/>
                    </a:lnTo>
                    <a:cubicBezTo>
                      <a:pt x="1142" y="102"/>
                      <a:pt x="1045" y="1"/>
                      <a:pt x="936" y="1"/>
                    </a:cubicBezTo>
                    <a:cubicBezTo>
                      <a:pt x="931" y="1"/>
                      <a:pt x="926" y="1"/>
                      <a:pt x="921" y="2"/>
                    </a:cubicBezTo>
                    <a:lnTo>
                      <a:pt x="221" y="2"/>
                    </a:lnTo>
                    <a:cubicBezTo>
                      <a:pt x="216" y="1"/>
                      <a:pt x="211" y="1"/>
                      <a:pt x="206" y="1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3" name="Google Shape;9974;p72">
                <a:extLst>
                  <a:ext uri="{FF2B5EF4-FFF2-40B4-BE49-F238E27FC236}">
                    <a16:creationId xmlns:a16="http://schemas.microsoft.com/office/drawing/2014/main" id="{BC20210B-AF93-838C-8D55-D4DCBE1046A0}"/>
                  </a:ext>
                </a:extLst>
              </p:cNvPr>
              <p:cNvSpPr/>
              <p:nvPr/>
            </p:nvSpPr>
            <p:spPr>
              <a:xfrm>
                <a:off x="5928706" y="2567400"/>
                <a:ext cx="29920" cy="58819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2245" extrusionOk="0">
                    <a:moveTo>
                      <a:pt x="205" y="1"/>
                    </a:moveTo>
                    <a:cubicBezTo>
                      <a:pt x="89" y="1"/>
                      <a:pt x="1" y="102"/>
                      <a:pt x="1" y="212"/>
                    </a:cubicBezTo>
                    <a:lnTo>
                      <a:pt x="1" y="2024"/>
                    </a:lnTo>
                    <a:cubicBezTo>
                      <a:pt x="1" y="2149"/>
                      <a:pt x="97" y="2245"/>
                      <a:pt x="221" y="2245"/>
                    </a:cubicBezTo>
                    <a:lnTo>
                      <a:pt x="911" y="2245"/>
                    </a:lnTo>
                    <a:cubicBezTo>
                      <a:pt x="1036" y="2245"/>
                      <a:pt x="1141" y="2149"/>
                      <a:pt x="1141" y="2024"/>
                    </a:cubicBezTo>
                    <a:lnTo>
                      <a:pt x="1141" y="212"/>
                    </a:lnTo>
                    <a:cubicBezTo>
                      <a:pt x="1141" y="102"/>
                      <a:pt x="1045" y="1"/>
                      <a:pt x="935" y="1"/>
                    </a:cubicBezTo>
                    <a:cubicBezTo>
                      <a:pt x="931" y="1"/>
                      <a:pt x="926" y="1"/>
                      <a:pt x="921" y="2"/>
                    </a:cubicBezTo>
                    <a:lnTo>
                      <a:pt x="221" y="2"/>
                    </a:lnTo>
                    <a:cubicBezTo>
                      <a:pt x="216" y="1"/>
                      <a:pt x="211" y="1"/>
                      <a:pt x="205" y="1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4" name="Google Shape;9975;p72">
                <a:extLst>
                  <a:ext uri="{FF2B5EF4-FFF2-40B4-BE49-F238E27FC236}">
                    <a16:creationId xmlns:a16="http://schemas.microsoft.com/office/drawing/2014/main" id="{B86FB6B0-5C03-FEF0-F96E-9D32894F30F5}"/>
                  </a:ext>
                </a:extLst>
              </p:cNvPr>
              <p:cNvSpPr/>
              <p:nvPr/>
            </p:nvSpPr>
            <p:spPr>
              <a:xfrm>
                <a:off x="5984957" y="2567400"/>
                <a:ext cx="29920" cy="58819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2245" extrusionOk="0">
                    <a:moveTo>
                      <a:pt x="206" y="1"/>
                    </a:moveTo>
                    <a:cubicBezTo>
                      <a:pt x="89" y="1"/>
                      <a:pt x="1" y="102"/>
                      <a:pt x="1" y="212"/>
                    </a:cubicBezTo>
                    <a:lnTo>
                      <a:pt x="1" y="2024"/>
                    </a:lnTo>
                    <a:cubicBezTo>
                      <a:pt x="1" y="2149"/>
                      <a:pt x="97" y="2245"/>
                      <a:pt x="221" y="2245"/>
                    </a:cubicBezTo>
                    <a:lnTo>
                      <a:pt x="921" y="2245"/>
                    </a:lnTo>
                    <a:cubicBezTo>
                      <a:pt x="1036" y="2245"/>
                      <a:pt x="1141" y="2149"/>
                      <a:pt x="1132" y="2024"/>
                    </a:cubicBezTo>
                    <a:lnTo>
                      <a:pt x="1132" y="212"/>
                    </a:lnTo>
                    <a:cubicBezTo>
                      <a:pt x="1132" y="102"/>
                      <a:pt x="1044" y="1"/>
                      <a:pt x="936" y="1"/>
                    </a:cubicBezTo>
                    <a:cubicBezTo>
                      <a:pt x="931" y="1"/>
                      <a:pt x="926" y="1"/>
                      <a:pt x="921" y="2"/>
                    </a:cubicBezTo>
                    <a:lnTo>
                      <a:pt x="221" y="2"/>
                    </a:lnTo>
                    <a:cubicBezTo>
                      <a:pt x="216" y="1"/>
                      <a:pt x="211" y="1"/>
                      <a:pt x="206" y="1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5" name="Google Shape;9976;p72">
                <a:extLst>
                  <a:ext uri="{FF2B5EF4-FFF2-40B4-BE49-F238E27FC236}">
                    <a16:creationId xmlns:a16="http://schemas.microsoft.com/office/drawing/2014/main" id="{69F6C251-614E-7F89-5587-938E15E86B6A}"/>
                  </a:ext>
                </a:extLst>
              </p:cNvPr>
              <p:cNvSpPr/>
              <p:nvPr/>
            </p:nvSpPr>
            <p:spPr>
              <a:xfrm>
                <a:off x="5796369" y="2651817"/>
                <a:ext cx="29894" cy="59029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2253" extrusionOk="0">
                    <a:moveTo>
                      <a:pt x="221" y="0"/>
                    </a:moveTo>
                    <a:cubicBezTo>
                      <a:pt x="106" y="0"/>
                      <a:pt x="0" y="96"/>
                      <a:pt x="10" y="221"/>
                    </a:cubicBezTo>
                    <a:lnTo>
                      <a:pt x="10" y="2032"/>
                    </a:lnTo>
                    <a:cubicBezTo>
                      <a:pt x="0" y="2147"/>
                      <a:pt x="106" y="2253"/>
                      <a:pt x="221" y="2253"/>
                    </a:cubicBezTo>
                    <a:lnTo>
                      <a:pt x="920" y="2253"/>
                    </a:lnTo>
                    <a:cubicBezTo>
                      <a:pt x="1045" y="2253"/>
                      <a:pt x="1141" y="2147"/>
                      <a:pt x="1141" y="2032"/>
                    </a:cubicBezTo>
                    <a:lnTo>
                      <a:pt x="1141" y="221"/>
                    </a:lnTo>
                    <a:cubicBezTo>
                      <a:pt x="1141" y="96"/>
                      <a:pt x="1045" y="0"/>
                      <a:pt x="920" y="0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6" name="Google Shape;9977;p72">
                <a:extLst>
                  <a:ext uri="{FF2B5EF4-FFF2-40B4-BE49-F238E27FC236}">
                    <a16:creationId xmlns:a16="http://schemas.microsoft.com/office/drawing/2014/main" id="{B6B7D2AB-94E5-B745-50AE-4775B8EDA7A7}"/>
                  </a:ext>
                </a:extLst>
              </p:cNvPr>
              <p:cNvSpPr/>
              <p:nvPr/>
            </p:nvSpPr>
            <p:spPr>
              <a:xfrm>
                <a:off x="6060806" y="2651817"/>
                <a:ext cx="29658" cy="59029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2253" extrusionOk="0">
                    <a:moveTo>
                      <a:pt x="221" y="0"/>
                    </a:moveTo>
                    <a:cubicBezTo>
                      <a:pt x="96" y="0"/>
                      <a:pt x="1" y="96"/>
                      <a:pt x="1" y="221"/>
                    </a:cubicBezTo>
                    <a:lnTo>
                      <a:pt x="1" y="2032"/>
                    </a:lnTo>
                    <a:cubicBezTo>
                      <a:pt x="1" y="2147"/>
                      <a:pt x="96" y="2253"/>
                      <a:pt x="221" y="2253"/>
                    </a:cubicBezTo>
                    <a:lnTo>
                      <a:pt x="921" y="2253"/>
                    </a:lnTo>
                    <a:cubicBezTo>
                      <a:pt x="1036" y="2253"/>
                      <a:pt x="1132" y="2147"/>
                      <a:pt x="1132" y="2032"/>
                    </a:cubicBezTo>
                    <a:lnTo>
                      <a:pt x="1132" y="221"/>
                    </a:lnTo>
                    <a:cubicBezTo>
                      <a:pt x="1132" y="96"/>
                      <a:pt x="1036" y="0"/>
                      <a:pt x="921" y="0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7" name="Google Shape;9978;p72">
                <a:extLst>
                  <a:ext uri="{FF2B5EF4-FFF2-40B4-BE49-F238E27FC236}">
                    <a16:creationId xmlns:a16="http://schemas.microsoft.com/office/drawing/2014/main" id="{5C32D432-700F-3589-1F71-8FD6CA5115FF}"/>
                  </a:ext>
                </a:extLst>
              </p:cNvPr>
              <p:cNvSpPr/>
              <p:nvPr/>
            </p:nvSpPr>
            <p:spPr>
              <a:xfrm>
                <a:off x="6034685" y="2565173"/>
                <a:ext cx="89945" cy="19860"/>
              </a:xfrm>
              <a:custGeom>
                <a:avLst/>
                <a:gdLst/>
                <a:ahLst/>
                <a:cxnLst/>
                <a:rect l="l" t="t" r="r" b="b"/>
                <a:pathLst>
                  <a:path w="3433" h="758" extrusionOk="0">
                    <a:moveTo>
                      <a:pt x="1" y="0"/>
                    </a:moveTo>
                    <a:lnTo>
                      <a:pt x="1" y="758"/>
                    </a:lnTo>
                    <a:lnTo>
                      <a:pt x="3221" y="758"/>
                    </a:lnTo>
                    <a:cubicBezTo>
                      <a:pt x="3336" y="758"/>
                      <a:pt x="3432" y="662"/>
                      <a:pt x="3432" y="547"/>
                    </a:cubicBezTo>
                    <a:lnTo>
                      <a:pt x="3432" y="211"/>
                    </a:lnTo>
                    <a:cubicBezTo>
                      <a:pt x="3432" y="96"/>
                      <a:pt x="3336" y="0"/>
                      <a:pt x="3221" y="0"/>
                    </a:cubicBez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Google Shape;9979;p72">
                <a:extLst>
                  <a:ext uri="{FF2B5EF4-FFF2-40B4-BE49-F238E27FC236}">
                    <a16:creationId xmlns:a16="http://schemas.microsoft.com/office/drawing/2014/main" id="{D5A2AA1E-749C-E508-5248-478B8E3E9AB7}"/>
                  </a:ext>
                </a:extLst>
              </p:cNvPr>
              <p:cNvSpPr/>
              <p:nvPr/>
            </p:nvSpPr>
            <p:spPr>
              <a:xfrm>
                <a:off x="6034685" y="2565173"/>
                <a:ext cx="17371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663" h="748" extrusionOk="0">
                    <a:moveTo>
                      <a:pt x="1" y="0"/>
                    </a:moveTo>
                    <a:lnTo>
                      <a:pt x="1" y="748"/>
                    </a:lnTo>
                    <a:lnTo>
                      <a:pt x="662" y="748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Google Shape;9980;p72">
                <a:extLst>
                  <a:ext uri="{FF2B5EF4-FFF2-40B4-BE49-F238E27FC236}">
                    <a16:creationId xmlns:a16="http://schemas.microsoft.com/office/drawing/2014/main" id="{C31E847D-6DD0-53F3-A29A-1E40155CB41E}"/>
                  </a:ext>
                </a:extLst>
              </p:cNvPr>
              <p:cNvSpPr/>
              <p:nvPr/>
            </p:nvSpPr>
            <p:spPr>
              <a:xfrm>
                <a:off x="5892550" y="2436584"/>
                <a:ext cx="101735" cy="72364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2762" extrusionOk="0">
                    <a:moveTo>
                      <a:pt x="451" y="1"/>
                    </a:moveTo>
                    <a:cubicBezTo>
                      <a:pt x="202" y="1"/>
                      <a:pt x="0" y="202"/>
                      <a:pt x="0" y="451"/>
                    </a:cubicBezTo>
                    <a:lnTo>
                      <a:pt x="0" y="2761"/>
                    </a:lnTo>
                    <a:lnTo>
                      <a:pt x="3882" y="2761"/>
                    </a:lnTo>
                    <a:lnTo>
                      <a:pt x="3882" y="451"/>
                    </a:lnTo>
                    <a:cubicBezTo>
                      <a:pt x="3882" y="202"/>
                      <a:pt x="3681" y="1"/>
                      <a:pt x="3432" y="1"/>
                    </a:cubicBezTo>
                    <a:close/>
                  </a:path>
                </a:pathLst>
              </a:custGeom>
              <a:solidFill>
                <a:srgbClr val="657A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60" name="Google Shape;9981;p72">
                <a:extLst>
                  <a:ext uri="{FF2B5EF4-FFF2-40B4-BE49-F238E27FC236}">
                    <a16:creationId xmlns:a16="http://schemas.microsoft.com/office/drawing/2014/main" id="{773F29E5-14E4-5D6E-D9FF-DD1E2BDCB52F}"/>
                  </a:ext>
                </a:extLst>
              </p:cNvPr>
              <p:cNvSpPr/>
              <p:nvPr/>
            </p:nvSpPr>
            <p:spPr>
              <a:xfrm>
                <a:off x="5976416" y="2436584"/>
                <a:ext cx="18130" cy="72364"/>
              </a:xfrm>
              <a:custGeom>
                <a:avLst/>
                <a:gdLst/>
                <a:ahLst/>
                <a:cxnLst/>
                <a:rect l="l" t="t" r="r" b="b"/>
                <a:pathLst>
                  <a:path w="692" h="2762" extrusionOk="0">
                    <a:moveTo>
                      <a:pt x="1" y="1"/>
                    </a:moveTo>
                    <a:lnTo>
                      <a:pt x="1" y="2761"/>
                    </a:lnTo>
                    <a:lnTo>
                      <a:pt x="691" y="2761"/>
                    </a:lnTo>
                    <a:lnTo>
                      <a:pt x="691" y="451"/>
                    </a:lnTo>
                    <a:cubicBezTo>
                      <a:pt x="691" y="202"/>
                      <a:pt x="490" y="1"/>
                      <a:pt x="241" y="1"/>
                    </a:cubicBezTo>
                    <a:close/>
                  </a:path>
                </a:pathLst>
              </a:custGeom>
              <a:solidFill>
                <a:srgbClr val="5A70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Google Shape;9982;p72">
                <a:extLst>
                  <a:ext uri="{FF2B5EF4-FFF2-40B4-BE49-F238E27FC236}">
                    <a16:creationId xmlns:a16="http://schemas.microsoft.com/office/drawing/2014/main" id="{698B51B6-9940-DBCF-CD2E-4D542DA2083D}"/>
                  </a:ext>
                </a:extLst>
              </p:cNvPr>
              <p:cNvSpPr/>
              <p:nvPr/>
            </p:nvSpPr>
            <p:spPr>
              <a:xfrm>
                <a:off x="5919405" y="2450706"/>
                <a:ext cx="48260" cy="44619"/>
              </a:xfrm>
              <a:custGeom>
                <a:avLst/>
                <a:gdLst/>
                <a:ahLst/>
                <a:cxnLst/>
                <a:rect l="l" t="t" r="r" b="b"/>
                <a:pathLst>
                  <a:path w="1842" h="1703" extrusionOk="0">
                    <a:moveTo>
                      <a:pt x="921" y="1"/>
                    </a:moveTo>
                    <a:cubicBezTo>
                      <a:pt x="816" y="1"/>
                      <a:pt x="710" y="70"/>
                      <a:pt x="710" y="209"/>
                    </a:cubicBezTo>
                    <a:lnTo>
                      <a:pt x="710" y="641"/>
                    </a:lnTo>
                    <a:lnTo>
                      <a:pt x="279" y="641"/>
                    </a:lnTo>
                    <a:cubicBezTo>
                      <a:pt x="1" y="641"/>
                      <a:pt x="1" y="1062"/>
                      <a:pt x="279" y="1062"/>
                    </a:cubicBezTo>
                    <a:lnTo>
                      <a:pt x="710" y="1062"/>
                    </a:lnTo>
                    <a:lnTo>
                      <a:pt x="710" y="1494"/>
                    </a:lnTo>
                    <a:cubicBezTo>
                      <a:pt x="710" y="1633"/>
                      <a:pt x="816" y="1702"/>
                      <a:pt x="921" y="1702"/>
                    </a:cubicBezTo>
                    <a:cubicBezTo>
                      <a:pt x="1027" y="1702"/>
                      <a:pt x="1132" y="1633"/>
                      <a:pt x="1132" y="1494"/>
                    </a:cubicBezTo>
                    <a:lnTo>
                      <a:pt x="1132" y="1062"/>
                    </a:lnTo>
                    <a:lnTo>
                      <a:pt x="1563" y="1062"/>
                    </a:lnTo>
                    <a:cubicBezTo>
                      <a:pt x="1841" y="1062"/>
                      <a:pt x="1841" y="641"/>
                      <a:pt x="1563" y="641"/>
                    </a:cubicBezTo>
                    <a:lnTo>
                      <a:pt x="1132" y="641"/>
                    </a:lnTo>
                    <a:lnTo>
                      <a:pt x="1132" y="209"/>
                    </a:lnTo>
                    <a:cubicBezTo>
                      <a:pt x="1132" y="70"/>
                      <a:pt x="1027" y="1"/>
                      <a:pt x="92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1066C36A-A783-192D-E8C4-437C439CED64}"/>
                </a:ext>
              </a:extLst>
            </p:cNvPr>
            <p:cNvGrpSpPr/>
            <p:nvPr/>
          </p:nvGrpSpPr>
          <p:grpSpPr>
            <a:xfrm>
              <a:off x="6177686" y="7325663"/>
              <a:ext cx="1404493" cy="1020350"/>
              <a:chOff x="11485906" y="7435518"/>
              <a:chExt cx="2405627" cy="1747664"/>
            </a:xfrm>
          </p:grpSpPr>
          <p:sp>
            <p:nvSpPr>
              <p:cNvPr id="34" name="Google Shape;12389;p73">
                <a:extLst>
                  <a:ext uri="{FF2B5EF4-FFF2-40B4-BE49-F238E27FC236}">
                    <a16:creationId xmlns:a16="http://schemas.microsoft.com/office/drawing/2014/main" id="{476EAB5F-A46C-D59C-3C35-0172845AB9B6}"/>
                  </a:ext>
                </a:extLst>
              </p:cNvPr>
              <p:cNvSpPr/>
              <p:nvPr/>
            </p:nvSpPr>
            <p:spPr>
              <a:xfrm>
                <a:off x="11485906" y="7435518"/>
                <a:ext cx="2405627" cy="569842"/>
              </a:xfrm>
              <a:custGeom>
                <a:avLst/>
                <a:gdLst/>
                <a:ahLst/>
                <a:cxnLst/>
                <a:rect l="l" t="t" r="r" b="b"/>
                <a:pathLst>
                  <a:path w="9182" h="2175" extrusionOk="0">
                    <a:moveTo>
                      <a:pt x="4641" y="0"/>
                    </a:moveTo>
                    <a:cubicBezTo>
                      <a:pt x="3026" y="0"/>
                      <a:pt x="1414" y="596"/>
                      <a:pt x="157" y="1773"/>
                    </a:cubicBezTo>
                    <a:cubicBezTo>
                      <a:pt x="1" y="1914"/>
                      <a:pt x="133" y="2130"/>
                      <a:pt x="294" y="2130"/>
                    </a:cubicBezTo>
                    <a:cubicBezTo>
                      <a:pt x="341" y="2130"/>
                      <a:pt x="389" y="2112"/>
                      <a:pt x="434" y="2069"/>
                    </a:cubicBezTo>
                    <a:lnTo>
                      <a:pt x="444" y="2069"/>
                    </a:lnTo>
                    <a:cubicBezTo>
                      <a:pt x="1619" y="965"/>
                      <a:pt x="3125" y="408"/>
                      <a:pt x="4637" y="408"/>
                    </a:cubicBezTo>
                    <a:cubicBezTo>
                      <a:pt x="5994" y="408"/>
                      <a:pt x="7355" y="857"/>
                      <a:pt x="8483" y="1763"/>
                    </a:cubicBezTo>
                    <a:lnTo>
                      <a:pt x="8148" y="1763"/>
                    </a:lnTo>
                    <a:cubicBezTo>
                      <a:pt x="7870" y="1763"/>
                      <a:pt x="7870" y="2175"/>
                      <a:pt x="8148" y="2175"/>
                    </a:cubicBezTo>
                    <a:lnTo>
                      <a:pt x="8981" y="2175"/>
                    </a:lnTo>
                    <a:cubicBezTo>
                      <a:pt x="9086" y="2175"/>
                      <a:pt x="9182" y="2079"/>
                      <a:pt x="9182" y="1974"/>
                    </a:cubicBezTo>
                    <a:lnTo>
                      <a:pt x="9182" y="1227"/>
                    </a:lnTo>
                    <a:cubicBezTo>
                      <a:pt x="9182" y="1088"/>
                      <a:pt x="9079" y="1019"/>
                      <a:pt x="8976" y="1019"/>
                    </a:cubicBezTo>
                    <a:cubicBezTo>
                      <a:pt x="8873" y="1019"/>
                      <a:pt x="8770" y="1088"/>
                      <a:pt x="8770" y="1227"/>
                    </a:cubicBezTo>
                    <a:lnTo>
                      <a:pt x="8770" y="1466"/>
                    </a:lnTo>
                    <a:cubicBezTo>
                      <a:pt x="7562" y="486"/>
                      <a:pt x="6100" y="0"/>
                      <a:pt x="4641" y="0"/>
                    </a:cubicBezTo>
                    <a:close/>
                  </a:path>
                </a:pathLst>
              </a:custGeom>
              <a:solidFill>
                <a:srgbClr val="E3E9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Google Shape;12390;p73">
                <a:extLst>
                  <a:ext uri="{FF2B5EF4-FFF2-40B4-BE49-F238E27FC236}">
                    <a16:creationId xmlns:a16="http://schemas.microsoft.com/office/drawing/2014/main" id="{419A0AB6-B344-AD3C-D0CE-FEC27A7422F7}"/>
                  </a:ext>
                </a:extLst>
              </p:cNvPr>
              <p:cNvSpPr/>
              <p:nvPr/>
            </p:nvSpPr>
            <p:spPr>
              <a:xfrm>
                <a:off x="11554547" y="8644258"/>
                <a:ext cx="2316812" cy="538924"/>
              </a:xfrm>
              <a:custGeom>
                <a:avLst/>
                <a:gdLst/>
                <a:ahLst/>
                <a:cxnLst/>
                <a:rect l="l" t="t" r="r" b="b"/>
                <a:pathLst>
                  <a:path w="8843" h="2057" extrusionOk="0">
                    <a:moveTo>
                      <a:pt x="211" y="0"/>
                    </a:moveTo>
                    <a:cubicBezTo>
                      <a:pt x="96" y="0"/>
                      <a:pt x="0" y="96"/>
                      <a:pt x="0" y="211"/>
                    </a:cubicBezTo>
                    <a:lnTo>
                      <a:pt x="0" y="957"/>
                    </a:lnTo>
                    <a:cubicBezTo>
                      <a:pt x="0" y="1096"/>
                      <a:pt x="105" y="1165"/>
                      <a:pt x="211" y="1165"/>
                    </a:cubicBezTo>
                    <a:cubicBezTo>
                      <a:pt x="316" y="1165"/>
                      <a:pt x="421" y="1096"/>
                      <a:pt x="421" y="957"/>
                    </a:cubicBezTo>
                    <a:lnTo>
                      <a:pt x="421" y="727"/>
                    </a:lnTo>
                    <a:cubicBezTo>
                      <a:pt x="1592" y="1617"/>
                      <a:pt x="2983" y="2057"/>
                      <a:pt x="4370" y="2057"/>
                    </a:cubicBezTo>
                    <a:cubicBezTo>
                      <a:pt x="5909" y="2057"/>
                      <a:pt x="7443" y="1517"/>
                      <a:pt x="8671" y="450"/>
                    </a:cubicBezTo>
                    <a:cubicBezTo>
                      <a:pt x="8843" y="308"/>
                      <a:pt x="8711" y="84"/>
                      <a:pt x="8545" y="84"/>
                    </a:cubicBezTo>
                    <a:cubicBezTo>
                      <a:pt x="8498" y="84"/>
                      <a:pt x="8449" y="102"/>
                      <a:pt x="8403" y="144"/>
                    </a:cubicBezTo>
                    <a:cubicBezTo>
                      <a:pt x="7253" y="1142"/>
                      <a:pt x="5816" y="1647"/>
                      <a:pt x="4374" y="1647"/>
                    </a:cubicBezTo>
                    <a:cubicBezTo>
                      <a:pt x="3081" y="1647"/>
                      <a:pt x="1785" y="1241"/>
                      <a:pt x="689" y="421"/>
                    </a:cubicBezTo>
                    <a:lnTo>
                      <a:pt x="1034" y="421"/>
                    </a:lnTo>
                    <a:cubicBezTo>
                      <a:pt x="1148" y="421"/>
                      <a:pt x="1244" y="326"/>
                      <a:pt x="1244" y="211"/>
                    </a:cubicBezTo>
                    <a:cubicBezTo>
                      <a:pt x="1244" y="96"/>
                      <a:pt x="1148" y="0"/>
                      <a:pt x="1043" y="0"/>
                    </a:cubicBezTo>
                    <a:close/>
                  </a:path>
                </a:pathLst>
              </a:custGeom>
              <a:solidFill>
                <a:srgbClr val="E3E9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8" name="Google Shape;9957;p72">
              <a:extLst>
                <a:ext uri="{FF2B5EF4-FFF2-40B4-BE49-F238E27FC236}">
                  <a16:creationId xmlns:a16="http://schemas.microsoft.com/office/drawing/2014/main" id="{460FDD9F-8091-9E1F-2CFC-D86DBFBDD96B}"/>
                </a:ext>
              </a:extLst>
            </p:cNvPr>
            <p:cNvGrpSpPr/>
            <p:nvPr/>
          </p:nvGrpSpPr>
          <p:grpSpPr>
            <a:xfrm>
              <a:off x="7775054" y="6407257"/>
              <a:ext cx="2376264" cy="2376264"/>
              <a:chOff x="5762467" y="2436584"/>
              <a:chExt cx="362163" cy="362163"/>
            </a:xfrm>
          </p:grpSpPr>
          <p:sp>
            <p:nvSpPr>
              <p:cNvPr id="9" name="Google Shape;9958;p72">
                <a:extLst>
                  <a:ext uri="{FF2B5EF4-FFF2-40B4-BE49-F238E27FC236}">
                    <a16:creationId xmlns:a16="http://schemas.microsoft.com/office/drawing/2014/main" id="{99773773-B01B-AD81-32A6-2234E520AED6}"/>
                  </a:ext>
                </a:extLst>
              </p:cNvPr>
              <p:cNvSpPr/>
              <p:nvPr/>
            </p:nvSpPr>
            <p:spPr>
              <a:xfrm>
                <a:off x="5762467" y="2778127"/>
                <a:ext cx="362163" cy="20619"/>
              </a:xfrm>
              <a:custGeom>
                <a:avLst/>
                <a:gdLst/>
                <a:ahLst/>
                <a:cxnLst/>
                <a:rect l="l" t="t" r="r" b="b"/>
                <a:pathLst>
                  <a:path w="13823" h="787" extrusionOk="0">
                    <a:moveTo>
                      <a:pt x="201" y="1"/>
                    </a:moveTo>
                    <a:cubicBezTo>
                      <a:pt x="96" y="1"/>
                      <a:pt x="0" y="87"/>
                      <a:pt x="0" y="202"/>
                    </a:cubicBezTo>
                    <a:lnTo>
                      <a:pt x="0" y="585"/>
                    </a:lnTo>
                    <a:cubicBezTo>
                      <a:pt x="0" y="691"/>
                      <a:pt x="96" y="777"/>
                      <a:pt x="201" y="787"/>
                    </a:cubicBezTo>
                    <a:lnTo>
                      <a:pt x="13611" y="787"/>
                    </a:lnTo>
                    <a:cubicBezTo>
                      <a:pt x="13726" y="787"/>
                      <a:pt x="13822" y="691"/>
                      <a:pt x="13813" y="585"/>
                    </a:cubicBezTo>
                    <a:lnTo>
                      <a:pt x="13813" y="202"/>
                    </a:lnTo>
                    <a:cubicBezTo>
                      <a:pt x="13813" y="87"/>
                      <a:pt x="13726" y="1"/>
                      <a:pt x="13611" y="1"/>
                    </a:cubicBez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" name="Google Shape;9959;p72">
                <a:extLst>
                  <a:ext uri="{FF2B5EF4-FFF2-40B4-BE49-F238E27FC236}">
                    <a16:creationId xmlns:a16="http://schemas.microsoft.com/office/drawing/2014/main" id="{FB0FA3C1-0D07-C71D-C39D-D0DBECF7AE2C}"/>
                  </a:ext>
                </a:extLst>
              </p:cNvPr>
              <p:cNvSpPr/>
              <p:nvPr/>
            </p:nvSpPr>
            <p:spPr>
              <a:xfrm>
                <a:off x="5762702" y="2777891"/>
                <a:ext cx="361927" cy="9301"/>
              </a:xfrm>
              <a:custGeom>
                <a:avLst/>
                <a:gdLst/>
                <a:ahLst/>
                <a:cxnLst/>
                <a:rect l="l" t="t" r="r" b="b"/>
                <a:pathLst>
                  <a:path w="13814" h="355" extrusionOk="0">
                    <a:moveTo>
                      <a:pt x="212" y="0"/>
                    </a:moveTo>
                    <a:cubicBezTo>
                      <a:pt x="87" y="0"/>
                      <a:pt x="1" y="96"/>
                      <a:pt x="1" y="211"/>
                    </a:cubicBezTo>
                    <a:lnTo>
                      <a:pt x="1" y="355"/>
                    </a:lnTo>
                    <a:lnTo>
                      <a:pt x="13813" y="355"/>
                    </a:lnTo>
                    <a:lnTo>
                      <a:pt x="13813" y="211"/>
                    </a:lnTo>
                    <a:cubicBezTo>
                      <a:pt x="13813" y="96"/>
                      <a:pt x="13717" y="0"/>
                      <a:pt x="13602" y="0"/>
                    </a:cubicBez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1" name="Google Shape;9960;p72">
                <a:extLst>
                  <a:ext uri="{FF2B5EF4-FFF2-40B4-BE49-F238E27FC236}">
                    <a16:creationId xmlns:a16="http://schemas.microsoft.com/office/drawing/2014/main" id="{03F25476-1E9C-1502-2B7A-31533B7C3E48}"/>
                  </a:ext>
                </a:extLst>
              </p:cNvPr>
              <p:cNvSpPr/>
              <p:nvPr/>
            </p:nvSpPr>
            <p:spPr>
              <a:xfrm>
                <a:off x="5852359" y="2528493"/>
                <a:ext cx="182352" cy="249660"/>
              </a:xfrm>
              <a:custGeom>
                <a:avLst/>
                <a:gdLst/>
                <a:ahLst/>
                <a:cxnLst/>
                <a:rect l="l" t="t" r="r" b="b"/>
                <a:pathLst>
                  <a:path w="6960" h="9529" extrusionOk="0">
                    <a:moveTo>
                      <a:pt x="1" y="1"/>
                    </a:moveTo>
                    <a:lnTo>
                      <a:pt x="1" y="9529"/>
                    </a:lnTo>
                    <a:lnTo>
                      <a:pt x="6960" y="9529"/>
                    </a:lnTo>
                    <a:lnTo>
                      <a:pt x="6960" y="1"/>
                    </a:lnTo>
                    <a:close/>
                  </a:path>
                </a:pathLst>
              </a:custGeom>
              <a:solidFill>
                <a:srgbClr val="E1E5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2" name="Google Shape;9961;p72">
                <a:extLst>
                  <a:ext uri="{FF2B5EF4-FFF2-40B4-BE49-F238E27FC236}">
                    <a16:creationId xmlns:a16="http://schemas.microsoft.com/office/drawing/2014/main" id="{8EF39D5B-7627-346A-4482-D0E887A3D30D}"/>
                  </a:ext>
                </a:extLst>
              </p:cNvPr>
              <p:cNvSpPr/>
              <p:nvPr/>
            </p:nvSpPr>
            <p:spPr>
              <a:xfrm>
                <a:off x="5838551" y="2508922"/>
                <a:ext cx="209967" cy="19860"/>
              </a:xfrm>
              <a:custGeom>
                <a:avLst/>
                <a:gdLst/>
                <a:ahLst/>
                <a:cxnLst/>
                <a:rect l="l" t="t" r="r" b="b"/>
                <a:pathLst>
                  <a:path w="8014" h="758" extrusionOk="0">
                    <a:moveTo>
                      <a:pt x="211" y="0"/>
                    </a:moveTo>
                    <a:cubicBezTo>
                      <a:pt x="96" y="0"/>
                      <a:pt x="0" y="96"/>
                      <a:pt x="0" y="211"/>
                    </a:cubicBezTo>
                    <a:lnTo>
                      <a:pt x="0" y="547"/>
                    </a:lnTo>
                    <a:cubicBezTo>
                      <a:pt x="0" y="662"/>
                      <a:pt x="96" y="757"/>
                      <a:pt x="211" y="757"/>
                    </a:cubicBezTo>
                    <a:lnTo>
                      <a:pt x="7813" y="757"/>
                    </a:lnTo>
                    <a:cubicBezTo>
                      <a:pt x="7928" y="757"/>
                      <a:pt x="8014" y="662"/>
                      <a:pt x="8014" y="547"/>
                    </a:cubicBezTo>
                    <a:lnTo>
                      <a:pt x="8014" y="211"/>
                    </a:lnTo>
                    <a:cubicBezTo>
                      <a:pt x="8014" y="96"/>
                      <a:pt x="7928" y="0"/>
                      <a:pt x="7813" y="0"/>
                    </a:cubicBez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3" name="Google Shape;9962;p72">
                <a:extLst>
                  <a:ext uri="{FF2B5EF4-FFF2-40B4-BE49-F238E27FC236}">
                    <a16:creationId xmlns:a16="http://schemas.microsoft.com/office/drawing/2014/main" id="{8751A2FB-1206-0C5D-2604-4203961961A0}"/>
                  </a:ext>
                </a:extLst>
              </p:cNvPr>
              <p:cNvSpPr/>
              <p:nvPr/>
            </p:nvSpPr>
            <p:spPr>
              <a:xfrm>
                <a:off x="6014589" y="2508922"/>
                <a:ext cx="33929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1295" h="748" extrusionOk="0">
                    <a:moveTo>
                      <a:pt x="1" y="0"/>
                    </a:moveTo>
                    <a:lnTo>
                      <a:pt x="1" y="748"/>
                    </a:lnTo>
                    <a:lnTo>
                      <a:pt x="1094" y="748"/>
                    </a:lnTo>
                    <a:cubicBezTo>
                      <a:pt x="1209" y="748"/>
                      <a:pt x="1295" y="652"/>
                      <a:pt x="1295" y="537"/>
                    </a:cubicBezTo>
                    <a:lnTo>
                      <a:pt x="1295" y="201"/>
                    </a:lnTo>
                    <a:cubicBezTo>
                      <a:pt x="1295" y="86"/>
                      <a:pt x="1209" y="0"/>
                      <a:pt x="1094" y="0"/>
                    </a:cubicBez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4" name="Google Shape;9963;p72">
                <a:extLst>
                  <a:ext uri="{FF2B5EF4-FFF2-40B4-BE49-F238E27FC236}">
                    <a16:creationId xmlns:a16="http://schemas.microsoft.com/office/drawing/2014/main" id="{34B05FDB-42C3-2FCF-8DCC-A70766CAF6C2}"/>
                  </a:ext>
                </a:extLst>
              </p:cNvPr>
              <p:cNvSpPr/>
              <p:nvPr/>
            </p:nvSpPr>
            <p:spPr>
              <a:xfrm>
                <a:off x="5762467" y="2565173"/>
                <a:ext cx="89918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3432" h="748" extrusionOk="0">
                    <a:moveTo>
                      <a:pt x="201" y="0"/>
                    </a:moveTo>
                    <a:cubicBezTo>
                      <a:pt x="96" y="0"/>
                      <a:pt x="10" y="87"/>
                      <a:pt x="0" y="202"/>
                    </a:cubicBezTo>
                    <a:lnTo>
                      <a:pt x="0" y="547"/>
                    </a:lnTo>
                    <a:cubicBezTo>
                      <a:pt x="10" y="652"/>
                      <a:pt x="96" y="748"/>
                      <a:pt x="201" y="748"/>
                    </a:cubicBezTo>
                    <a:lnTo>
                      <a:pt x="3432" y="748"/>
                    </a:lnTo>
                    <a:lnTo>
                      <a:pt x="3432" y="0"/>
                    </a:ln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5" name="Google Shape;9964;p72">
                <a:extLst>
                  <a:ext uri="{FF2B5EF4-FFF2-40B4-BE49-F238E27FC236}">
                    <a16:creationId xmlns:a16="http://schemas.microsoft.com/office/drawing/2014/main" id="{F096BD5B-F322-C468-923E-7A670DF32AD5}"/>
                  </a:ext>
                </a:extLst>
              </p:cNvPr>
              <p:cNvSpPr/>
              <p:nvPr/>
            </p:nvSpPr>
            <p:spPr>
              <a:xfrm>
                <a:off x="5835041" y="2565173"/>
                <a:ext cx="17344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48" extrusionOk="0">
                    <a:moveTo>
                      <a:pt x="0" y="0"/>
                    </a:moveTo>
                    <a:lnTo>
                      <a:pt x="0" y="748"/>
                    </a:lnTo>
                    <a:lnTo>
                      <a:pt x="662" y="748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Google Shape;9965;p72">
                <a:extLst>
                  <a:ext uri="{FF2B5EF4-FFF2-40B4-BE49-F238E27FC236}">
                    <a16:creationId xmlns:a16="http://schemas.microsoft.com/office/drawing/2014/main" id="{1FDE77AC-A103-1589-5721-395DB6C2AE60}"/>
                  </a:ext>
                </a:extLst>
              </p:cNvPr>
              <p:cNvSpPr/>
              <p:nvPr/>
            </p:nvSpPr>
            <p:spPr>
              <a:xfrm>
                <a:off x="5835041" y="2565173"/>
                <a:ext cx="17344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48" extrusionOk="0">
                    <a:moveTo>
                      <a:pt x="0" y="0"/>
                    </a:moveTo>
                    <a:lnTo>
                      <a:pt x="0" y="748"/>
                    </a:lnTo>
                    <a:lnTo>
                      <a:pt x="662" y="748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Google Shape;9966;p72">
                <a:extLst>
                  <a:ext uri="{FF2B5EF4-FFF2-40B4-BE49-F238E27FC236}">
                    <a16:creationId xmlns:a16="http://schemas.microsoft.com/office/drawing/2014/main" id="{AFE8A0C3-D295-2B3F-9089-5CC208F9A908}"/>
                  </a:ext>
                </a:extLst>
              </p:cNvPr>
              <p:cNvSpPr/>
              <p:nvPr/>
            </p:nvSpPr>
            <p:spPr>
              <a:xfrm>
                <a:off x="5894803" y="2686217"/>
                <a:ext cx="97726" cy="91936"/>
              </a:xfrm>
              <a:custGeom>
                <a:avLst/>
                <a:gdLst/>
                <a:ahLst/>
                <a:cxnLst/>
                <a:rect l="l" t="t" r="r" b="b"/>
                <a:pathLst>
                  <a:path w="3730" h="3509" extrusionOk="0">
                    <a:moveTo>
                      <a:pt x="576" y="0"/>
                    </a:moveTo>
                    <a:cubicBezTo>
                      <a:pt x="259" y="0"/>
                      <a:pt x="1" y="250"/>
                      <a:pt x="1" y="576"/>
                    </a:cubicBezTo>
                    <a:lnTo>
                      <a:pt x="1" y="3509"/>
                    </a:lnTo>
                    <a:lnTo>
                      <a:pt x="3729" y="3509"/>
                    </a:lnTo>
                    <a:lnTo>
                      <a:pt x="3720" y="3499"/>
                    </a:lnTo>
                    <a:lnTo>
                      <a:pt x="3720" y="576"/>
                    </a:lnTo>
                    <a:cubicBezTo>
                      <a:pt x="3720" y="250"/>
                      <a:pt x="3461" y="0"/>
                      <a:pt x="3145" y="0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Google Shape;9967;p72">
                <a:extLst>
                  <a:ext uri="{FF2B5EF4-FFF2-40B4-BE49-F238E27FC236}">
                    <a16:creationId xmlns:a16="http://schemas.microsoft.com/office/drawing/2014/main" id="{3281B4C0-2BB1-4339-DCF0-21EA89C4DA40}"/>
                  </a:ext>
                </a:extLst>
              </p:cNvPr>
              <p:cNvSpPr/>
              <p:nvPr/>
            </p:nvSpPr>
            <p:spPr>
              <a:xfrm>
                <a:off x="5930959" y="2686217"/>
                <a:ext cx="25152" cy="91700"/>
              </a:xfrm>
              <a:custGeom>
                <a:avLst/>
                <a:gdLst/>
                <a:ahLst/>
                <a:cxnLst/>
                <a:rect l="l" t="t" r="r" b="b"/>
                <a:pathLst>
                  <a:path w="960" h="3500" extrusionOk="0">
                    <a:moveTo>
                      <a:pt x="1" y="0"/>
                    </a:moveTo>
                    <a:lnTo>
                      <a:pt x="1" y="3499"/>
                    </a:lnTo>
                    <a:lnTo>
                      <a:pt x="959" y="3499"/>
                    </a:lnTo>
                    <a:lnTo>
                      <a:pt x="959" y="0"/>
                    </a:lnTo>
                    <a:close/>
                  </a:path>
                </a:pathLst>
              </a:custGeom>
              <a:solidFill>
                <a:srgbClr val="93A5B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Google Shape;9968;p72">
                <a:extLst>
                  <a:ext uri="{FF2B5EF4-FFF2-40B4-BE49-F238E27FC236}">
                    <a16:creationId xmlns:a16="http://schemas.microsoft.com/office/drawing/2014/main" id="{E5903600-E5ED-290E-ECDC-DC86CCA80F11}"/>
                  </a:ext>
                </a:extLst>
              </p:cNvPr>
              <p:cNvSpPr/>
              <p:nvPr/>
            </p:nvSpPr>
            <p:spPr>
              <a:xfrm>
                <a:off x="5770484" y="2584745"/>
                <a:ext cx="81901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3126" h="7373" extrusionOk="0">
                    <a:moveTo>
                      <a:pt x="1" y="1"/>
                    </a:moveTo>
                    <a:lnTo>
                      <a:pt x="1" y="7372"/>
                    </a:lnTo>
                    <a:lnTo>
                      <a:pt x="3126" y="7372"/>
                    </a:lnTo>
                    <a:lnTo>
                      <a:pt x="3126" y="1"/>
                    </a:lnTo>
                    <a:close/>
                  </a:path>
                </a:pathLst>
              </a:custGeom>
              <a:solidFill>
                <a:srgbClr val="E1E5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Google Shape;9969;p72">
                <a:extLst>
                  <a:ext uri="{FF2B5EF4-FFF2-40B4-BE49-F238E27FC236}">
                    <a16:creationId xmlns:a16="http://schemas.microsoft.com/office/drawing/2014/main" id="{EB573F8B-6373-61DC-5186-7D6C5184EB5E}"/>
                  </a:ext>
                </a:extLst>
              </p:cNvPr>
              <p:cNvSpPr/>
              <p:nvPr/>
            </p:nvSpPr>
            <p:spPr>
              <a:xfrm>
                <a:off x="5835041" y="2584745"/>
                <a:ext cx="17344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373" extrusionOk="0">
                    <a:moveTo>
                      <a:pt x="0" y="1"/>
                    </a:moveTo>
                    <a:lnTo>
                      <a:pt x="0" y="7372"/>
                    </a:lnTo>
                    <a:lnTo>
                      <a:pt x="662" y="737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rgbClr val="C8D1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Google Shape;9970;p72">
                <a:extLst>
                  <a:ext uri="{FF2B5EF4-FFF2-40B4-BE49-F238E27FC236}">
                    <a16:creationId xmlns:a16="http://schemas.microsoft.com/office/drawing/2014/main" id="{BA8A2047-9C34-FA1F-362C-94DEB4C0FFA4}"/>
                  </a:ext>
                </a:extLst>
              </p:cNvPr>
              <p:cNvSpPr/>
              <p:nvPr/>
            </p:nvSpPr>
            <p:spPr>
              <a:xfrm>
                <a:off x="5835041" y="2584745"/>
                <a:ext cx="17344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373" extrusionOk="0">
                    <a:moveTo>
                      <a:pt x="0" y="1"/>
                    </a:moveTo>
                    <a:lnTo>
                      <a:pt x="0" y="7372"/>
                    </a:lnTo>
                    <a:lnTo>
                      <a:pt x="662" y="737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rgbClr val="C8D1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Google Shape;9971;p72">
                <a:extLst>
                  <a:ext uri="{FF2B5EF4-FFF2-40B4-BE49-F238E27FC236}">
                    <a16:creationId xmlns:a16="http://schemas.microsoft.com/office/drawing/2014/main" id="{FF46C109-CA87-AE60-5A64-39E2F9B01EC3}"/>
                  </a:ext>
                </a:extLst>
              </p:cNvPr>
              <p:cNvSpPr/>
              <p:nvPr/>
            </p:nvSpPr>
            <p:spPr>
              <a:xfrm>
                <a:off x="6034685" y="2584745"/>
                <a:ext cx="81901" cy="193408"/>
              </a:xfrm>
              <a:custGeom>
                <a:avLst/>
                <a:gdLst/>
                <a:ahLst/>
                <a:cxnLst/>
                <a:rect l="l" t="t" r="r" b="b"/>
                <a:pathLst>
                  <a:path w="3126" h="7382" extrusionOk="0">
                    <a:moveTo>
                      <a:pt x="1" y="1"/>
                    </a:moveTo>
                    <a:lnTo>
                      <a:pt x="1" y="7382"/>
                    </a:lnTo>
                    <a:lnTo>
                      <a:pt x="3126" y="7382"/>
                    </a:lnTo>
                    <a:lnTo>
                      <a:pt x="3126" y="1"/>
                    </a:lnTo>
                    <a:close/>
                  </a:path>
                </a:pathLst>
              </a:custGeom>
              <a:solidFill>
                <a:srgbClr val="E1E5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Google Shape;9972;p72">
                <a:extLst>
                  <a:ext uri="{FF2B5EF4-FFF2-40B4-BE49-F238E27FC236}">
                    <a16:creationId xmlns:a16="http://schemas.microsoft.com/office/drawing/2014/main" id="{C591E852-FBE6-A3FC-7D89-29761DEDD227}"/>
                  </a:ext>
                </a:extLst>
              </p:cNvPr>
              <p:cNvSpPr/>
              <p:nvPr/>
            </p:nvSpPr>
            <p:spPr>
              <a:xfrm>
                <a:off x="6034685" y="2584745"/>
                <a:ext cx="17371" cy="193173"/>
              </a:xfrm>
              <a:custGeom>
                <a:avLst/>
                <a:gdLst/>
                <a:ahLst/>
                <a:cxnLst/>
                <a:rect l="l" t="t" r="r" b="b"/>
                <a:pathLst>
                  <a:path w="663" h="7373" extrusionOk="0">
                    <a:moveTo>
                      <a:pt x="1" y="1"/>
                    </a:moveTo>
                    <a:lnTo>
                      <a:pt x="1" y="7372"/>
                    </a:lnTo>
                    <a:lnTo>
                      <a:pt x="662" y="737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rgbClr val="C8D1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Google Shape;9973;p72">
                <a:extLst>
                  <a:ext uri="{FF2B5EF4-FFF2-40B4-BE49-F238E27FC236}">
                    <a16:creationId xmlns:a16="http://schemas.microsoft.com/office/drawing/2014/main" id="{01B0C74A-33EB-565E-0327-E650E63A6BC7}"/>
                  </a:ext>
                </a:extLst>
              </p:cNvPr>
              <p:cNvSpPr/>
              <p:nvPr/>
            </p:nvSpPr>
            <p:spPr>
              <a:xfrm>
                <a:off x="5872192" y="2567400"/>
                <a:ext cx="29920" cy="58819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2245" extrusionOk="0">
                    <a:moveTo>
                      <a:pt x="206" y="1"/>
                    </a:moveTo>
                    <a:cubicBezTo>
                      <a:pt x="89" y="1"/>
                      <a:pt x="1" y="102"/>
                      <a:pt x="1" y="212"/>
                    </a:cubicBezTo>
                    <a:lnTo>
                      <a:pt x="1" y="2024"/>
                    </a:lnTo>
                    <a:cubicBezTo>
                      <a:pt x="1" y="2149"/>
                      <a:pt x="97" y="2245"/>
                      <a:pt x="221" y="2245"/>
                    </a:cubicBezTo>
                    <a:lnTo>
                      <a:pt x="921" y="2245"/>
                    </a:lnTo>
                    <a:cubicBezTo>
                      <a:pt x="1046" y="2245"/>
                      <a:pt x="1142" y="2139"/>
                      <a:pt x="1142" y="2024"/>
                    </a:cubicBezTo>
                    <a:lnTo>
                      <a:pt x="1142" y="212"/>
                    </a:lnTo>
                    <a:cubicBezTo>
                      <a:pt x="1142" y="102"/>
                      <a:pt x="1045" y="1"/>
                      <a:pt x="936" y="1"/>
                    </a:cubicBezTo>
                    <a:cubicBezTo>
                      <a:pt x="931" y="1"/>
                      <a:pt x="926" y="1"/>
                      <a:pt x="921" y="2"/>
                    </a:cubicBezTo>
                    <a:lnTo>
                      <a:pt x="221" y="2"/>
                    </a:lnTo>
                    <a:cubicBezTo>
                      <a:pt x="216" y="1"/>
                      <a:pt x="211" y="1"/>
                      <a:pt x="206" y="1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Google Shape;9974;p72">
                <a:extLst>
                  <a:ext uri="{FF2B5EF4-FFF2-40B4-BE49-F238E27FC236}">
                    <a16:creationId xmlns:a16="http://schemas.microsoft.com/office/drawing/2014/main" id="{69C9DC07-2BD9-E49B-5B21-56F0D531E6DD}"/>
                  </a:ext>
                </a:extLst>
              </p:cNvPr>
              <p:cNvSpPr/>
              <p:nvPr/>
            </p:nvSpPr>
            <p:spPr>
              <a:xfrm>
                <a:off x="5928706" y="2567400"/>
                <a:ext cx="29920" cy="58819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2245" extrusionOk="0">
                    <a:moveTo>
                      <a:pt x="205" y="1"/>
                    </a:moveTo>
                    <a:cubicBezTo>
                      <a:pt x="89" y="1"/>
                      <a:pt x="1" y="102"/>
                      <a:pt x="1" y="212"/>
                    </a:cubicBezTo>
                    <a:lnTo>
                      <a:pt x="1" y="2024"/>
                    </a:lnTo>
                    <a:cubicBezTo>
                      <a:pt x="1" y="2149"/>
                      <a:pt x="97" y="2245"/>
                      <a:pt x="221" y="2245"/>
                    </a:cubicBezTo>
                    <a:lnTo>
                      <a:pt x="911" y="2245"/>
                    </a:lnTo>
                    <a:cubicBezTo>
                      <a:pt x="1036" y="2245"/>
                      <a:pt x="1141" y="2149"/>
                      <a:pt x="1141" y="2024"/>
                    </a:cubicBezTo>
                    <a:lnTo>
                      <a:pt x="1141" y="212"/>
                    </a:lnTo>
                    <a:cubicBezTo>
                      <a:pt x="1141" y="102"/>
                      <a:pt x="1045" y="1"/>
                      <a:pt x="935" y="1"/>
                    </a:cubicBezTo>
                    <a:cubicBezTo>
                      <a:pt x="931" y="1"/>
                      <a:pt x="926" y="1"/>
                      <a:pt x="921" y="2"/>
                    </a:cubicBezTo>
                    <a:lnTo>
                      <a:pt x="221" y="2"/>
                    </a:lnTo>
                    <a:cubicBezTo>
                      <a:pt x="216" y="1"/>
                      <a:pt x="211" y="1"/>
                      <a:pt x="205" y="1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Google Shape;9975;p72">
                <a:extLst>
                  <a:ext uri="{FF2B5EF4-FFF2-40B4-BE49-F238E27FC236}">
                    <a16:creationId xmlns:a16="http://schemas.microsoft.com/office/drawing/2014/main" id="{769DE2C2-D954-EB07-F4EB-B5A74041F343}"/>
                  </a:ext>
                </a:extLst>
              </p:cNvPr>
              <p:cNvSpPr/>
              <p:nvPr/>
            </p:nvSpPr>
            <p:spPr>
              <a:xfrm>
                <a:off x="5984957" y="2567400"/>
                <a:ext cx="29920" cy="58819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2245" extrusionOk="0">
                    <a:moveTo>
                      <a:pt x="206" y="1"/>
                    </a:moveTo>
                    <a:cubicBezTo>
                      <a:pt x="89" y="1"/>
                      <a:pt x="1" y="102"/>
                      <a:pt x="1" y="212"/>
                    </a:cubicBezTo>
                    <a:lnTo>
                      <a:pt x="1" y="2024"/>
                    </a:lnTo>
                    <a:cubicBezTo>
                      <a:pt x="1" y="2149"/>
                      <a:pt x="97" y="2245"/>
                      <a:pt x="221" y="2245"/>
                    </a:cubicBezTo>
                    <a:lnTo>
                      <a:pt x="921" y="2245"/>
                    </a:lnTo>
                    <a:cubicBezTo>
                      <a:pt x="1036" y="2245"/>
                      <a:pt x="1141" y="2149"/>
                      <a:pt x="1132" y="2024"/>
                    </a:cubicBezTo>
                    <a:lnTo>
                      <a:pt x="1132" y="212"/>
                    </a:lnTo>
                    <a:cubicBezTo>
                      <a:pt x="1132" y="102"/>
                      <a:pt x="1044" y="1"/>
                      <a:pt x="936" y="1"/>
                    </a:cubicBezTo>
                    <a:cubicBezTo>
                      <a:pt x="931" y="1"/>
                      <a:pt x="926" y="1"/>
                      <a:pt x="921" y="2"/>
                    </a:cubicBezTo>
                    <a:lnTo>
                      <a:pt x="221" y="2"/>
                    </a:lnTo>
                    <a:cubicBezTo>
                      <a:pt x="216" y="1"/>
                      <a:pt x="211" y="1"/>
                      <a:pt x="206" y="1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Google Shape;9976;p72">
                <a:extLst>
                  <a:ext uri="{FF2B5EF4-FFF2-40B4-BE49-F238E27FC236}">
                    <a16:creationId xmlns:a16="http://schemas.microsoft.com/office/drawing/2014/main" id="{1ED86763-55D5-F0DB-47C8-E9E268BEB274}"/>
                  </a:ext>
                </a:extLst>
              </p:cNvPr>
              <p:cNvSpPr/>
              <p:nvPr/>
            </p:nvSpPr>
            <p:spPr>
              <a:xfrm>
                <a:off x="5796369" y="2651817"/>
                <a:ext cx="29894" cy="59029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2253" extrusionOk="0">
                    <a:moveTo>
                      <a:pt x="221" y="0"/>
                    </a:moveTo>
                    <a:cubicBezTo>
                      <a:pt x="106" y="0"/>
                      <a:pt x="0" y="96"/>
                      <a:pt x="10" y="221"/>
                    </a:cubicBezTo>
                    <a:lnTo>
                      <a:pt x="10" y="2032"/>
                    </a:lnTo>
                    <a:cubicBezTo>
                      <a:pt x="0" y="2147"/>
                      <a:pt x="106" y="2253"/>
                      <a:pt x="221" y="2253"/>
                    </a:cubicBezTo>
                    <a:lnTo>
                      <a:pt x="920" y="2253"/>
                    </a:lnTo>
                    <a:cubicBezTo>
                      <a:pt x="1045" y="2253"/>
                      <a:pt x="1141" y="2147"/>
                      <a:pt x="1141" y="2032"/>
                    </a:cubicBezTo>
                    <a:lnTo>
                      <a:pt x="1141" y="221"/>
                    </a:lnTo>
                    <a:cubicBezTo>
                      <a:pt x="1141" y="96"/>
                      <a:pt x="1045" y="0"/>
                      <a:pt x="920" y="0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Google Shape;9977;p72">
                <a:extLst>
                  <a:ext uri="{FF2B5EF4-FFF2-40B4-BE49-F238E27FC236}">
                    <a16:creationId xmlns:a16="http://schemas.microsoft.com/office/drawing/2014/main" id="{40B0DFA7-1BE5-0247-7CA3-21552AFFC3CC}"/>
                  </a:ext>
                </a:extLst>
              </p:cNvPr>
              <p:cNvSpPr/>
              <p:nvPr/>
            </p:nvSpPr>
            <p:spPr>
              <a:xfrm>
                <a:off x="6060806" y="2651817"/>
                <a:ext cx="29658" cy="59029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2253" extrusionOk="0">
                    <a:moveTo>
                      <a:pt x="221" y="0"/>
                    </a:moveTo>
                    <a:cubicBezTo>
                      <a:pt x="96" y="0"/>
                      <a:pt x="1" y="96"/>
                      <a:pt x="1" y="221"/>
                    </a:cubicBezTo>
                    <a:lnTo>
                      <a:pt x="1" y="2032"/>
                    </a:lnTo>
                    <a:cubicBezTo>
                      <a:pt x="1" y="2147"/>
                      <a:pt x="96" y="2253"/>
                      <a:pt x="221" y="2253"/>
                    </a:cubicBezTo>
                    <a:lnTo>
                      <a:pt x="921" y="2253"/>
                    </a:lnTo>
                    <a:cubicBezTo>
                      <a:pt x="1036" y="2253"/>
                      <a:pt x="1132" y="2147"/>
                      <a:pt x="1132" y="2032"/>
                    </a:cubicBezTo>
                    <a:lnTo>
                      <a:pt x="1132" y="221"/>
                    </a:lnTo>
                    <a:cubicBezTo>
                      <a:pt x="1132" y="96"/>
                      <a:pt x="1036" y="0"/>
                      <a:pt x="921" y="0"/>
                    </a:cubicBezTo>
                    <a:close/>
                  </a:path>
                </a:pathLst>
              </a:custGeom>
              <a:solidFill>
                <a:srgbClr val="A4B3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Google Shape;9978;p72">
                <a:extLst>
                  <a:ext uri="{FF2B5EF4-FFF2-40B4-BE49-F238E27FC236}">
                    <a16:creationId xmlns:a16="http://schemas.microsoft.com/office/drawing/2014/main" id="{C93CA6C3-6DC3-2E69-10CB-63F813777A16}"/>
                  </a:ext>
                </a:extLst>
              </p:cNvPr>
              <p:cNvSpPr/>
              <p:nvPr/>
            </p:nvSpPr>
            <p:spPr>
              <a:xfrm>
                <a:off x="6034685" y="2565173"/>
                <a:ext cx="89945" cy="19860"/>
              </a:xfrm>
              <a:custGeom>
                <a:avLst/>
                <a:gdLst/>
                <a:ahLst/>
                <a:cxnLst/>
                <a:rect l="l" t="t" r="r" b="b"/>
                <a:pathLst>
                  <a:path w="3433" h="758" extrusionOk="0">
                    <a:moveTo>
                      <a:pt x="1" y="0"/>
                    </a:moveTo>
                    <a:lnTo>
                      <a:pt x="1" y="758"/>
                    </a:lnTo>
                    <a:lnTo>
                      <a:pt x="3221" y="758"/>
                    </a:lnTo>
                    <a:cubicBezTo>
                      <a:pt x="3336" y="758"/>
                      <a:pt x="3432" y="662"/>
                      <a:pt x="3432" y="547"/>
                    </a:cubicBezTo>
                    <a:lnTo>
                      <a:pt x="3432" y="211"/>
                    </a:lnTo>
                    <a:cubicBezTo>
                      <a:pt x="3432" y="96"/>
                      <a:pt x="3336" y="0"/>
                      <a:pt x="3221" y="0"/>
                    </a:cubicBezTo>
                    <a:close/>
                  </a:path>
                </a:pathLst>
              </a:custGeom>
              <a:solidFill>
                <a:srgbClr val="7082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Google Shape;9979;p72">
                <a:extLst>
                  <a:ext uri="{FF2B5EF4-FFF2-40B4-BE49-F238E27FC236}">
                    <a16:creationId xmlns:a16="http://schemas.microsoft.com/office/drawing/2014/main" id="{237AE190-85DC-2D75-9CEC-4265BA7FD942}"/>
                  </a:ext>
                </a:extLst>
              </p:cNvPr>
              <p:cNvSpPr/>
              <p:nvPr/>
            </p:nvSpPr>
            <p:spPr>
              <a:xfrm>
                <a:off x="6034685" y="2565173"/>
                <a:ext cx="17371" cy="19598"/>
              </a:xfrm>
              <a:custGeom>
                <a:avLst/>
                <a:gdLst/>
                <a:ahLst/>
                <a:cxnLst/>
                <a:rect l="l" t="t" r="r" b="b"/>
                <a:pathLst>
                  <a:path w="663" h="748" extrusionOk="0">
                    <a:moveTo>
                      <a:pt x="1" y="0"/>
                    </a:moveTo>
                    <a:lnTo>
                      <a:pt x="1" y="748"/>
                    </a:lnTo>
                    <a:lnTo>
                      <a:pt x="662" y="748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951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Google Shape;9980;p72">
                <a:extLst>
                  <a:ext uri="{FF2B5EF4-FFF2-40B4-BE49-F238E27FC236}">
                    <a16:creationId xmlns:a16="http://schemas.microsoft.com/office/drawing/2014/main" id="{9B274954-85A6-0F08-C4E9-5C79727911D5}"/>
                  </a:ext>
                </a:extLst>
              </p:cNvPr>
              <p:cNvSpPr/>
              <p:nvPr/>
            </p:nvSpPr>
            <p:spPr>
              <a:xfrm>
                <a:off x="5892550" y="2436584"/>
                <a:ext cx="101735" cy="72364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2762" extrusionOk="0">
                    <a:moveTo>
                      <a:pt x="451" y="1"/>
                    </a:moveTo>
                    <a:cubicBezTo>
                      <a:pt x="202" y="1"/>
                      <a:pt x="0" y="202"/>
                      <a:pt x="0" y="451"/>
                    </a:cubicBezTo>
                    <a:lnTo>
                      <a:pt x="0" y="2761"/>
                    </a:lnTo>
                    <a:lnTo>
                      <a:pt x="3882" y="2761"/>
                    </a:lnTo>
                    <a:lnTo>
                      <a:pt x="3882" y="451"/>
                    </a:lnTo>
                    <a:cubicBezTo>
                      <a:pt x="3882" y="202"/>
                      <a:pt x="3681" y="1"/>
                      <a:pt x="3432" y="1"/>
                    </a:cubicBezTo>
                    <a:close/>
                  </a:path>
                </a:pathLst>
              </a:custGeom>
              <a:solidFill>
                <a:srgbClr val="657A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Google Shape;9981;p72">
                <a:extLst>
                  <a:ext uri="{FF2B5EF4-FFF2-40B4-BE49-F238E27FC236}">
                    <a16:creationId xmlns:a16="http://schemas.microsoft.com/office/drawing/2014/main" id="{73532125-07A0-27A5-8C87-89FCD922AD71}"/>
                  </a:ext>
                </a:extLst>
              </p:cNvPr>
              <p:cNvSpPr/>
              <p:nvPr/>
            </p:nvSpPr>
            <p:spPr>
              <a:xfrm>
                <a:off x="5976416" y="2436584"/>
                <a:ext cx="18130" cy="72364"/>
              </a:xfrm>
              <a:custGeom>
                <a:avLst/>
                <a:gdLst/>
                <a:ahLst/>
                <a:cxnLst/>
                <a:rect l="l" t="t" r="r" b="b"/>
                <a:pathLst>
                  <a:path w="692" h="2762" extrusionOk="0">
                    <a:moveTo>
                      <a:pt x="1" y="1"/>
                    </a:moveTo>
                    <a:lnTo>
                      <a:pt x="1" y="2761"/>
                    </a:lnTo>
                    <a:lnTo>
                      <a:pt x="691" y="2761"/>
                    </a:lnTo>
                    <a:lnTo>
                      <a:pt x="691" y="451"/>
                    </a:lnTo>
                    <a:cubicBezTo>
                      <a:pt x="691" y="202"/>
                      <a:pt x="490" y="1"/>
                      <a:pt x="241" y="1"/>
                    </a:cubicBezTo>
                    <a:close/>
                  </a:path>
                </a:pathLst>
              </a:custGeom>
              <a:solidFill>
                <a:srgbClr val="5A70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Google Shape;9982;p72">
                <a:extLst>
                  <a:ext uri="{FF2B5EF4-FFF2-40B4-BE49-F238E27FC236}">
                    <a16:creationId xmlns:a16="http://schemas.microsoft.com/office/drawing/2014/main" id="{31F53765-D0A6-5165-E5C0-DA264D557339}"/>
                  </a:ext>
                </a:extLst>
              </p:cNvPr>
              <p:cNvSpPr/>
              <p:nvPr/>
            </p:nvSpPr>
            <p:spPr>
              <a:xfrm>
                <a:off x="5919405" y="2450706"/>
                <a:ext cx="48260" cy="44619"/>
              </a:xfrm>
              <a:custGeom>
                <a:avLst/>
                <a:gdLst/>
                <a:ahLst/>
                <a:cxnLst/>
                <a:rect l="l" t="t" r="r" b="b"/>
                <a:pathLst>
                  <a:path w="1842" h="1703" extrusionOk="0">
                    <a:moveTo>
                      <a:pt x="921" y="1"/>
                    </a:moveTo>
                    <a:cubicBezTo>
                      <a:pt x="816" y="1"/>
                      <a:pt x="710" y="70"/>
                      <a:pt x="710" y="209"/>
                    </a:cubicBezTo>
                    <a:lnTo>
                      <a:pt x="710" y="641"/>
                    </a:lnTo>
                    <a:lnTo>
                      <a:pt x="279" y="641"/>
                    </a:lnTo>
                    <a:cubicBezTo>
                      <a:pt x="1" y="641"/>
                      <a:pt x="1" y="1062"/>
                      <a:pt x="279" y="1062"/>
                    </a:cubicBezTo>
                    <a:lnTo>
                      <a:pt x="710" y="1062"/>
                    </a:lnTo>
                    <a:lnTo>
                      <a:pt x="710" y="1494"/>
                    </a:lnTo>
                    <a:cubicBezTo>
                      <a:pt x="710" y="1633"/>
                      <a:pt x="816" y="1702"/>
                      <a:pt x="921" y="1702"/>
                    </a:cubicBezTo>
                    <a:cubicBezTo>
                      <a:pt x="1027" y="1702"/>
                      <a:pt x="1132" y="1633"/>
                      <a:pt x="1132" y="1494"/>
                    </a:cubicBezTo>
                    <a:lnTo>
                      <a:pt x="1132" y="1062"/>
                    </a:lnTo>
                    <a:lnTo>
                      <a:pt x="1563" y="1062"/>
                    </a:lnTo>
                    <a:cubicBezTo>
                      <a:pt x="1841" y="1062"/>
                      <a:pt x="1841" y="641"/>
                      <a:pt x="1563" y="641"/>
                    </a:cubicBezTo>
                    <a:lnTo>
                      <a:pt x="1132" y="641"/>
                    </a:lnTo>
                    <a:lnTo>
                      <a:pt x="1132" y="209"/>
                    </a:lnTo>
                    <a:cubicBezTo>
                      <a:pt x="1132" y="70"/>
                      <a:pt x="1027" y="1"/>
                      <a:pt x="92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BE506947-DF34-E03C-4373-C882D08CBBC4}"/>
              </a:ext>
            </a:extLst>
          </p:cNvPr>
          <p:cNvSpPr txBox="1"/>
          <p:nvPr/>
        </p:nvSpPr>
        <p:spPr>
          <a:xfrm>
            <a:off x="607403" y="3679843"/>
            <a:ext cx="14621399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Substituição de Entidade Hospitalar - troca de uma unidade hospitalar por outra(s) equivalente(s);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t-BR" dirty="0">
              <a:solidFill>
                <a:schemeClr val="bg1">
                  <a:lumMod val="9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comunicação ao beneficiário e a ANS</a:t>
            </a:r>
          </a:p>
          <a:p>
            <a:endParaRPr lang="pt-B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471852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2_Personalizar design">
  <a:themeElements>
    <a:clrScheme name="Personalizada 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006E89"/>
      </a:accent1>
      <a:accent2>
        <a:srgbClr val="6D983F"/>
      </a:accent2>
      <a:accent3>
        <a:srgbClr val="F47521"/>
      </a:accent3>
      <a:accent4>
        <a:srgbClr val="A05A09"/>
      </a:accent4>
      <a:accent5>
        <a:srgbClr val="D6BF16"/>
      </a:accent5>
      <a:accent6>
        <a:srgbClr val="A5BFDE"/>
      </a:accent6>
      <a:hlink>
        <a:srgbClr val="195214"/>
      </a:hlink>
      <a:folHlink>
        <a:srgbClr val="6836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12466</TotalTime>
  <Words>2223</Words>
  <Application>Microsoft Office PowerPoint</Application>
  <PresentationFormat>Personalizar</PresentationFormat>
  <Paragraphs>290</Paragraphs>
  <Slides>22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2_Personalizar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Expertise</dc:title>
  <dc:creator>Expertise Inteligencia e pesquisa de mercado</dc:creator>
  <cp:lastModifiedBy>Fabiano Ramos</cp:lastModifiedBy>
  <cp:revision>1110</cp:revision>
  <cp:lastPrinted>2023-06-22T20:30:59Z</cp:lastPrinted>
  <dcterms:created xsi:type="dcterms:W3CDTF">2016-01-16T10:55:01Z</dcterms:created>
  <dcterms:modified xsi:type="dcterms:W3CDTF">2023-10-05T12:21:08Z</dcterms:modified>
</cp:coreProperties>
</file>