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28"/>
  </p:notesMasterIdLst>
  <p:sldIdLst>
    <p:sldId id="698" r:id="rId5"/>
    <p:sldId id="705" r:id="rId6"/>
    <p:sldId id="725" r:id="rId7"/>
    <p:sldId id="726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28" r:id="rId17"/>
    <p:sldId id="724" r:id="rId18"/>
    <p:sldId id="714" r:id="rId19"/>
    <p:sldId id="715" r:id="rId20"/>
    <p:sldId id="716" r:id="rId21"/>
    <p:sldId id="717" r:id="rId22"/>
    <p:sldId id="718" r:id="rId23"/>
    <p:sldId id="719" r:id="rId24"/>
    <p:sldId id="720" r:id="rId25"/>
    <p:sldId id="729" r:id="rId26"/>
    <p:sldId id="689" r:id="rId27"/>
  </p:sldIdLst>
  <p:sldSz cx="18288000" cy="10287000"/>
  <p:notesSz cx="6858000" cy="9144000"/>
  <p:custDataLst>
    <p:tags r:id="rId29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98"/>
            <p14:sldId id="705"/>
            <p14:sldId id="725"/>
            <p14:sldId id="726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28"/>
            <p14:sldId id="724"/>
            <p14:sldId id="714"/>
            <p14:sldId id="715"/>
            <p14:sldId id="716"/>
            <p14:sldId id="717"/>
            <p14:sldId id="718"/>
            <p14:sldId id="719"/>
            <p14:sldId id="720"/>
            <p14:sldId id="729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9ED"/>
    <a:srgbClr val="F4F7BB"/>
    <a:srgbClr val="F47521"/>
    <a:srgbClr val="007373"/>
    <a:srgbClr val="006E89"/>
    <a:srgbClr val="6D983F"/>
    <a:srgbClr val="8CBB59"/>
    <a:srgbClr val="DF4F3B"/>
    <a:srgbClr val="00C0BC"/>
    <a:srgbClr val="067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85B7A-D6B2-404B-B544-AF9F620CB662}" v="163" dt="2023-10-06T15:04:55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6357" autoAdjust="0"/>
  </p:normalViewPr>
  <p:slideViewPr>
    <p:cSldViewPr snapToGrid="0">
      <p:cViewPr varScale="1">
        <p:scale>
          <a:sx n="42" d="100"/>
          <a:sy n="42" d="100"/>
        </p:scale>
        <p:origin x="72" y="40"/>
      </p:cViewPr>
      <p:guideLst>
        <p:guide orient="horz" pos="1063"/>
        <p:guide orient="horz" pos="5349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06/10/2023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72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45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10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23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36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36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88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08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92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273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2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87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79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s/pt-br/arquivos/centrais-de-conteudo/manuais-do-portal-operadoras/sistema-de-cadastro-das-operadoras-cadop/20210415_video-2_como-alterar-os-campos-de-livre-preenchimento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400" dirty="0"/>
              <a:t> CADOP </a:t>
            </a:r>
          </a:p>
          <a:p>
            <a:r>
              <a:rPr lang="pt-BR" sz="4400" dirty="0"/>
              <a:t>SISTEMA DE CADASTRO DE OPERADORAS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6BB16C8-45DD-417E-980B-60BEC4B67027}"/>
              </a:ext>
            </a:extLst>
          </p:cNvPr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 panose="020F0502020204030204" pitchFamily="34" charset="0"/>
              </a:rPr>
              <a:t>Outubro / 2023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ED2C5B4-24CE-4B5B-9142-E5C60E4FCBE2}"/>
              </a:ext>
            </a:extLst>
          </p:cNvPr>
          <p:cNvSpPr txBox="1">
            <a:spLocks/>
          </p:cNvSpPr>
          <p:nvPr/>
        </p:nvSpPr>
        <p:spPr bwMode="auto">
          <a:xfrm>
            <a:off x="11296490" y="5152564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Orientações Gerais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DA23F3A-FB6E-47CA-AFB8-35AEC8A97EBF}"/>
              </a:ext>
            </a:extLst>
          </p:cNvPr>
          <p:cNvSpPr txBox="1">
            <a:spLocks/>
          </p:cNvSpPr>
          <p:nvPr/>
        </p:nvSpPr>
        <p:spPr bwMode="auto">
          <a:xfrm>
            <a:off x="10889673" y="6728048"/>
            <a:ext cx="670601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rgbClr val="F47521"/>
                </a:solidFill>
                <a:latin typeface="Calibri" panose="020F0502020204030204" pitchFamily="34" charset="0"/>
              </a:rPr>
              <a:t>Diretoria de Normas e Habilitação das Operadoras - DIOPE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631175-64B2-47CC-A842-D00D43FD38FF}"/>
              </a:ext>
            </a:extLst>
          </p:cNvPr>
          <p:cNvSpPr txBox="1">
            <a:spLocks/>
          </p:cNvSpPr>
          <p:nvPr/>
        </p:nvSpPr>
        <p:spPr bwMode="auto">
          <a:xfrm>
            <a:off x="11296490" y="7015386"/>
            <a:ext cx="6299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b="1" dirty="0">
                <a:solidFill>
                  <a:srgbClr val="F47521"/>
                </a:solidFill>
                <a:latin typeface="Calibri" panose="020F0502020204030204" pitchFamily="34" charset="0"/>
              </a:rPr>
              <a:t>Agência Nacional de Saúde Suplementar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68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090CDD-CA07-4021-A961-6082480EA591}"/>
              </a:ext>
            </a:extLst>
          </p:cNvPr>
          <p:cNvSpPr txBox="1"/>
          <p:nvPr/>
        </p:nvSpPr>
        <p:spPr>
          <a:xfrm>
            <a:off x="2680079" y="2717079"/>
            <a:ext cx="13640081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60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 livre preenchimento </a:t>
            </a:r>
          </a:p>
          <a:p>
            <a:pPr algn="ctr"/>
            <a:r>
              <a:rPr lang="pt-BR" altLang="pt-BR" sz="6000" b="1" dirty="0">
                <a:solidFill>
                  <a:srgbClr val="F47521"/>
                </a:solidFill>
                <a:latin typeface="Calibri" panose="020F0502020204030204" pitchFamily="34" charset="0"/>
              </a:rPr>
              <a:t>x </a:t>
            </a:r>
          </a:p>
          <a:p>
            <a:pPr algn="ctr"/>
            <a:r>
              <a:rPr lang="pt-BR" altLang="pt-BR" sz="60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dependentes de documentação </a:t>
            </a:r>
          </a:p>
          <a:p>
            <a:pPr algn="ctr"/>
            <a:r>
              <a:rPr lang="pt-BR" altLang="pt-BR" sz="6000" b="1" dirty="0">
                <a:solidFill>
                  <a:srgbClr val="F47521"/>
                </a:solidFill>
                <a:latin typeface="Calibri" panose="020F0502020204030204" pitchFamily="34" charset="0"/>
              </a:rPr>
              <a:t>comprobatória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8620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9766" y="49876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 livre preenchimento x campos dependentes de documentação comprobatória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4DA87C-4885-470C-ABD1-B3E2331F2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169"/>
              </p:ext>
            </p:extLst>
          </p:nvPr>
        </p:nvGraphicFramePr>
        <p:xfrm>
          <a:off x="1395463" y="1617026"/>
          <a:ext cx="14497995" cy="837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672">
                  <a:extLst>
                    <a:ext uri="{9D8B030D-6E8A-4147-A177-3AD203B41FA5}">
                      <a16:colId xmlns:a16="http://schemas.microsoft.com/office/drawing/2014/main" val="84901748"/>
                    </a:ext>
                  </a:extLst>
                </a:gridCol>
                <a:gridCol w="4976672">
                  <a:extLst>
                    <a:ext uri="{9D8B030D-6E8A-4147-A177-3AD203B41FA5}">
                      <a16:colId xmlns:a16="http://schemas.microsoft.com/office/drawing/2014/main" val="644105294"/>
                    </a:ext>
                  </a:extLst>
                </a:gridCol>
                <a:gridCol w="2379950">
                  <a:extLst>
                    <a:ext uri="{9D8B030D-6E8A-4147-A177-3AD203B41FA5}">
                      <a16:colId xmlns:a16="http://schemas.microsoft.com/office/drawing/2014/main" val="1987288920"/>
                    </a:ext>
                  </a:extLst>
                </a:gridCol>
                <a:gridCol w="2164701">
                  <a:extLst>
                    <a:ext uri="{9D8B030D-6E8A-4147-A177-3AD203B41FA5}">
                      <a16:colId xmlns:a16="http://schemas.microsoft.com/office/drawing/2014/main" val="2547431434"/>
                    </a:ext>
                  </a:extLst>
                </a:gridCol>
              </a:tblGrid>
              <a:tr h="379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Aba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Campos de atualização Cadastral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 Comprobatório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9821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SIM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NÃO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2850084"/>
                  </a:ext>
                </a:extLst>
              </a:tr>
              <a:tr h="37958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Operadora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Razão Social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8732960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Nome Fantasia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080227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CRM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x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232428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CRO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x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7058922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Endereço da Matriz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x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2823986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Endereço de Correspondência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7626416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E-mail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5783157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Telefone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65794449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Site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6963501"/>
                  </a:ext>
                </a:extLst>
              </a:tr>
              <a:tr h="379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Classificação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Segmentação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9510433"/>
                  </a:ext>
                </a:extLst>
              </a:tr>
              <a:tr h="5219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Região de Comercialização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599852"/>
                  </a:ext>
                </a:extLst>
              </a:tr>
              <a:tr h="699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Representante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Dados do Representante junto à ANS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x *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3739175"/>
                  </a:ext>
                </a:extLst>
              </a:tr>
              <a:tr h="699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Representante RN 529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Dados do Representante RN 529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45387424"/>
                  </a:ext>
                </a:extLst>
              </a:tr>
              <a:tr h="379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Administrador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Dados dos Administradores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2827737"/>
                  </a:ext>
                </a:extLst>
              </a:tr>
              <a:tr h="379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Responsável Técnico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Dados Responsáveis Técnicos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7519602"/>
                  </a:ext>
                </a:extLst>
              </a:tr>
              <a:tr h="37958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Composição de Capital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Número Total de cotas/ações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5236428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Capital Pulverizado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408873"/>
                  </a:ext>
                </a:extLst>
              </a:tr>
              <a:tr h="379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Sócios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x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120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850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20916" y="383148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 livre preenchimento x campos dependentes de documentação comprobatória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26B3C6-CFBB-4A0A-A352-9703469AA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" t="10626" r="4065" b="16343"/>
          <a:stretch/>
        </p:blipFill>
        <p:spPr>
          <a:xfrm>
            <a:off x="388058" y="1553321"/>
            <a:ext cx="17636573" cy="76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3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91283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9766" y="49876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As cores do CADOP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2A781A1-FE96-BC92-C81B-17AB7AC122E4}"/>
              </a:ext>
            </a:extLst>
          </p:cNvPr>
          <p:cNvSpPr/>
          <p:nvPr/>
        </p:nvSpPr>
        <p:spPr>
          <a:xfrm>
            <a:off x="4511040" y="2573636"/>
            <a:ext cx="10439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Branco: Campos de livre edição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7DAFC4-3E6B-EF87-0DE6-6150FD13ED36}"/>
              </a:ext>
            </a:extLst>
          </p:cNvPr>
          <p:cNvSpPr/>
          <p:nvPr/>
        </p:nvSpPr>
        <p:spPr>
          <a:xfrm>
            <a:off x="4526280" y="4080612"/>
            <a:ext cx="10439400" cy="9906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Cinza: Campos que estão sujeitos a edição mediante documentação comprobatória para validação da ANS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40B564E-C4FD-4DC1-BF88-1FFC70227E26}"/>
              </a:ext>
            </a:extLst>
          </p:cNvPr>
          <p:cNvSpPr/>
          <p:nvPr/>
        </p:nvSpPr>
        <p:spPr>
          <a:xfrm>
            <a:off x="4526280" y="5787296"/>
            <a:ext cx="10439400" cy="990600"/>
          </a:xfrm>
          <a:prstGeom prst="rect">
            <a:avLst/>
          </a:prstGeom>
          <a:solidFill>
            <a:srgbClr val="F4F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Amarelo: Campos foram alterados e estão pendentes de validação dos documentos pela ANS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57F6818-EAE8-2598-C8DE-D041DA26A37F}"/>
              </a:ext>
            </a:extLst>
          </p:cNvPr>
          <p:cNvSpPr/>
          <p:nvPr/>
        </p:nvSpPr>
        <p:spPr>
          <a:xfrm>
            <a:off x="4425944" y="7462336"/>
            <a:ext cx="10439400" cy="990600"/>
          </a:xfrm>
          <a:prstGeom prst="rect">
            <a:avLst/>
          </a:prstGeom>
          <a:solidFill>
            <a:srgbClr val="F9B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Rosa: Campos que tiveram alterações rejeitadas pela ANS após validação de documentos</a:t>
            </a:r>
          </a:p>
        </p:txBody>
      </p:sp>
    </p:spTree>
    <p:extLst>
      <p:ext uri="{BB962C8B-B14F-4D97-AF65-F5344CB8AC3E}">
        <p14:creationId xmlns:p14="http://schemas.microsoft.com/office/powerpoint/2010/main" val="26207369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20916" y="383148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 livre preenchimento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797921" y="4577827"/>
            <a:ext cx="25603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Vídeo do site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2983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24938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dependentes de documentação comprobatória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3845792-6358-47DB-8708-E12871771F44}"/>
              </a:ext>
            </a:extLst>
          </p:cNvPr>
          <p:cNvGrpSpPr/>
          <p:nvPr/>
        </p:nvGrpSpPr>
        <p:grpSpPr>
          <a:xfrm>
            <a:off x="766260" y="1296946"/>
            <a:ext cx="17521740" cy="7309068"/>
            <a:chOff x="362672" y="1650856"/>
            <a:chExt cx="17521740" cy="730906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AD5D07C-F33B-4F69-BE7F-64BCE3516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7" t="13579" r="1851" b="14563"/>
            <a:stretch/>
          </p:blipFill>
          <p:spPr>
            <a:xfrm>
              <a:off x="362672" y="1650856"/>
              <a:ext cx="17521740" cy="7309068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D897ECA-29A8-4424-A05C-36935AAB9279}"/>
                </a:ext>
              </a:extLst>
            </p:cNvPr>
            <p:cNvSpPr/>
            <p:nvPr/>
          </p:nvSpPr>
          <p:spPr>
            <a:xfrm>
              <a:off x="4698799" y="6367636"/>
              <a:ext cx="1060825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Elipse 13">
            <a:extLst>
              <a:ext uri="{FF2B5EF4-FFF2-40B4-BE49-F238E27FC236}">
                <a16:creationId xmlns:a16="http://schemas.microsoft.com/office/drawing/2014/main" id="{288D7E1F-01E0-4D15-BA93-F3A1C24237E1}"/>
              </a:ext>
            </a:extLst>
          </p:cNvPr>
          <p:cNvSpPr/>
          <p:nvPr/>
        </p:nvSpPr>
        <p:spPr>
          <a:xfrm>
            <a:off x="2991314" y="4375416"/>
            <a:ext cx="936137" cy="9588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95847EA-01A2-46E9-AA3F-74EF1B16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2" t="11359" r="17904" b="12839"/>
          <a:stretch/>
        </p:blipFill>
        <p:spPr>
          <a:xfrm>
            <a:off x="2807296" y="778752"/>
            <a:ext cx="13103069" cy="8605252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50C0A573-9377-4DD4-8507-0C588EBE6D5F}"/>
              </a:ext>
            </a:extLst>
          </p:cNvPr>
          <p:cNvSpPr/>
          <p:nvPr/>
        </p:nvSpPr>
        <p:spPr>
          <a:xfrm>
            <a:off x="11880304" y="8064368"/>
            <a:ext cx="2081496" cy="8957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E109719-CF99-4D46-922B-C36E8AF74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68" t="26375" r="24474" b="20469"/>
          <a:stretch/>
        </p:blipFill>
        <p:spPr>
          <a:xfrm>
            <a:off x="6435798" y="3398435"/>
            <a:ext cx="713770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49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33251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Campos dependentes de documentação comprobatória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4372BA-135B-4630-9831-5B5C639D7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0" t="42125" r="30076" b="31297"/>
          <a:stretch/>
        </p:blipFill>
        <p:spPr>
          <a:xfrm>
            <a:off x="976152" y="2505402"/>
            <a:ext cx="16331240" cy="572653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C5F937F-44C1-4167-A383-8F3342844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5" t="13936" r="25590" b="25391"/>
          <a:stretch/>
        </p:blipFill>
        <p:spPr>
          <a:xfrm>
            <a:off x="1877559" y="231619"/>
            <a:ext cx="14683265" cy="982576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84CD516-7FA2-41F4-B58C-9EF37158D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57" t="38188" r="37271" b="43844"/>
          <a:stretch/>
        </p:blipFill>
        <p:spPr>
          <a:xfrm>
            <a:off x="4911971" y="3589068"/>
            <a:ext cx="8459602" cy="30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35176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Consultando um protocolo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EFE4EA-370D-40FC-8D43-F03EA25A8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" t="27360" r="4065" b="11609"/>
          <a:stretch/>
        </p:blipFill>
        <p:spPr>
          <a:xfrm>
            <a:off x="553237" y="2221951"/>
            <a:ext cx="17177070" cy="626457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AD143E1-502B-43BF-9FCD-F3E8640E537B}"/>
              </a:ext>
            </a:extLst>
          </p:cNvPr>
          <p:cNvSpPr/>
          <p:nvPr/>
        </p:nvSpPr>
        <p:spPr>
          <a:xfrm>
            <a:off x="359024" y="2983260"/>
            <a:ext cx="33123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95E77BB-6B5A-45ED-A660-ED8E8095E2E5}"/>
              </a:ext>
            </a:extLst>
          </p:cNvPr>
          <p:cNvSpPr/>
          <p:nvPr/>
        </p:nvSpPr>
        <p:spPr>
          <a:xfrm>
            <a:off x="14760624" y="3991372"/>
            <a:ext cx="1618356" cy="466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04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0" y="4305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Edição de um campo que necessita de validação por parte da ANS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DA1B5E-479C-454B-8714-2F4485C2B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" t="27359" r="4065" b="15548"/>
          <a:stretch/>
        </p:blipFill>
        <p:spPr>
          <a:xfrm>
            <a:off x="90286" y="2296442"/>
            <a:ext cx="17819581" cy="611559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F6AD1C5-E57F-4A9B-93A4-C706C89C210F}"/>
              </a:ext>
            </a:extLst>
          </p:cNvPr>
          <p:cNvSpPr/>
          <p:nvPr/>
        </p:nvSpPr>
        <p:spPr>
          <a:xfrm>
            <a:off x="4391472" y="4951480"/>
            <a:ext cx="1152128" cy="17041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7209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2ECE-E2E5-4CA8-AC91-7521BB877610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8D4305-6C48-4BDA-9FEA-3D9F55C45BC7}"/>
              </a:ext>
            </a:extLst>
          </p:cNvPr>
          <p:cNvSpPr txBox="1"/>
          <p:nvPr/>
        </p:nvSpPr>
        <p:spPr>
          <a:xfrm>
            <a:off x="791072" y="1602896"/>
            <a:ext cx="16993888" cy="1657439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Padronização do envio dos documentos;</a:t>
            </a:r>
            <a:endParaRPr kumimoji="0" lang="pt-BR" altLang="pt-BR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79150" marR="0" lvl="1" indent="0" algn="just" defTabSz="1758300" rtl="0" eaLnBrk="1" fontAlgn="base" latinLnBrk="0" hangingPunct="1">
              <a:lnSpc>
                <a:spcPct val="100000"/>
              </a:lnSpc>
              <a:spcBef>
                <a:spcPts val="3461"/>
              </a:spcBef>
              <a:spcAft>
                <a:spcPct val="0"/>
              </a:spcAft>
              <a:buClr>
                <a:srgbClr val="D44C3D"/>
              </a:buClr>
              <a:buSzPct val="77000"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114465-3E79-46D8-8211-EF1B611F79EE}"/>
              </a:ext>
            </a:extLst>
          </p:cNvPr>
          <p:cNvSpPr txBox="1">
            <a:spLocks/>
          </p:cNvSpPr>
          <p:nvPr/>
        </p:nvSpPr>
        <p:spPr bwMode="auto">
          <a:xfrm>
            <a:off x="3440" y="394857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5400" b="1" dirty="0">
                <a:solidFill>
                  <a:srgbClr val="F47521"/>
                </a:solidFill>
                <a:latin typeface="Calibri" panose="020F0502020204030204" pitchFamily="34" charset="0"/>
              </a:rPr>
              <a:t>As vantagens para as operadoras</a:t>
            </a:r>
            <a:endParaRPr kumimoji="0" lang="pt-BR" altLang="pt-BR" sz="54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FCF80A-72ED-4130-8E1E-4686A8863B4D}"/>
              </a:ext>
            </a:extLst>
          </p:cNvPr>
          <p:cNvSpPr txBox="1"/>
          <p:nvPr/>
        </p:nvSpPr>
        <p:spPr>
          <a:xfrm>
            <a:off x="791072" y="3143002"/>
            <a:ext cx="16993888" cy="1162432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Agilidade </a:t>
            </a:r>
            <a:r>
              <a:rPr lang="pt-BR" sz="3200" dirty="0">
                <a:solidFill>
                  <a:srgbClr val="333333"/>
                </a:solidFill>
                <a:latin typeface="Calibri"/>
              </a:rPr>
              <a:t>n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atualização dos campos de livre preenchimento e, consequentemente, maior agilidade por parte da ANS para validar ou rejeitar os demais campos;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2E9114-7508-41C7-B987-B8032E071603}"/>
              </a:ext>
            </a:extLst>
          </p:cNvPr>
          <p:cNvSpPr txBox="1"/>
          <p:nvPr/>
        </p:nvSpPr>
        <p:spPr>
          <a:xfrm>
            <a:off x="791072" y="5223014"/>
            <a:ext cx="16993888" cy="669990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Maior transparência: permite o acompanhamento pelos usuários;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E00CF2-BBC4-40B1-A633-C9604AF2C893}"/>
              </a:ext>
            </a:extLst>
          </p:cNvPr>
          <p:cNvSpPr txBox="1"/>
          <p:nvPr/>
        </p:nvSpPr>
        <p:spPr>
          <a:xfrm>
            <a:off x="791072" y="7272423"/>
            <a:ext cx="16849872" cy="669990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333333"/>
                </a:solidFill>
                <a:latin typeface="Calibri"/>
              </a:rPr>
              <a:t>- Acesso instantâneo ao sistema, que é o mesmo utilizado pela ANS.</a:t>
            </a:r>
          </a:p>
        </p:txBody>
      </p:sp>
    </p:spTree>
    <p:extLst>
      <p:ext uri="{BB962C8B-B14F-4D97-AF65-F5344CB8AC3E}">
        <p14:creationId xmlns:p14="http://schemas.microsoft.com/office/powerpoint/2010/main" val="146275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8D4305-6C48-4BDA-9FEA-3D9F55C45BC7}"/>
              </a:ext>
            </a:extLst>
          </p:cNvPr>
          <p:cNvSpPr txBox="1"/>
          <p:nvPr/>
        </p:nvSpPr>
        <p:spPr>
          <a:xfrm>
            <a:off x="791072" y="1602896"/>
            <a:ext cx="16993888" cy="2149882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r>
              <a:rPr lang="pt-BR" sz="3200" dirty="0"/>
              <a:t>O sistema Cadastro de Operadoras – CADOP é uma ferramenta utilizada para atualizar e armazenar os dados cadastrais das operadoras de planos de saúde e das administradoras de benefícios. </a:t>
            </a:r>
            <a:r>
              <a:rPr lang="pt-BR" altLang="pt-BR" sz="3200" dirty="0">
                <a:latin typeface="Calibri" panose="020F0502020204030204" pitchFamily="34" charset="0"/>
              </a:rPr>
              <a:t> </a:t>
            </a:r>
          </a:p>
          <a:p>
            <a:pPr lvl="1" algn="just" fontAlgn="base">
              <a:spcBef>
                <a:spcPts val="3461"/>
              </a:spcBef>
              <a:spcAft>
                <a:spcPct val="0"/>
              </a:spcAft>
              <a:buClr>
                <a:srgbClr val="D44C3D"/>
              </a:buClr>
              <a:buSzPct val="77000"/>
            </a:pPr>
            <a:endParaRPr lang="pt-BR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114465-3E79-46D8-8211-EF1B611F79EE}"/>
              </a:ext>
            </a:extLst>
          </p:cNvPr>
          <p:cNvSpPr txBox="1">
            <a:spLocks/>
          </p:cNvSpPr>
          <p:nvPr/>
        </p:nvSpPr>
        <p:spPr bwMode="auto">
          <a:xfrm>
            <a:off x="3440" y="436419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5400" b="1" dirty="0">
                <a:solidFill>
                  <a:srgbClr val="F47521"/>
                </a:solidFill>
                <a:latin typeface="Calibri" panose="020F0502020204030204" pitchFamily="34" charset="0"/>
              </a:rPr>
              <a:t>CADOP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FCF80A-72ED-4130-8E1E-4686A8863B4D}"/>
              </a:ext>
            </a:extLst>
          </p:cNvPr>
          <p:cNvSpPr txBox="1"/>
          <p:nvPr/>
        </p:nvSpPr>
        <p:spPr>
          <a:xfrm>
            <a:off x="791072" y="3143002"/>
            <a:ext cx="16993888" cy="1654875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pPr algn="just"/>
            <a:r>
              <a:rPr lang="pt-BR" sz="3200" dirty="0"/>
              <a:t>Art. 16 da RN nº 543, de 2022: Todas as alterações dos dados cadastrais listados nos Anexos I e III da norma precisam ser informados à ANS no prazo de até 30 (trinta) dias a contar da ocorrência da alteração. </a:t>
            </a:r>
            <a:endParaRPr lang="pt-BR" sz="32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2E9114-7508-41C7-B987-B8032E071603}"/>
              </a:ext>
            </a:extLst>
          </p:cNvPr>
          <p:cNvSpPr txBox="1"/>
          <p:nvPr/>
        </p:nvSpPr>
        <p:spPr>
          <a:xfrm>
            <a:off x="791072" y="5223014"/>
            <a:ext cx="16993888" cy="1654875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r>
              <a:rPr lang="pt-BR" sz="3200" dirty="0"/>
              <a:t>O uso do sistema é obrigatório para atualização cadastral (§4º do citado art. 16 da RN nº 543,2022): Somente são aceitas petições e inserção de documentos para alteração por meio do CADOP. Qualquer outra forma de peticionamento será desconsiderada.</a:t>
            </a:r>
            <a:endParaRPr lang="pt-BR" sz="32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E00CF2-BBC4-40B1-A633-C9604AF2C893}"/>
              </a:ext>
            </a:extLst>
          </p:cNvPr>
          <p:cNvSpPr txBox="1"/>
          <p:nvPr/>
        </p:nvSpPr>
        <p:spPr>
          <a:xfrm>
            <a:off x="791072" y="7186842"/>
            <a:ext cx="16849872" cy="1162432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r>
              <a:rPr lang="pt-BR" sz="3200" dirty="0"/>
              <a:t>A própria operadora altera seus dados, de acordo com os critérios regulamentados em normativos, que podem ser dependentes ou não de validação pela ANS. </a:t>
            </a:r>
            <a:endParaRPr lang="pt-BR" sz="32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090CDD-CA07-4021-A961-6082480EA591}"/>
              </a:ext>
            </a:extLst>
          </p:cNvPr>
          <p:cNvSpPr txBox="1"/>
          <p:nvPr/>
        </p:nvSpPr>
        <p:spPr>
          <a:xfrm>
            <a:off x="5024442" y="3434245"/>
            <a:ext cx="887954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ATUALIZAÇÃO DE CAMPOS </a:t>
            </a:r>
          </a:p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REJEITADOS PELA ANS</a:t>
            </a: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26790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2ECE-E2E5-4CA8-AC91-7521BB877610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114465-3E79-46D8-8211-EF1B611F79EE}"/>
              </a:ext>
            </a:extLst>
          </p:cNvPr>
          <p:cNvSpPr txBox="1">
            <a:spLocks/>
          </p:cNvSpPr>
          <p:nvPr/>
        </p:nvSpPr>
        <p:spPr bwMode="auto">
          <a:xfrm>
            <a:off x="3440" y="415638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5400" b="1" dirty="0">
                <a:solidFill>
                  <a:srgbClr val="F47521"/>
                </a:solidFill>
                <a:latin typeface="Calibri" panose="020F0502020204030204" pitchFamily="34" charset="0"/>
              </a:rPr>
              <a:t>Rejeição de uma atualização cadastral</a:t>
            </a:r>
            <a:endParaRPr kumimoji="0" lang="pt-BR" altLang="pt-BR" sz="54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2037F6-8CD0-4013-A896-736117D5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76" b="16532"/>
          <a:stretch/>
        </p:blipFill>
        <p:spPr>
          <a:xfrm>
            <a:off x="12817" y="2767236"/>
            <a:ext cx="17946414" cy="576064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ABC9AE5-AC09-4DE6-9511-D023CC7B9DB1}"/>
              </a:ext>
            </a:extLst>
          </p:cNvPr>
          <p:cNvSpPr/>
          <p:nvPr/>
        </p:nvSpPr>
        <p:spPr>
          <a:xfrm>
            <a:off x="4463480" y="5287516"/>
            <a:ext cx="1152128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97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114465-3E79-46D8-8211-EF1B611F79EE}"/>
              </a:ext>
            </a:extLst>
          </p:cNvPr>
          <p:cNvSpPr txBox="1">
            <a:spLocks/>
          </p:cNvSpPr>
          <p:nvPr/>
        </p:nvSpPr>
        <p:spPr bwMode="auto">
          <a:xfrm>
            <a:off x="3440" y="436419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5400" b="1" dirty="0">
                <a:solidFill>
                  <a:srgbClr val="F47521"/>
                </a:solidFill>
                <a:latin typeface="Calibri" panose="020F0502020204030204" pitchFamily="34" charset="0"/>
              </a:rPr>
              <a:t>Observações importantes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7E2E39-5F10-8159-D1C6-EF8143966F8F}"/>
              </a:ext>
            </a:extLst>
          </p:cNvPr>
          <p:cNvSpPr txBox="1"/>
          <p:nvPr/>
        </p:nvSpPr>
        <p:spPr>
          <a:xfrm>
            <a:off x="1082040" y="1859275"/>
            <a:ext cx="1671828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Documentos devem ser encaminhados após registro em órgãos competentes e guardar consonância com os atos constitutivos (cargos, mandatos, atribuições,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Pagamento correto da Taxa de Alteração de Dados de Operadoras (TAO)</a:t>
            </a:r>
          </a:p>
          <a:p>
            <a:endParaRPr lang="pt-BR" dirty="0"/>
          </a:p>
          <a:p>
            <a:pPr rtl="0"/>
            <a:r>
              <a:rPr lang="pt-BR" dirty="0"/>
              <a:t>ATENÇÃO: </a:t>
            </a:r>
            <a:r>
              <a:rPr lang="pt-BR" dirty="0">
                <a:effectLst/>
                <a:latin typeface="-apple-system"/>
              </a:rPr>
              <a:t>Portaria Interministerial nº 19, de 11/09/2023, do MF e MS (novos valores de TSS) – gefin.ans@ans.gov.br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Atenção ao modelo de Termo de Responsabilidade da RN nº 520, de 2022.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Atenção às orientações no site e manual e marcação dos campos que efetivamente serão alterados e seus respectivos documentos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Comunicação para atualização cadastral deve ser feita EXCLSUIVAMENTE pelo CADOP</a:t>
            </a:r>
          </a:p>
        </p:txBody>
      </p:sp>
    </p:spTree>
    <p:extLst>
      <p:ext uri="{BB962C8B-B14F-4D97-AF65-F5344CB8AC3E}">
        <p14:creationId xmlns:p14="http://schemas.microsoft.com/office/powerpoint/2010/main" val="78327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7156064"/>
            <a:ext cx="4034120" cy="81178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0" y="1892517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Dúvidas: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dioperesponde@ans.gov.br</a:t>
            </a:r>
            <a:endParaRPr lang="pt-BR" altLang="pt-BR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8D4305-6C48-4BDA-9FEA-3D9F55C45BC7}"/>
              </a:ext>
            </a:extLst>
          </p:cNvPr>
          <p:cNvSpPr txBox="1"/>
          <p:nvPr/>
        </p:nvSpPr>
        <p:spPr>
          <a:xfrm>
            <a:off x="464880" y="2319176"/>
            <a:ext cx="17358240" cy="5920145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r>
              <a:rPr lang="pt-BR" sz="3200" dirty="0"/>
              <a:t>Cronograma de disponibilização:</a:t>
            </a:r>
          </a:p>
          <a:p>
            <a:endParaRPr lang="pt-BR" sz="3200" dirty="0"/>
          </a:p>
          <a:p>
            <a:r>
              <a:rPr lang="pt-BR" u="sng" dirty="0"/>
              <a:t>Autogestão</a:t>
            </a:r>
            <a:r>
              <a:rPr lang="pt-BR" dirty="0"/>
              <a:t> - Abril/2021</a:t>
            </a:r>
          </a:p>
          <a:p>
            <a:endParaRPr lang="pt-BR" u="sng" dirty="0"/>
          </a:p>
          <a:p>
            <a:r>
              <a:rPr lang="pt-BR" u="sng" dirty="0"/>
              <a:t>Medicina de Grupo</a:t>
            </a:r>
            <a:r>
              <a:rPr lang="pt-BR" dirty="0"/>
              <a:t> - Agosto/2021</a:t>
            </a:r>
          </a:p>
          <a:p>
            <a:endParaRPr lang="pt-BR" u="sng" dirty="0"/>
          </a:p>
          <a:p>
            <a:r>
              <a:rPr lang="pt-BR" u="sng" dirty="0"/>
              <a:t>Cooperativas Médica e Odontológica + Administradoras</a:t>
            </a:r>
            <a:r>
              <a:rPr lang="pt-BR" dirty="0"/>
              <a:t> - Março/2022</a:t>
            </a:r>
          </a:p>
          <a:p>
            <a:endParaRPr lang="pt-BR" dirty="0"/>
          </a:p>
          <a:p>
            <a:r>
              <a:rPr lang="pt-BR" u="sng" dirty="0"/>
              <a:t>Filantropias, Odontologia de Grupo e Seguradoras Especializadas em Saúde</a:t>
            </a:r>
            <a:r>
              <a:rPr lang="pt-BR" dirty="0"/>
              <a:t> –Setembro/2022.</a:t>
            </a:r>
          </a:p>
          <a:p>
            <a:pPr lvl="1" algn="just" fontAlgn="base">
              <a:spcBef>
                <a:spcPts val="3461"/>
              </a:spcBef>
              <a:spcAft>
                <a:spcPct val="0"/>
              </a:spcAft>
              <a:buClr>
                <a:srgbClr val="D44C3D"/>
              </a:buClr>
              <a:buSzPct val="77000"/>
            </a:pPr>
            <a:endParaRPr lang="pt-BR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114465-3E79-46D8-8211-EF1B611F79EE}"/>
              </a:ext>
            </a:extLst>
          </p:cNvPr>
          <p:cNvSpPr txBox="1">
            <a:spLocks/>
          </p:cNvSpPr>
          <p:nvPr/>
        </p:nvSpPr>
        <p:spPr bwMode="auto">
          <a:xfrm>
            <a:off x="3440" y="436419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5400" b="1" dirty="0">
                <a:solidFill>
                  <a:srgbClr val="F47521"/>
                </a:solidFill>
                <a:latin typeface="Calibri" panose="020F0502020204030204" pitchFamily="34" charset="0"/>
              </a:rPr>
              <a:t>CADOP</a:t>
            </a:r>
          </a:p>
        </p:txBody>
      </p:sp>
    </p:spTree>
    <p:extLst>
      <p:ext uri="{BB962C8B-B14F-4D97-AF65-F5344CB8AC3E}">
        <p14:creationId xmlns:p14="http://schemas.microsoft.com/office/powerpoint/2010/main" val="1254149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114465-3E79-46D8-8211-EF1B611F79EE}"/>
              </a:ext>
            </a:extLst>
          </p:cNvPr>
          <p:cNvSpPr txBox="1">
            <a:spLocks/>
          </p:cNvSpPr>
          <p:nvPr/>
        </p:nvSpPr>
        <p:spPr bwMode="auto">
          <a:xfrm>
            <a:off x="3440" y="436419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5400" b="1" dirty="0">
                <a:solidFill>
                  <a:srgbClr val="F47521"/>
                </a:solidFill>
                <a:latin typeface="Calibri" panose="020F0502020204030204" pitchFamily="34" charset="0"/>
              </a:rPr>
              <a:t>Contexto setores regulados</a:t>
            </a:r>
          </a:p>
        </p:txBody>
      </p:sp>
      <p:pic>
        <p:nvPicPr>
          <p:cNvPr id="3" name="Gráfico 2" descr="Cidade com preenchimento sólido">
            <a:extLst>
              <a:ext uri="{FF2B5EF4-FFF2-40B4-BE49-F238E27FC236}">
                <a16:creationId xmlns:a16="http://schemas.microsoft.com/office/drawing/2014/main" id="{7138BBAF-7E9F-CA28-DA3A-27D00DE64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504061" y="1903878"/>
            <a:ext cx="1608241" cy="2268987"/>
          </a:xfrm>
          <a:prstGeom prst="rect">
            <a:avLst/>
          </a:prstGeom>
        </p:spPr>
      </p:pic>
      <p:pic>
        <p:nvPicPr>
          <p:cNvPr id="8" name="Gráfico 7" descr="Área de Transferência com preenchimento sólido">
            <a:extLst>
              <a:ext uri="{FF2B5EF4-FFF2-40B4-BE49-F238E27FC236}">
                <a16:creationId xmlns:a16="http://schemas.microsoft.com/office/drawing/2014/main" id="{09AB11D1-9D6A-0267-D029-D80C2F1EA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032103" y="2008786"/>
            <a:ext cx="1227243" cy="1731456"/>
          </a:xfrm>
          <a:prstGeom prst="rect">
            <a:avLst/>
          </a:prstGeom>
        </p:spPr>
      </p:pic>
      <p:pic>
        <p:nvPicPr>
          <p:cNvPr id="10" name="Gráfico 9" descr="Computação em Nuvem com preenchimento sólido">
            <a:extLst>
              <a:ext uri="{FF2B5EF4-FFF2-40B4-BE49-F238E27FC236}">
                <a16:creationId xmlns:a16="http://schemas.microsoft.com/office/drawing/2014/main" id="{F4C355C6-1108-C025-3DF5-F2F97D23A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2587783" y="1974008"/>
            <a:ext cx="1608240" cy="2268986"/>
          </a:xfrm>
          <a:prstGeom prst="rect">
            <a:avLst/>
          </a:prstGeom>
        </p:spPr>
      </p:pic>
      <p:pic>
        <p:nvPicPr>
          <p:cNvPr id="12" name="Gráfico 11" descr="Cmd Terminal estrutura de tópicos">
            <a:extLst>
              <a:ext uri="{FF2B5EF4-FFF2-40B4-BE49-F238E27FC236}">
                <a16:creationId xmlns:a16="http://schemas.microsoft.com/office/drawing/2014/main" id="{CED084F5-45A4-281C-7B37-20516586B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5076062" y="2151279"/>
            <a:ext cx="2202596" cy="2268983"/>
          </a:xfrm>
          <a:prstGeom prst="rect">
            <a:avLst/>
          </a:prstGeom>
        </p:spPr>
      </p:pic>
      <p:pic>
        <p:nvPicPr>
          <p:cNvPr id="14" name="Gráfico 13" descr="Análise do cliente com preenchimento sólido">
            <a:extLst>
              <a:ext uri="{FF2B5EF4-FFF2-40B4-BE49-F238E27FC236}">
                <a16:creationId xmlns:a16="http://schemas.microsoft.com/office/drawing/2014/main" id="{E21754F9-0D73-C74E-ADA8-788790198D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306667" y="1763862"/>
            <a:ext cx="1724521" cy="243304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0EF08C-F138-DF70-F296-D2FE964CEE03}"/>
              </a:ext>
            </a:extLst>
          </p:cNvPr>
          <p:cNvSpPr txBox="1"/>
          <p:nvPr/>
        </p:nvSpPr>
        <p:spPr>
          <a:xfrm>
            <a:off x="384835" y="4473271"/>
            <a:ext cx="50596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Regras e dados internos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Atos Constitutivos (Estatuto ou Contrato Social)</a:t>
            </a:r>
          </a:p>
          <a:p>
            <a:endParaRPr lang="pt-BR" dirty="0"/>
          </a:p>
          <a:p>
            <a:r>
              <a:rPr lang="pt-BR" dirty="0"/>
              <a:t>Regulamentos internos</a:t>
            </a:r>
          </a:p>
          <a:p>
            <a:endParaRPr lang="pt-BR" dirty="0"/>
          </a:p>
          <a:p>
            <a:r>
              <a:rPr lang="pt-BR" dirty="0"/>
              <a:t>Outros dados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465A4F1-148C-7219-E460-DC4C99FD26D6}"/>
              </a:ext>
            </a:extLst>
          </p:cNvPr>
          <p:cNvSpPr txBox="1"/>
          <p:nvPr/>
        </p:nvSpPr>
        <p:spPr>
          <a:xfrm>
            <a:off x="6140621" y="4445466"/>
            <a:ext cx="57829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Atos de gestão podem alterar regras e dados 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Atas de </a:t>
            </a:r>
            <a:r>
              <a:rPr lang="pt-BR" dirty="0" err="1"/>
              <a:t>assembléias</a:t>
            </a:r>
            <a:r>
              <a:rPr lang="pt-BR" dirty="0"/>
              <a:t> ou reuniões de administradores</a:t>
            </a:r>
          </a:p>
          <a:p>
            <a:endParaRPr lang="pt-BR" dirty="0"/>
          </a:p>
          <a:p>
            <a:r>
              <a:rPr lang="pt-BR" dirty="0"/>
              <a:t>Decisões gerenciais internas</a:t>
            </a:r>
          </a:p>
          <a:p>
            <a:endParaRPr lang="pt-BR" dirty="0"/>
          </a:p>
          <a:p>
            <a:r>
              <a:rPr lang="pt-BR" dirty="0"/>
              <a:t>Regras previstas nos atos constitutivos (Mandato, p. ex.)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64897F-27CB-1A43-B2B6-447CDA5FE68E}"/>
              </a:ext>
            </a:extLst>
          </p:cNvPr>
          <p:cNvSpPr txBox="1"/>
          <p:nvPr/>
        </p:nvSpPr>
        <p:spPr>
          <a:xfrm>
            <a:off x="13203571" y="4473271"/>
            <a:ext cx="4075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Comunicação ao regulador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9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2033" y="953598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5008" y="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3200" b="1" dirty="0">
              <a:solidFill>
                <a:srgbClr val="6D983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915928-14D6-4E43-BFF3-D9B876554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7" t="4720" r="14580" b="15547"/>
          <a:stretch/>
        </p:blipFill>
        <p:spPr>
          <a:xfrm>
            <a:off x="244530" y="504362"/>
            <a:ext cx="13340980" cy="800458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441A336-54C0-4C9D-8555-803F60D7404B}"/>
              </a:ext>
            </a:extLst>
          </p:cNvPr>
          <p:cNvSpPr/>
          <p:nvPr/>
        </p:nvSpPr>
        <p:spPr>
          <a:xfrm>
            <a:off x="791072" y="1615108"/>
            <a:ext cx="936104" cy="823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7419D1-54B8-4B10-BFE9-6F532F1FD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9" t="3735" r="15688" b="5704"/>
          <a:stretch/>
        </p:blipFill>
        <p:spPr>
          <a:xfrm>
            <a:off x="2128661" y="1694045"/>
            <a:ext cx="12889432" cy="8592955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F17AF5D-9F4B-4D0D-B778-AD30FFF61380}"/>
              </a:ext>
            </a:extLst>
          </p:cNvPr>
          <p:cNvCxnSpPr/>
          <p:nvPr/>
        </p:nvCxnSpPr>
        <p:spPr>
          <a:xfrm flipH="1">
            <a:off x="12024908" y="6046143"/>
            <a:ext cx="2664296" cy="36724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8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2033" y="953598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5008" y="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Onde </a:t>
            </a:r>
            <a:r>
              <a:rPr lang="pt-BR" altLang="pt-BR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biCl</a:t>
            </a:r>
            <a:endParaRPr lang="pt-BR" altLang="pt-BR" sz="3200" b="1" dirty="0">
              <a:solidFill>
                <a:srgbClr val="6D983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0A74C60-05D9-3F4B-D757-5610B76C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84" y="560394"/>
            <a:ext cx="14371796" cy="9425433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8E6575A-25F8-45DB-ABA0-6796DB884084}"/>
              </a:ext>
            </a:extLst>
          </p:cNvPr>
          <p:cNvCxnSpPr>
            <a:cxnSpLocks/>
          </p:cNvCxnSpPr>
          <p:nvPr/>
        </p:nvCxnSpPr>
        <p:spPr>
          <a:xfrm>
            <a:off x="450771" y="2905430"/>
            <a:ext cx="1088469" cy="63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2813E8D-D6B1-41C0-A9C3-09A02717FE85}"/>
              </a:ext>
            </a:extLst>
          </p:cNvPr>
          <p:cNvCxnSpPr>
            <a:cxnSpLocks/>
          </p:cNvCxnSpPr>
          <p:nvPr/>
        </p:nvCxnSpPr>
        <p:spPr>
          <a:xfrm>
            <a:off x="450771" y="4940860"/>
            <a:ext cx="1195149" cy="59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Acessar o Portal das Operadoras </a:t>
            </a:r>
          </a:p>
          <a:p>
            <a:pPr algn="l">
              <a:defRPr/>
            </a:pPr>
            <a:endParaRPr lang="pt-BR" sz="36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Acessar o Sistema no menu específico: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394858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Como acessar o Sistema CADOP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2BD7EA-D265-4EF4-A736-6BA687D5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3" t="38188" r="45572" b="30313"/>
          <a:stretch/>
        </p:blipFill>
        <p:spPr>
          <a:xfrm>
            <a:off x="6479704" y="3799352"/>
            <a:ext cx="8928992" cy="595266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108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43642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Acessando o Sistema CADOP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6228BA-F1B2-447B-855D-F7C231614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91" r="14027" b="28344"/>
          <a:stretch/>
        </p:blipFill>
        <p:spPr>
          <a:xfrm>
            <a:off x="672869" y="2791956"/>
            <a:ext cx="16937806" cy="5124568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6CD6712-0541-48D7-97B9-EA4CC234CF54}"/>
              </a:ext>
            </a:extLst>
          </p:cNvPr>
          <p:cNvCxnSpPr/>
          <p:nvPr/>
        </p:nvCxnSpPr>
        <p:spPr>
          <a:xfrm flipH="1" flipV="1">
            <a:off x="4679504" y="6439644"/>
            <a:ext cx="6264696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3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0908" y="2055060"/>
            <a:ext cx="15947948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19766" y="41564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Acessando o Sistema CADOP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541091-0CE6-4627-8C42-714903A8D3E2}"/>
              </a:ext>
            </a:extLst>
          </p:cNvPr>
          <p:cNvSpPr/>
          <p:nvPr/>
        </p:nvSpPr>
        <p:spPr>
          <a:xfrm>
            <a:off x="6335688" y="399137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C94D84-20A9-4909-A089-E542DA32E179}"/>
              </a:ext>
            </a:extLst>
          </p:cNvPr>
          <p:cNvSpPr/>
          <p:nvPr/>
        </p:nvSpPr>
        <p:spPr>
          <a:xfrm>
            <a:off x="12778580" y="3799352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C7130A-8890-4A9F-B7D3-2039F70FE064}"/>
              </a:ext>
            </a:extLst>
          </p:cNvPr>
          <p:cNvSpPr/>
          <p:nvPr/>
        </p:nvSpPr>
        <p:spPr>
          <a:xfrm>
            <a:off x="13589202" y="3992635"/>
            <a:ext cx="46085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D8816BF-BCAA-4692-B3EF-09F698543D75}"/>
              </a:ext>
            </a:extLst>
          </p:cNvPr>
          <p:cNvSpPr/>
          <p:nvPr/>
        </p:nvSpPr>
        <p:spPr>
          <a:xfrm>
            <a:off x="3415942" y="6349426"/>
            <a:ext cx="2919745" cy="12423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CA1EE09-E164-74F6-24CC-415B99250F0B}"/>
              </a:ext>
            </a:extLst>
          </p:cNvPr>
          <p:cNvGrpSpPr/>
          <p:nvPr/>
        </p:nvGrpSpPr>
        <p:grpSpPr>
          <a:xfrm>
            <a:off x="900908" y="1161624"/>
            <a:ext cx="16768024" cy="8443254"/>
            <a:chOff x="900908" y="1161624"/>
            <a:chExt cx="16768024" cy="844325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39EBE7E-B2E6-4344-BB7F-DC988715F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1" t="8950" r="5172" b="7779"/>
            <a:stretch/>
          </p:blipFill>
          <p:spPr>
            <a:xfrm>
              <a:off x="900908" y="1161624"/>
              <a:ext cx="16768024" cy="844325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9D56437-9169-B256-2439-328ED743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5612" y="4040244"/>
              <a:ext cx="1679914" cy="239988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CFB310FF-79AA-4598-913B-4A2F9A759826}"/>
              </a:ext>
            </a:extLst>
          </p:cNvPr>
          <p:cNvSpPr/>
          <p:nvPr/>
        </p:nvSpPr>
        <p:spPr>
          <a:xfrm>
            <a:off x="900908" y="3487316"/>
            <a:ext cx="1501184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37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254EA92E803C47B4630514291DF7CE" ma:contentTypeVersion="13" ma:contentTypeDescription="Crie um novo documento." ma:contentTypeScope="" ma:versionID="c605c74264abf0ec347349694130b5c2">
  <xsd:schema xmlns:xsd="http://www.w3.org/2001/XMLSchema" xmlns:xs="http://www.w3.org/2001/XMLSchema" xmlns:p="http://schemas.microsoft.com/office/2006/metadata/properties" xmlns:ns3="3a901065-0bfb-431d-a607-b1728f94fea2" xmlns:ns4="ff60e3a3-ce4b-4c7e-9fe0-2a65f56f863e" targetNamespace="http://schemas.microsoft.com/office/2006/metadata/properties" ma:root="true" ma:fieldsID="69c2eeca62c5060b6604f99d692e4e96" ns3:_="" ns4:_="">
    <xsd:import namespace="3a901065-0bfb-431d-a607-b1728f94fea2"/>
    <xsd:import namespace="ff60e3a3-ce4b-4c7e-9fe0-2a65f56f86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01065-0bfb-431d-a607-b1728f94fe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0e3a3-ce4b-4c7e-9fe0-2a65f56f8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6922A-CFFE-4C5A-8BCC-3283FB50DFB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ff60e3a3-ce4b-4c7e-9fe0-2a65f56f863e"/>
    <ds:schemaRef ds:uri="3a901065-0bfb-431d-a607-b1728f94fea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A1F125-11C2-49AD-8921-31277F54E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03767-AA21-4801-B7A3-856515E58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01065-0bfb-431d-a607-b1728f94fea2"/>
    <ds:schemaRef ds:uri="ff60e3a3-ce4b-4c7e-9fe0-2a65f56f86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11331</TotalTime>
  <Words>775</Words>
  <Application>Microsoft Office PowerPoint</Application>
  <PresentationFormat>Personalizar</PresentationFormat>
  <Paragraphs>202</Paragraphs>
  <Slides>23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Washington Oliveira Alves</cp:lastModifiedBy>
  <cp:revision>1045</cp:revision>
  <dcterms:created xsi:type="dcterms:W3CDTF">2016-01-16T10:55:01Z</dcterms:created>
  <dcterms:modified xsi:type="dcterms:W3CDTF">2023-10-06T15:17:11Z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0x01010039254EA92E803C47B4630514291DF7CE</vt:lpwstr>
  </property>
</Properties>
</file>