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7" r:id="rId4"/>
    <p:sldId id="276" r:id="rId5"/>
    <p:sldId id="278" r:id="rId6"/>
    <p:sldId id="279" r:id="rId7"/>
    <p:sldId id="280" r:id="rId8"/>
    <p:sldId id="274" r:id="rId9"/>
    <p:sldId id="265" r:id="rId10"/>
  </p:sldIdLst>
  <p:sldSz cx="12192000" cy="6858000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C84"/>
    <a:srgbClr val="F26671"/>
    <a:srgbClr val="FFCA08"/>
    <a:srgbClr val="F89752"/>
    <a:srgbClr val="B1D34B"/>
    <a:srgbClr val="C2D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FFB35040-9147-4D0E-9631-3BFCB7F640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117F7756-A500-4CC8-A064-1BF5C5E77E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572" y="2934392"/>
            <a:ext cx="7115119" cy="1936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/>
            </a:lvl1pPr>
          </a:lstStyle>
          <a:p>
            <a:pPr lvl="0"/>
            <a:r>
              <a:rPr lang="pt-BR" dirty="0"/>
              <a:t>Título</a:t>
            </a:r>
          </a:p>
        </p:txBody>
      </p:sp>
      <p:grpSp>
        <p:nvGrpSpPr>
          <p:cNvPr id="12" name="Agrupar 3">
            <a:extLst>
              <a:ext uri="{FF2B5EF4-FFF2-40B4-BE49-F238E27FC236}">
                <a16:creationId xmlns:a16="http://schemas.microsoft.com/office/drawing/2014/main" id="{37BC5721-33A0-433A-85D4-05EDDF3C03FE}"/>
              </a:ext>
            </a:extLst>
          </p:cNvPr>
          <p:cNvGrpSpPr/>
          <p:nvPr userDrawn="1"/>
        </p:nvGrpSpPr>
        <p:grpSpPr>
          <a:xfrm>
            <a:off x="1427567" y="5528044"/>
            <a:ext cx="2030039" cy="407019"/>
            <a:chOff x="5940297" y="5950654"/>
            <a:chExt cx="2887819" cy="579002"/>
          </a:xfrm>
        </p:grpSpPr>
        <p:pic>
          <p:nvPicPr>
            <p:cNvPr id="13" name="Imagem 4">
              <a:extLst>
                <a:ext uri="{FF2B5EF4-FFF2-40B4-BE49-F238E27FC236}">
                  <a16:creationId xmlns:a16="http://schemas.microsoft.com/office/drawing/2014/main" id="{F361DD9D-2280-4DD1-8ED5-3185346F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14" name="Imagem 5">
              <a:extLst>
                <a:ext uri="{FF2B5EF4-FFF2-40B4-BE49-F238E27FC236}">
                  <a16:creationId xmlns:a16="http://schemas.microsoft.com/office/drawing/2014/main" id="{2B4D0A64-D113-4FAD-9A59-C6449BA2F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808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8EE4615-1CF5-4739-AEF3-FCAE1CAE2F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id="{BD92BC29-7865-4F18-A9A7-5FF4476C26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572" y="2934392"/>
            <a:ext cx="7115119" cy="1936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/>
            </a:lvl1pPr>
          </a:lstStyle>
          <a:p>
            <a:pPr lvl="0"/>
            <a:r>
              <a:rPr lang="pt-BR" dirty="0"/>
              <a:t>Obrigado</a:t>
            </a:r>
          </a:p>
        </p:txBody>
      </p:sp>
      <p:grpSp>
        <p:nvGrpSpPr>
          <p:cNvPr id="7" name="Agrupar 3">
            <a:extLst>
              <a:ext uri="{FF2B5EF4-FFF2-40B4-BE49-F238E27FC236}">
                <a16:creationId xmlns:a16="http://schemas.microsoft.com/office/drawing/2014/main" id="{37BC5721-33A0-433A-85D4-05EDDF3C03FE}"/>
              </a:ext>
            </a:extLst>
          </p:cNvPr>
          <p:cNvGrpSpPr/>
          <p:nvPr userDrawn="1"/>
        </p:nvGrpSpPr>
        <p:grpSpPr>
          <a:xfrm>
            <a:off x="1427567" y="5528044"/>
            <a:ext cx="2030039" cy="407019"/>
            <a:chOff x="5940297" y="5950654"/>
            <a:chExt cx="2887819" cy="579002"/>
          </a:xfrm>
        </p:grpSpPr>
        <p:pic>
          <p:nvPicPr>
            <p:cNvPr id="10" name="Imagem 4">
              <a:extLst>
                <a:ext uri="{FF2B5EF4-FFF2-40B4-BE49-F238E27FC236}">
                  <a16:creationId xmlns:a16="http://schemas.microsoft.com/office/drawing/2014/main" id="{F361DD9D-2280-4DD1-8ED5-3185346F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11" name="Imagem 5">
              <a:extLst>
                <a:ext uri="{FF2B5EF4-FFF2-40B4-BE49-F238E27FC236}">
                  <a16:creationId xmlns:a16="http://schemas.microsoft.com/office/drawing/2014/main" id="{2B4D0A64-D113-4FAD-9A59-C6449BA2F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000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38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C598535-F062-424D-99F1-F776F015C1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id="{64CDDB44-061D-452A-9B57-14B2F727B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0313" y="2934393"/>
            <a:ext cx="6974378" cy="77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5B52F2C8-9EEE-461C-A350-8F93F973B0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4063" y="3957638"/>
            <a:ext cx="70231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grpSp>
        <p:nvGrpSpPr>
          <p:cNvPr id="14" name="Agrupar 1">
            <a:extLst>
              <a:ext uri="{FF2B5EF4-FFF2-40B4-BE49-F238E27FC236}">
                <a16:creationId xmlns:a16="http://schemas.microsoft.com/office/drawing/2014/main" id="{C9578A8F-3D12-41BA-8D28-1C3A9E89BF77}"/>
              </a:ext>
            </a:extLst>
          </p:cNvPr>
          <p:cNvGrpSpPr/>
          <p:nvPr userDrawn="1"/>
        </p:nvGrpSpPr>
        <p:grpSpPr>
          <a:xfrm>
            <a:off x="1438492" y="5534236"/>
            <a:ext cx="2019113" cy="404827"/>
            <a:chOff x="357646" y="4432247"/>
            <a:chExt cx="2068087" cy="414647"/>
          </a:xfrm>
        </p:grpSpPr>
        <p:pic>
          <p:nvPicPr>
            <p:cNvPr id="15" name="Imagem 2">
              <a:extLst>
                <a:ext uri="{FF2B5EF4-FFF2-40B4-BE49-F238E27FC236}">
                  <a16:creationId xmlns:a16="http://schemas.microsoft.com/office/drawing/2014/main" id="{49993B19-EC2B-40A6-8FCF-069D9C86D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646" y="4432247"/>
              <a:ext cx="1156350" cy="414647"/>
            </a:xfrm>
            <a:prstGeom prst="rect">
              <a:avLst/>
            </a:prstGeom>
          </p:spPr>
        </p:pic>
        <p:pic>
          <p:nvPicPr>
            <p:cNvPr id="16" name="Imagem 3">
              <a:extLst>
                <a:ext uri="{FF2B5EF4-FFF2-40B4-BE49-F238E27FC236}">
                  <a16:creationId xmlns:a16="http://schemas.microsoft.com/office/drawing/2014/main" id="{F8FDBD4E-26EE-4059-853A-0924FBB4D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8608" y="4498887"/>
              <a:ext cx="667125" cy="348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175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E591D1AB-E753-49C4-A6CA-EB2423E706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40E71ABF-E14E-4ED4-B567-F9C57964B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846" y="623769"/>
            <a:ext cx="9559925" cy="1047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i="1">
                <a:solidFill>
                  <a:srgbClr val="B1D34B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D1E8372E-20E9-420F-BA29-1421B582C2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911350"/>
            <a:ext cx="11306175" cy="43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pt-BR" dirty="0"/>
              <a:t>Texto</a:t>
            </a:r>
          </a:p>
        </p:txBody>
      </p:sp>
      <p:grpSp>
        <p:nvGrpSpPr>
          <p:cNvPr id="14" name="Agrupar 3">
            <a:extLst>
              <a:ext uri="{FF2B5EF4-FFF2-40B4-BE49-F238E27FC236}">
                <a16:creationId xmlns:a16="http://schemas.microsoft.com/office/drawing/2014/main" id="{37BC5721-33A0-433A-85D4-05EDDF3C03FE}"/>
              </a:ext>
            </a:extLst>
          </p:cNvPr>
          <p:cNvGrpSpPr/>
          <p:nvPr userDrawn="1"/>
        </p:nvGrpSpPr>
        <p:grpSpPr>
          <a:xfrm>
            <a:off x="10293023" y="6044495"/>
            <a:ext cx="1442443" cy="289207"/>
            <a:chOff x="5940297" y="5950654"/>
            <a:chExt cx="2887819" cy="579002"/>
          </a:xfrm>
        </p:grpSpPr>
        <p:pic>
          <p:nvPicPr>
            <p:cNvPr id="15" name="Imagem 4">
              <a:extLst>
                <a:ext uri="{FF2B5EF4-FFF2-40B4-BE49-F238E27FC236}">
                  <a16:creationId xmlns:a16="http://schemas.microsoft.com/office/drawing/2014/main" id="{F361DD9D-2280-4DD1-8ED5-3185346F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16" name="Imagem 5">
              <a:extLst>
                <a:ext uri="{FF2B5EF4-FFF2-40B4-BE49-F238E27FC236}">
                  <a16:creationId xmlns:a16="http://schemas.microsoft.com/office/drawing/2014/main" id="{2B4D0A64-D113-4FAD-9A59-C6449BA2F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18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B84F9887-990C-4E58-BD2F-DA6BCCCE8B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C8EB5C38-8825-4068-8D05-074FC901DA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0313" y="2934393"/>
            <a:ext cx="6974378" cy="77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6B68F1B-AC6C-4A38-9A1C-08C33CCD9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4063" y="3957638"/>
            <a:ext cx="70231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grpSp>
        <p:nvGrpSpPr>
          <p:cNvPr id="8" name="Agrupar 1">
            <a:extLst>
              <a:ext uri="{FF2B5EF4-FFF2-40B4-BE49-F238E27FC236}">
                <a16:creationId xmlns:a16="http://schemas.microsoft.com/office/drawing/2014/main" id="{C9578A8F-3D12-41BA-8D28-1C3A9E89BF77}"/>
              </a:ext>
            </a:extLst>
          </p:cNvPr>
          <p:cNvGrpSpPr/>
          <p:nvPr userDrawn="1"/>
        </p:nvGrpSpPr>
        <p:grpSpPr>
          <a:xfrm>
            <a:off x="1438492" y="5534236"/>
            <a:ext cx="2019113" cy="404827"/>
            <a:chOff x="357646" y="4432247"/>
            <a:chExt cx="2068087" cy="414647"/>
          </a:xfrm>
        </p:grpSpPr>
        <p:pic>
          <p:nvPicPr>
            <p:cNvPr id="12" name="Imagem 2">
              <a:extLst>
                <a:ext uri="{FF2B5EF4-FFF2-40B4-BE49-F238E27FC236}">
                  <a16:creationId xmlns:a16="http://schemas.microsoft.com/office/drawing/2014/main" id="{49993B19-EC2B-40A6-8FCF-069D9C86D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646" y="4432247"/>
              <a:ext cx="1156350" cy="414647"/>
            </a:xfrm>
            <a:prstGeom prst="rect">
              <a:avLst/>
            </a:prstGeom>
          </p:spPr>
        </p:pic>
        <p:pic>
          <p:nvPicPr>
            <p:cNvPr id="13" name="Imagem 3">
              <a:extLst>
                <a:ext uri="{FF2B5EF4-FFF2-40B4-BE49-F238E27FC236}">
                  <a16:creationId xmlns:a16="http://schemas.microsoft.com/office/drawing/2014/main" id="{F8FDBD4E-26EE-4059-853A-0924FBB4D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8608" y="4498887"/>
              <a:ext cx="667125" cy="348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132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151555E7-9D47-4D3D-B243-7A9EB277B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2" name="Espaço Reservado para Texto 9">
            <a:extLst>
              <a:ext uri="{FF2B5EF4-FFF2-40B4-BE49-F238E27FC236}">
                <a16:creationId xmlns:a16="http://schemas.microsoft.com/office/drawing/2014/main" id="{AA724C50-6CCE-438F-9313-5A9272A71C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846" y="623769"/>
            <a:ext cx="9559925" cy="1047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i="1">
                <a:solidFill>
                  <a:srgbClr val="F89752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32F6022D-4EB0-473B-9D9B-FB8B941F5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911350"/>
            <a:ext cx="11306175" cy="43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pt-BR" dirty="0"/>
              <a:t>Texto</a:t>
            </a:r>
          </a:p>
        </p:txBody>
      </p:sp>
      <p:grpSp>
        <p:nvGrpSpPr>
          <p:cNvPr id="8" name="Agrupar 3">
            <a:extLst>
              <a:ext uri="{FF2B5EF4-FFF2-40B4-BE49-F238E27FC236}">
                <a16:creationId xmlns:a16="http://schemas.microsoft.com/office/drawing/2014/main" id="{37BC5721-33A0-433A-85D4-05EDDF3C03FE}"/>
              </a:ext>
            </a:extLst>
          </p:cNvPr>
          <p:cNvGrpSpPr/>
          <p:nvPr userDrawn="1"/>
        </p:nvGrpSpPr>
        <p:grpSpPr>
          <a:xfrm>
            <a:off x="10293023" y="6044495"/>
            <a:ext cx="1442443" cy="289207"/>
            <a:chOff x="5940297" y="5950654"/>
            <a:chExt cx="2887819" cy="579002"/>
          </a:xfrm>
        </p:grpSpPr>
        <p:pic>
          <p:nvPicPr>
            <p:cNvPr id="9" name="Imagem 4">
              <a:extLst>
                <a:ext uri="{FF2B5EF4-FFF2-40B4-BE49-F238E27FC236}">
                  <a16:creationId xmlns:a16="http://schemas.microsoft.com/office/drawing/2014/main" id="{F361DD9D-2280-4DD1-8ED5-3185346F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10" name="Imagem 5">
              <a:extLst>
                <a:ext uri="{FF2B5EF4-FFF2-40B4-BE49-F238E27FC236}">
                  <a16:creationId xmlns:a16="http://schemas.microsoft.com/office/drawing/2014/main" id="{2B4D0A64-D113-4FAD-9A59-C6449BA2F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528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86182EB-9995-43D4-ABE7-F149ACE529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8" name="Espaço Reservado para Texto 9">
            <a:extLst>
              <a:ext uri="{FF2B5EF4-FFF2-40B4-BE49-F238E27FC236}">
                <a16:creationId xmlns:a16="http://schemas.microsoft.com/office/drawing/2014/main" id="{C38CAEC3-0100-45BB-8968-A4E76800AA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0313" y="2934393"/>
            <a:ext cx="6974378" cy="77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9" name="Espaço Reservado para Texto 10">
            <a:extLst>
              <a:ext uri="{FF2B5EF4-FFF2-40B4-BE49-F238E27FC236}">
                <a16:creationId xmlns:a16="http://schemas.microsoft.com/office/drawing/2014/main" id="{40A710A0-04A6-4AC8-BEAA-2D4606B7C0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4063" y="3957638"/>
            <a:ext cx="70231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grpSp>
        <p:nvGrpSpPr>
          <p:cNvPr id="11" name="Agrupar 1">
            <a:extLst>
              <a:ext uri="{FF2B5EF4-FFF2-40B4-BE49-F238E27FC236}">
                <a16:creationId xmlns:a16="http://schemas.microsoft.com/office/drawing/2014/main" id="{C9578A8F-3D12-41BA-8D28-1C3A9E89BF77}"/>
              </a:ext>
            </a:extLst>
          </p:cNvPr>
          <p:cNvGrpSpPr/>
          <p:nvPr userDrawn="1"/>
        </p:nvGrpSpPr>
        <p:grpSpPr>
          <a:xfrm>
            <a:off x="1438492" y="5534236"/>
            <a:ext cx="2019113" cy="404827"/>
            <a:chOff x="357646" y="4432247"/>
            <a:chExt cx="2068087" cy="414647"/>
          </a:xfrm>
        </p:grpSpPr>
        <p:pic>
          <p:nvPicPr>
            <p:cNvPr id="12" name="Imagem 2">
              <a:extLst>
                <a:ext uri="{FF2B5EF4-FFF2-40B4-BE49-F238E27FC236}">
                  <a16:creationId xmlns:a16="http://schemas.microsoft.com/office/drawing/2014/main" id="{49993B19-EC2B-40A6-8FCF-069D9C86D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646" y="4432247"/>
              <a:ext cx="1156350" cy="414647"/>
            </a:xfrm>
            <a:prstGeom prst="rect">
              <a:avLst/>
            </a:prstGeom>
          </p:spPr>
        </p:pic>
        <p:pic>
          <p:nvPicPr>
            <p:cNvPr id="13" name="Imagem 3">
              <a:extLst>
                <a:ext uri="{FF2B5EF4-FFF2-40B4-BE49-F238E27FC236}">
                  <a16:creationId xmlns:a16="http://schemas.microsoft.com/office/drawing/2014/main" id="{F8FDBD4E-26EE-4059-853A-0924FBB4D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8608" y="4498887"/>
              <a:ext cx="667125" cy="348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904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0AFB5E1-4C38-4B41-8262-C86BB775D5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7" name="Espaço Reservado para Texto 9">
            <a:extLst>
              <a:ext uri="{FF2B5EF4-FFF2-40B4-BE49-F238E27FC236}">
                <a16:creationId xmlns:a16="http://schemas.microsoft.com/office/drawing/2014/main" id="{32577898-EFA1-486C-93EB-76C4068A79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846" y="623769"/>
            <a:ext cx="9559925" cy="1047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i="1">
                <a:solidFill>
                  <a:srgbClr val="FFCA08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8" name="Espaço Reservado para Texto 11">
            <a:extLst>
              <a:ext uri="{FF2B5EF4-FFF2-40B4-BE49-F238E27FC236}">
                <a16:creationId xmlns:a16="http://schemas.microsoft.com/office/drawing/2014/main" id="{65436FB9-A686-45F1-9DE1-2DE9866839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911350"/>
            <a:ext cx="11306175" cy="43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pt-BR" dirty="0"/>
              <a:t>Texto</a:t>
            </a:r>
          </a:p>
        </p:txBody>
      </p:sp>
      <p:grpSp>
        <p:nvGrpSpPr>
          <p:cNvPr id="11" name="Agrupar 3">
            <a:extLst>
              <a:ext uri="{FF2B5EF4-FFF2-40B4-BE49-F238E27FC236}">
                <a16:creationId xmlns:a16="http://schemas.microsoft.com/office/drawing/2014/main" id="{37BC5721-33A0-433A-85D4-05EDDF3C03FE}"/>
              </a:ext>
            </a:extLst>
          </p:cNvPr>
          <p:cNvGrpSpPr/>
          <p:nvPr userDrawn="1"/>
        </p:nvGrpSpPr>
        <p:grpSpPr>
          <a:xfrm>
            <a:off x="10293023" y="6044495"/>
            <a:ext cx="1442443" cy="289207"/>
            <a:chOff x="5940297" y="5950654"/>
            <a:chExt cx="2887819" cy="579002"/>
          </a:xfrm>
        </p:grpSpPr>
        <p:pic>
          <p:nvPicPr>
            <p:cNvPr id="12" name="Imagem 4">
              <a:extLst>
                <a:ext uri="{FF2B5EF4-FFF2-40B4-BE49-F238E27FC236}">
                  <a16:creationId xmlns:a16="http://schemas.microsoft.com/office/drawing/2014/main" id="{F361DD9D-2280-4DD1-8ED5-3185346F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13" name="Imagem 5">
              <a:extLst>
                <a:ext uri="{FF2B5EF4-FFF2-40B4-BE49-F238E27FC236}">
                  <a16:creationId xmlns:a16="http://schemas.microsoft.com/office/drawing/2014/main" id="{2B4D0A64-D113-4FAD-9A59-C6449BA2F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576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5B83873-6423-4312-B0FA-BE4B886E3B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48AC371C-2C98-4416-A288-BDF71D5E02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0313" y="2934393"/>
            <a:ext cx="6974378" cy="77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01C158E9-BD11-4F2C-94A6-528033BF12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4063" y="3957638"/>
            <a:ext cx="70231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grpSp>
        <p:nvGrpSpPr>
          <p:cNvPr id="8" name="Agrupar 1">
            <a:extLst>
              <a:ext uri="{FF2B5EF4-FFF2-40B4-BE49-F238E27FC236}">
                <a16:creationId xmlns:a16="http://schemas.microsoft.com/office/drawing/2014/main" id="{C9578A8F-3D12-41BA-8D28-1C3A9E89BF77}"/>
              </a:ext>
            </a:extLst>
          </p:cNvPr>
          <p:cNvGrpSpPr/>
          <p:nvPr userDrawn="1"/>
        </p:nvGrpSpPr>
        <p:grpSpPr>
          <a:xfrm>
            <a:off x="1438492" y="5534236"/>
            <a:ext cx="2019113" cy="404827"/>
            <a:chOff x="357646" y="4432247"/>
            <a:chExt cx="2068087" cy="414647"/>
          </a:xfrm>
        </p:grpSpPr>
        <p:pic>
          <p:nvPicPr>
            <p:cNvPr id="12" name="Imagem 2">
              <a:extLst>
                <a:ext uri="{FF2B5EF4-FFF2-40B4-BE49-F238E27FC236}">
                  <a16:creationId xmlns:a16="http://schemas.microsoft.com/office/drawing/2014/main" id="{49993B19-EC2B-40A6-8FCF-069D9C86D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646" y="4432247"/>
              <a:ext cx="1156350" cy="414647"/>
            </a:xfrm>
            <a:prstGeom prst="rect">
              <a:avLst/>
            </a:prstGeom>
          </p:spPr>
        </p:pic>
        <p:pic>
          <p:nvPicPr>
            <p:cNvPr id="13" name="Imagem 3">
              <a:extLst>
                <a:ext uri="{FF2B5EF4-FFF2-40B4-BE49-F238E27FC236}">
                  <a16:creationId xmlns:a16="http://schemas.microsoft.com/office/drawing/2014/main" id="{F8FDBD4E-26EE-4059-853A-0924FBB4D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8608" y="4498887"/>
              <a:ext cx="667125" cy="348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020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7385DA93-2DFD-49A4-B48A-DD3D8635A8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5494ED1F-290E-423B-BB7B-72CD7476E4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846" y="623769"/>
            <a:ext cx="9559925" cy="1047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i="1">
                <a:solidFill>
                  <a:srgbClr val="F26671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11">
            <a:extLst>
              <a:ext uri="{FF2B5EF4-FFF2-40B4-BE49-F238E27FC236}">
                <a16:creationId xmlns:a16="http://schemas.microsoft.com/office/drawing/2014/main" id="{B36830E9-77F1-4936-8E0E-A8E4DD208E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911350"/>
            <a:ext cx="11306175" cy="43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pt-BR" dirty="0"/>
              <a:t>Texto</a:t>
            </a:r>
          </a:p>
        </p:txBody>
      </p:sp>
      <p:grpSp>
        <p:nvGrpSpPr>
          <p:cNvPr id="14" name="Agrupar 3">
            <a:extLst>
              <a:ext uri="{FF2B5EF4-FFF2-40B4-BE49-F238E27FC236}">
                <a16:creationId xmlns:a16="http://schemas.microsoft.com/office/drawing/2014/main" id="{37BC5721-33A0-433A-85D4-05EDDF3C03FE}"/>
              </a:ext>
            </a:extLst>
          </p:cNvPr>
          <p:cNvGrpSpPr/>
          <p:nvPr userDrawn="1"/>
        </p:nvGrpSpPr>
        <p:grpSpPr>
          <a:xfrm>
            <a:off x="10293023" y="6044495"/>
            <a:ext cx="1442443" cy="289207"/>
            <a:chOff x="5940297" y="5950654"/>
            <a:chExt cx="2887819" cy="579002"/>
          </a:xfrm>
        </p:grpSpPr>
        <p:pic>
          <p:nvPicPr>
            <p:cNvPr id="15" name="Imagem 4">
              <a:extLst>
                <a:ext uri="{FF2B5EF4-FFF2-40B4-BE49-F238E27FC236}">
                  <a16:creationId xmlns:a16="http://schemas.microsoft.com/office/drawing/2014/main" id="{F361DD9D-2280-4DD1-8ED5-3185346F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16" name="Imagem 5">
              <a:extLst>
                <a:ext uri="{FF2B5EF4-FFF2-40B4-BE49-F238E27FC236}">
                  <a16:creationId xmlns:a16="http://schemas.microsoft.com/office/drawing/2014/main" id="{2B4D0A64-D113-4FAD-9A59-C6449BA2F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878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02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.regulamentar@unimedpr.coop.br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unimed.coop.br/site/web/assessoriaregulamentarpr-parana/parada-regulat&#243;ria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418F64D-5B3C-4ACB-A367-9BAE4B993A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>
                <a:solidFill>
                  <a:srgbClr val="276040"/>
                </a:solidFill>
              </a:rPr>
              <a:t>Informes </a:t>
            </a:r>
          </a:p>
          <a:p>
            <a:r>
              <a:rPr lang="pt-BR" sz="3500" b="0" i="0" dirty="0">
                <a:solidFill>
                  <a:srgbClr val="276040"/>
                </a:solidFill>
              </a:rPr>
              <a:t>24ª Reunião do Núcleo Estadual de Regulamentação da ANS</a:t>
            </a:r>
          </a:p>
        </p:txBody>
      </p:sp>
    </p:spTree>
    <p:extLst>
      <p:ext uri="{BB962C8B-B14F-4D97-AF65-F5344CB8AC3E}">
        <p14:creationId xmlns:p14="http://schemas.microsoft.com/office/powerpoint/2010/main" val="143546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87F4F247-D88D-80E9-FD11-D0110F8B95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/>
              <a:t>Cronograma de Encontros 2024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3F1AD81-F94A-E5CF-1F01-DE8719338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309671"/>
              </p:ext>
            </p:extLst>
          </p:nvPr>
        </p:nvGraphicFramePr>
        <p:xfrm>
          <a:off x="1514474" y="1869439"/>
          <a:ext cx="8729663" cy="3119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64">
                  <a:extLst>
                    <a:ext uri="{9D8B030D-6E8A-4147-A177-3AD203B41FA5}">
                      <a16:colId xmlns:a16="http://schemas.microsoft.com/office/drawing/2014/main" val="387971661"/>
                    </a:ext>
                  </a:extLst>
                </a:gridCol>
                <a:gridCol w="1542212">
                  <a:extLst>
                    <a:ext uri="{9D8B030D-6E8A-4147-A177-3AD203B41FA5}">
                      <a16:colId xmlns:a16="http://schemas.microsoft.com/office/drawing/2014/main" val="3012430065"/>
                    </a:ext>
                  </a:extLst>
                </a:gridCol>
                <a:gridCol w="2301125">
                  <a:extLst>
                    <a:ext uri="{9D8B030D-6E8A-4147-A177-3AD203B41FA5}">
                      <a16:colId xmlns:a16="http://schemas.microsoft.com/office/drawing/2014/main" val="628661156"/>
                    </a:ext>
                  </a:extLst>
                </a:gridCol>
                <a:gridCol w="3586162">
                  <a:extLst>
                    <a:ext uri="{9D8B030D-6E8A-4147-A177-3AD203B41FA5}">
                      <a16:colId xmlns:a16="http://schemas.microsoft.com/office/drawing/2014/main" val="146878169"/>
                    </a:ext>
                  </a:extLst>
                </a:gridCol>
              </a:tblGrid>
              <a:tr h="94021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TRIMESTRE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REUNIÃO ORDINÁRIA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FORMATO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5293102"/>
                  </a:ext>
                </a:extLst>
              </a:tr>
              <a:tr h="54472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25ª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29/03/2024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virtual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474433"/>
                  </a:ext>
                </a:extLst>
              </a:tr>
              <a:tr h="54472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26ª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28/06/2024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virtual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259673"/>
                  </a:ext>
                </a:extLst>
              </a:tr>
              <a:tr h="544727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3º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27ª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19 e 20/09/2024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presencial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877536"/>
                  </a:ext>
                </a:extLst>
              </a:tr>
              <a:tr h="54472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28ª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06/12/2024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virtual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291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777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87F4F247-D88D-80E9-FD11-D0110F8B95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/>
              <a:t>Premiações 2024</a:t>
            </a:r>
          </a:p>
          <a:p>
            <a:endParaRPr lang="pt-BR" dirty="0"/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860C8FE-5227-5EE9-1BFC-EE05C80AA045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2177846" y="1670858"/>
            <a:ext cx="7372350" cy="432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i="0" dirty="0"/>
              <a:t>04 Quesitos e 04 Premiações.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i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i="0" dirty="0" err="1"/>
              <a:t>Unimeds</a:t>
            </a:r>
            <a:r>
              <a:rPr lang="pt-BR" sz="2000" i="0" dirty="0"/>
              <a:t> com maior pontuação, de acordo com a colocação no ranking, serão classificadas como ouro, prata ou bronze.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i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i="0" dirty="0"/>
              <a:t>O prêmio pode ser um “certificado de honra ao mérito” e/ou algum item que seja útil para o dia-a-dia da Singular.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i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i="0" dirty="0"/>
              <a:t>Período a ser avaliado será de janeiro a agosto/2024.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715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ED9F9F9-C58C-B29D-4F3F-532F10E13D75}"/>
              </a:ext>
            </a:extLst>
          </p:cNvPr>
          <p:cNvSpPr txBox="1"/>
          <p:nvPr/>
        </p:nvSpPr>
        <p:spPr>
          <a:xfrm>
            <a:off x="814388" y="623769"/>
            <a:ext cx="1042987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pt-BR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Qualidade Cadastral (SIB)</a:t>
            </a:r>
          </a:p>
          <a:p>
            <a:pPr marL="514350" indent="-514350">
              <a:buAutoNum type="arabicPeriod"/>
            </a:pPr>
            <a:endParaRPr lang="pt-BR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Objetivo: </a:t>
            </a:r>
            <a:r>
              <a:rPr lang="pt-BR" dirty="0"/>
              <a:t>Acompanhar a evolução da qualidade dos campos de identificação do beneficiário (dados pessoais) e do plano ao qual o beneficiário está vinculado no SIB, com base no Relatório de Diagnóstico Cadastral, emitido mensalmente pela ANS. </a:t>
            </a:r>
          </a:p>
          <a:p>
            <a:pPr algn="just"/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Critérios: </a:t>
            </a:r>
          </a:p>
          <a:p>
            <a:pPr algn="just"/>
            <a:r>
              <a:rPr lang="pt-BR" dirty="0"/>
              <a:t>a) O cálculo do índice será efetuado conforme diretrizes estabelecidas pela ANS na ficha técnica do indicador de Qualidade Cadastral do IDSS do ano-base 2023;</a:t>
            </a:r>
          </a:p>
          <a:p>
            <a:pPr algn="just"/>
            <a:r>
              <a:rPr lang="pt-BR" dirty="0"/>
              <a:t>b) Serão premiadas as 3 (três) singulares com maior evolução no resultado geral do indicador.</a:t>
            </a:r>
          </a:p>
          <a:p>
            <a:pPr algn="just"/>
            <a:r>
              <a:rPr lang="pt-BR" dirty="0"/>
              <a:t>c) Se mais de um Singular obtiver o mesmo resultado, impossibilitando a identificação das 03 primeiras colocadas, o critério de desempate será o número de ações efetivas realizadas de qualificação cadastral durante o período de janeiro a julho/2024, mediante a apresentação de relatório (contendo, no mínimo: descrição da ação, setor/área responsável e data da conclusão) até o dia 06/09/2024. </a:t>
            </a:r>
          </a:p>
          <a:p>
            <a:endParaRPr lang="pt-BR" dirty="0"/>
          </a:p>
          <a:p>
            <a:pPr algn="just"/>
            <a:r>
              <a:rPr lang="pt-BR" i="1" dirty="0"/>
              <a:t>* Singulares não aderentes ao serviço Qualicad (e que quiserem concorrer) deverão encaminhar o Relatório de Diagnóstico Cadastral de cada uma das competências de janeiro a julho/2024 até o último dia útil do mês subsequente.   </a:t>
            </a:r>
          </a:p>
        </p:txBody>
      </p:sp>
    </p:spTree>
    <p:extLst>
      <p:ext uri="{BB962C8B-B14F-4D97-AF65-F5344CB8AC3E}">
        <p14:creationId xmlns:p14="http://schemas.microsoft.com/office/powerpoint/2010/main" val="15477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B95A43B-E844-4BCB-07DA-B0227F985D7E}"/>
              </a:ext>
            </a:extLst>
          </p:cNvPr>
          <p:cNvSpPr txBox="1"/>
          <p:nvPr/>
        </p:nvSpPr>
        <p:spPr>
          <a:xfrm>
            <a:off x="767408" y="548680"/>
            <a:ext cx="1073403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% Conformidade da Rede Direta (RPS)</a:t>
            </a:r>
          </a:p>
          <a:p>
            <a:pPr marL="514350" indent="-514350">
              <a:buAutoNum type="arabicPeriod"/>
            </a:pPr>
            <a:endParaRPr lang="pt-BR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Objetivo: Atingir 100% de conformidade nos dados constantes na ANS e divulgados através do PTU A400.</a:t>
            </a:r>
          </a:p>
          <a:p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Critérios: </a:t>
            </a:r>
          </a:p>
          <a:p>
            <a:r>
              <a:rPr lang="pt-BR" sz="2000" dirty="0"/>
              <a:t>a) A cada primeiro dia útil do mês, será realizado o confronto de informações constantes no RPS WEB ANS da Singular e do arquivo de rede nacional divulgado pela Unimed do Brasil (RPS Total).</a:t>
            </a:r>
          </a:p>
          <a:p>
            <a:r>
              <a:rPr lang="pt-BR" sz="2000" dirty="0"/>
              <a:t>b) O cálculo do índice de conformidade é feito da seguinte forma: Média dos índices mensais.</a:t>
            </a:r>
          </a:p>
          <a:p>
            <a:r>
              <a:rPr lang="pt-BR" sz="2000" dirty="0"/>
              <a:t>c) Em caso de empate, o critério para escolha será da Singular que tiver obtido mais vezes 100% no período considerado.</a:t>
            </a:r>
          </a:p>
          <a:p>
            <a:endParaRPr lang="pt-BR" sz="2000" dirty="0"/>
          </a:p>
          <a:p>
            <a:pPr algn="just"/>
            <a:r>
              <a:rPr lang="pt-BR" i="1" dirty="0"/>
              <a:t>* Singulares não aderentes ao serviço CEMPRE (e que quiserem concorrer) deverão encaminhar as informações solicitadas pela Assessoria Regulamentar da Federação com antecedência mínima de 30 dias da data da premiação.  </a:t>
            </a:r>
          </a:p>
        </p:txBody>
      </p:sp>
    </p:spTree>
    <p:extLst>
      <p:ext uri="{BB962C8B-B14F-4D97-AF65-F5344CB8AC3E}">
        <p14:creationId xmlns:p14="http://schemas.microsoft.com/office/powerpoint/2010/main" val="183793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3DC66D1-39FE-BC03-F561-45BE96B15307}"/>
              </a:ext>
            </a:extLst>
          </p:cNvPr>
          <p:cNvSpPr txBox="1"/>
          <p:nvPr/>
        </p:nvSpPr>
        <p:spPr>
          <a:xfrm>
            <a:off x="767408" y="548680"/>
            <a:ext cx="1073403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% Chance de Êxito (Ressarcimento ao SUS)</a:t>
            </a:r>
          </a:p>
          <a:p>
            <a:pPr marL="514350" indent="-514350" algn="just">
              <a:buAutoNum type="arabicPeriod"/>
            </a:pPr>
            <a:endParaRPr lang="pt-BR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Objetivo: Atingir 0% de irregulares cadastrais e/ou inexistência de documentos, dos processos passíveis de impugnação.</a:t>
            </a:r>
          </a:p>
          <a:p>
            <a:pPr algn="just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Critérios: </a:t>
            </a:r>
          </a:p>
          <a:p>
            <a:pPr algn="just"/>
            <a:r>
              <a:rPr lang="pt-BR" sz="2000" dirty="0"/>
              <a:t>a) </a:t>
            </a:r>
            <a:r>
              <a:rPr lang="pt-BR" sz="2000" dirty="0" err="1"/>
              <a:t>ABIs</a:t>
            </a:r>
            <a:r>
              <a:rPr lang="pt-BR" sz="2000" dirty="0"/>
              <a:t> a serem considerados: 96º, 97º e 98º;</a:t>
            </a:r>
          </a:p>
          <a:p>
            <a:pPr algn="just"/>
            <a:r>
              <a:rPr lang="pt-BR" sz="2000" dirty="0"/>
              <a:t>b) Após a finalização de cada ABI, será apurado a quantidade de processos que não foram impugnados por apresentarem irregularidades cadastrais ou documentais e/ou inexistência de documentos;</a:t>
            </a:r>
          </a:p>
          <a:p>
            <a:pPr algn="just"/>
            <a:r>
              <a:rPr lang="pt-BR" sz="2000" dirty="0"/>
              <a:t>c) O cálculo será realizado obtendo o percentual de irregularidades e/ou ausências apresentadas pela quantidade de processos recebidos no ABI;</a:t>
            </a:r>
          </a:p>
          <a:p>
            <a:pPr algn="just"/>
            <a:r>
              <a:rPr lang="pt-BR" sz="2000" dirty="0"/>
              <a:t>d) Será calculada a média dos percentuais identificados em cada </a:t>
            </a:r>
            <a:r>
              <a:rPr lang="pt-BR" sz="2000" dirty="0" err="1"/>
              <a:t>ABIs</a:t>
            </a:r>
            <a:r>
              <a:rPr lang="pt-BR" sz="2000" dirty="0"/>
              <a:t> operacionalizados;</a:t>
            </a:r>
          </a:p>
          <a:p>
            <a:pPr algn="just"/>
            <a:r>
              <a:rPr lang="pt-BR" sz="2000" dirty="0"/>
              <a:t>d) Em caso de empate, o critério para escolha será da Singular que tiver obtido mais vezes 0% no período considerado e nenhuma irregularidade no SIB.</a:t>
            </a:r>
          </a:p>
          <a:p>
            <a:pPr algn="just"/>
            <a:endParaRPr lang="pt-BR" i="1" dirty="0"/>
          </a:p>
          <a:p>
            <a:pPr algn="just"/>
            <a:r>
              <a:rPr lang="pt-BR" i="1" dirty="0"/>
              <a:t>* Singulares não aderentes ao serviço CERSUS (e que quiserem concorrer) deverão encaminhar as informações solicitadas pela Assessoria Regulamentar da Federação com antecedência mínima de 30 dias da data da premiação.  </a:t>
            </a:r>
          </a:p>
        </p:txBody>
      </p:sp>
    </p:spTree>
    <p:extLst>
      <p:ext uri="{BB962C8B-B14F-4D97-AF65-F5344CB8AC3E}">
        <p14:creationId xmlns:p14="http://schemas.microsoft.com/office/powerpoint/2010/main" val="335115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88A396C-EBEB-F5BA-64AE-5428D67EDD07}"/>
              </a:ext>
            </a:extLst>
          </p:cNvPr>
          <p:cNvSpPr txBox="1"/>
          <p:nvPr/>
        </p:nvSpPr>
        <p:spPr>
          <a:xfrm>
            <a:off x="757560" y="577255"/>
            <a:ext cx="1067688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Nº de Pareceres da ANS compartilhados</a:t>
            </a:r>
          </a:p>
          <a:p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000" dirty="0"/>
              <a:t>Objetivo: Ampliar o acervo do Banco de Pareceres do Portal da Assessoria Regulamentar.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Serão válidos os pareceres que contemplem as seguintes características:</a:t>
            </a:r>
          </a:p>
          <a:p>
            <a:pPr algn="just"/>
            <a:endParaRPr lang="pt-BR" sz="2000" dirty="0"/>
          </a:p>
          <a:p>
            <a:pPr marL="457200" indent="-457200" algn="just">
              <a:buAutoNum type="alphaLcParenR"/>
            </a:pPr>
            <a:r>
              <a:rPr lang="pt-BR" sz="2000" dirty="0"/>
              <a:t>Conteúdos baseados em atos normativos vigentes ou regra ainda vigente.</a:t>
            </a:r>
          </a:p>
          <a:p>
            <a:pPr marL="457200" indent="-457200" algn="just">
              <a:buAutoNum type="alphaLcParenR"/>
            </a:pPr>
            <a:r>
              <a:rPr lang="pt-BR" sz="2000" dirty="0"/>
              <a:t>Enviados ao e-mail </a:t>
            </a:r>
            <a:r>
              <a:rPr lang="pt-BR" sz="2000" dirty="0">
                <a:hlinkClick r:id="rId2"/>
              </a:rPr>
              <a:t>a.regulamentar@unimedpr.coop.br</a:t>
            </a:r>
            <a:r>
              <a:rPr lang="pt-BR" sz="2000" dirty="0"/>
              <a:t>, de 09.10.2023 até 30.08.2024.</a:t>
            </a:r>
          </a:p>
          <a:p>
            <a:pPr algn="just"/>
            <a:r>
              <a:rPr lang="pt-BR" sz="2000" dirty="0"/>
              <a:t>c) Comprovadamente emitidos pela ANS, sendo via Fale Conosco, e-mail, nota técnica e ofício.</a:t>
            </a:r>
          </a:p>
          <a:p>
            <a:pPr algn="just"/>
            <a:r>
              <a:rPr lang="pt-BR" sz="2000" dirty="0"/>
              <a:t>d) Em formato PDF, com ocultação de nomes ou </a:t>
            </a:r>
            <a:r>
              <a:rPr lang="pt-BR" sz="2000" i="1" dirty="0"/>
              <a:t>e-mails</a:t>
            </a:r>
            <a:r>
              <a:rPr lang="pt-BR" sz="2000" dirty="0"/>
              <a:t> que identifiquem o destinatário/beneficiários, porém sem alterar as informações relevantes do texto original.</a:t>
            </a:r>
          </a:p>
          <a:p>
            <a:pPr algn="just"/>
            <a:r>
              <a:rPr lang="pt-BR" sz="2000" dirty="0"/>
              <a:t>Serão premiadas as 03 Singulares com maior nº de pareceres válidos encaminhados à Assessoria Regulamentar da Federação.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b="1" dirty="0"/>
              <a:t>Atenção: </a:t>
            </a:r>
            <a:r>
              <a:rPr lang="pt-BR" sz="2000" dirty="0"/>
              <a:t>A disponibilização dos pareceres recebidos das Singulares no Banco de Pareceres dependerá de análise prévia, mas, independentemente, serão contabilizados para o fim da premiação. </a:t>
            </a:r>
            <a:endParaRPr lang="pt-BR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17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7206949-A28B-CAE3-8615-7A4E9C49BF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237" y="1782762"/>
            <a:ext cx="7586663" cy="43227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i="0" dirty="0"/>
              <a:t>Disponível no Portal da Assessoria Regulamentar;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i="0" dirty="0"/>
              <a:t>Serão 04 episódios em 2023 (02 já estão disponíveis);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i="0" dirty="0"/>
              <a:t>Acesso rápido:  </a:t>
            </a:r>
            <a:r>
              <a:rPr lang="pt-BR" i="0" dirty="0">
                <a:hlinkClick r:id="rId2"/>
              </a:rPr>
              <a:t>https://www.unimed.coop.br/site/web/</a:t>
            </a:r>
            <a:r>
              <a:rPr lang="pt-BR" i="0" dirty="0" err="1">
                <a:hlinkClick r:id="rId2"/>
              </a:rPr>
              <a:t>assessoriaregulamentarpr-parana</a:t>
            </a:r>
            <a:r>
              <a:rPr lang="pt-BR" i="0" dirty="0">
                <a:hlinkClick r:id="rId2"/>
              </a:rPr>
              <a:t>/parada-regulatória</a:t>
            </a:r>
            <a:r>
              <a:rPr lang="pt-BR" i="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i="0" dirty="0"/>
              <a:t>Compartilhar apenas internamente; 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i="0" dirty="0"/>
              <a:t>Sugestões de novos temas, enviar para a.regulamentar@unimedpr.coop.br.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87F4F247-D88D-80E9-FD11-D0110F8B95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/>
              <a:t>Novo Canal: “Parada Regulatória”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D7858A2-37BB-1498-3538-84B098871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063" y="1782762"/>
            <a:ext cx="2933700" cy="310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8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D7D6FF-5B69-E529-877D-54C56740E8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00339" y="3605905"/>
            <a:ext cx="8954366" cy="1936865"/>
          </a:xfrm>
        </p:spPr>
        <p:txBody>
          <a:bodyPr/>
          <a:lstStyle/>
          <a:p>
            <a:r>
              <a:rPr lang="pt-BR" dirty="0"/>
              <a:t>a.regulamentar@unimedpr.coop.br</a:t>
            </a:r>
          </a:p>
        </p:txBody>
      </p:sp>
    </p:spTree>
    <p:extLst>
      <p:ext uri="{BB962C8B-B14F-4D97-AF65-F5344CB8AC3E}">
        <p14:creationId xmlns:p14="http://schemas.microsoft.com/office/powerpoint/2010/main" val="12923548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3584</TotalTime>
  <Words>877</Words>
  <Application>Microsoft Office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Fabrício Liguori Cosimato Correa</dc:creator>
  <cp:lastModifiedBy>FDPR-JURI-Fabiano Luiz Ribeiro Pereira</cp:lastModifiedBy>
  <cp:revision>32</cp:revision>
  <cp:lastPrinted>2023-12-01T10:49:05Z</cp:lastPrinted>
  <dcterms:created xsi:type="dcterms:W3CDTF">2020-01-09T17:54:44Z</dcterms:created>
  <dcterms:modified xsi:type="dcterms:W3CDTF">2023-12-01T11:09:52Z</dcterms:modified>
</cp:coreProperties>
</file>