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66" r:id="rId5"/>
    <p:sldId id="268" r:id="rId6"/>
    <p:sldId id="269" r:id="rId7"/>
    <p:sldId id="267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2"/>
    <a:srgbClr val="D3C5AF"/>
    <a:srgbClr val="0C484C"/>
    <a:srgbClr val="08484C"/>
    <a:srgbClr val="00995D"/>
    <a:srgbClr val="FFFFFF"/>
    <a:srgbClr val="9A7F54"/>
    <a:srgbClr val="AC9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4C04-6517-40A9-B8A4-CA498911FF76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4515-4535-4A36-ADB3-FB1449F3E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8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04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0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3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8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38401" y="3551728"/>
            <a:ext cx="7785099" cy="868666"/>
          </a:xfrm>
        </p:spPr>
        <p:txBody>
          <a:bodyPr anchor="b"/>
          <a:lstStyle>
            <a:lvl1pPr algn="l">
              <a:lnSpc>
                <a:spcPts val="5000"/>
              </a:lnSpc>
              <a:defRPr sz="6000" b="1" baseline="0">
                <a:solidFill>
                  <a:srgbClr val="0C484C"/>
                </a:solidFill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38401" y="4420394"/>
            <a:ext cx="7785099" cy="599467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848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Caso necessário, insira um subtítulo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40E6736-1E55-4472-810B-4084C2D89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5192" y="585934"/>
            <a:ext cx="2865500" cy="9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1799" y="6409803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</a:defRPr>
            </a:lvl1pPr>
          </a:lstStyle>
          <a:p>
            <a:fld id="{0B2821BB-D42A-45DB-8B76-7C8BA77D52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A2C1CA-B911-45EC-A137-0D6147D3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21" y="943805"/>
            <a:ext cx="9525079" cy="50891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aqui para adicionar um título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A77CEACD-618E-4CDC-9679-9015C3B50B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2921" y="1790476"/>
            <a:ext cx="9525079" cy="41044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7983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1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1BB-D42A-45DB-8B76-7C8BA77D5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Consulta Pública nº 121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000" b="1" dirty="0"/>
              <a:t>Considerações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131C68-AC3E-4B71-8356-50B6653E9D60}"/>
              </a:ext>
            </a:extLst>
          </p:cNvPr>
          <p:cNvSpPr txBox="1"/>
          <p:nvPr/>
        </p:nvSpPr>
        <p:spPr>
          <a:xfrm>
            <a:off x="10558027" y="621605"/>
            <a:ext cx="8953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B680BC-78E9-43BF-85D0-9D05897DF7D5}"/>
              </a:ext>
            </a:extLst>
          </p:cNvPr>
          <p:cNvSpPr txBox="1"/>
          <p:nvPr/>
        </p:nvSpPr>
        <p:spPr>
          <a:xfrm>
            <a:off x="10558027" y="1162420"/>
            <a:ext cx="8953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8280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2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Pública nº 121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11FDF-F063-59DC-F862-79393606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20" y="1452723"/>
            <a:ext cx="9906159" cy="44614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7200" b="1" dirty="0"/>
              <a:t>Período:</a:t>
            </a:r>
            <a:r>
              <a:rPr lang="pt-BR" sz="7200" dirty="0"/>
              <a:t> 12/12/2023 a 09/02/2024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7200" b="1" dirty="0"/>
              <a:t>Descrição:  </a:t>
            </a:r>
            <a:r>
              <a:rPr lang="pt-BR" sz="7200" dirty="0"/>
              <a:t>Criação de novas regras de atendimento das OPS envolvendo demandas assistenciais e não assistenciais de beneficiários. Proposta de alterações na RN 395.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7200" b="1" dirty="0"/>
              <a:t>Justificativas da ANS: </a:t>
            </a:r>
          </a:p>
          <a:p>
            <a:pPr algn="just">
              <a:lnSpc>
                <a:spcPct val="120000"/>
              </a:lnSpc>
            </a:pPr>
            <a:r>
              <a:rPr lang="pt-BR" sz="7200" dirty="0"/>
              <a:t>Aumento considerável de </a:t>
            </a:r>
            <a:r>
              <a:rPr lang="pt-BR" sz="7200" dirty="0" err="1"/>
              <a:t>NIPs</a:t>
            </a:r>
            <a:r>
              <a:rPr lang="pt-BR" sz="7200" dirty="0"/>
              <a:t>, na comparação de 2018 e 2022 (140%), embora a taxa de resolutividade esteja estável, numa média de mais de 90%.</a:t>
            </a:r>
          </a:p>
          <a:p>
            <a:pPr algn="just">
              <a:lnSpc>
                <a:spcPct val="120000"/>
              </a:lnSpc>
            </a:pPr>
            <a:r>
              <a:rPr lang="pt-BR" sz="7200" dirty="0"/>
              <a:t>Assuntos não assistenciais com grandes índices de reclamações na plataforma consumidor.gov (cobrança/contestação = 34.9%; Atendimento/SAC  = 16.2%; dentre outros).</a:t>
            </a:r>
          </a:p>
          <a:p>
            <a:pPr algn="just">
              <a:lnSpc>
                <a:spcPct val="120000"/>
              </a:lnSpc>
            </a:pPr>
            <a:r>
              <a:rPr lang="pt-BR" sz="7200" dirty="0"/>
              <a:t>Itens recorrentes em demandas NIP: falta de resposta da OPS, resposta com falta de clareza, informação vaga (“em análise”) .</a:t>
            </a:r>
          </a:p>
          <a:p>
            <a:pPr algn="just">
              <a:lnSpc>
                <a:spcPct val="120000"/>
              </a:lnSpc>
            </a:pPr>
            <a:r>
              <a:rPr lang="pt-BR" sz="7200" dirty="0"/>
              <a:t>Evitar que o serviço de atendimento da ANS seja uma extensão do SAC das OPS.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6400" b="1" i="1" dirty="0"/>
              <a:t>Interessante: </a:t>
            </a:r>
            <a:r>
              <a:rPr lang="pt-BR" sz="6400" i="1" dirty="0"/>
              <a:t>Na Nota Técnica nº 4/2023/DIRAD-DIFIS/DIFIS, há menção a 03 </a:t>
            </a:r>
            <a:r>
              <a:rPr lang="pt-BR" sz="6400" i="1" dirty="0" err="1"/>
              <a:t>Unimeds</a:t>
            </a:r>
            <a:r>
              <a:rPr lang="pt-BR" sz="6400" i="1" dirty="0"/>
              <a:t> do PR foram classificadas como Top 10 de operadoras com menor IGR:  Unimed Londrina, Unimed Maringá e Unimed Pato Branco. </a:t>
            </a:r>
          </a:p>
          <a:p>
            <a:endParaRPr lang="pt-BR" i="1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2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3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Novas Regras Propostas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050510-B518-0118-E994-2E177907F806}"/>
              </a:ext>
            </a:extLst>
          </p:cNvPr>
          <p:cNvSpPr/>
          <p:nvPr/>
        </p:nvSpPr>
        <p:spPr>
          <a:xfrm>
            <a:off x="2133589" y="1626409"/>
            <a:ext cx="3515356" cy="1284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Prazo de 07 dias corridos para resposta a demandas não assistenciais.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9DCA044-F716-A135-DB55-8CC03858B20B}"/>
              </a:ext>
            </a:extLst>
          </p:cNvPr>
          <p:cNvSpPr/>
          <p:nvPr/>
        </p:nvSpPr>
        <p:spPr>
          <a:xfrm>
            <a:off x="2133589" y="3075974"/>
            <a:ext cx="3515356" cy="1284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Metodologia para medir resolutividade dos canais de atendimento (acompanhamento pela Ouvidoria).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F868CEA-7391-515C-D860-23491E5DD6FB}"/>
              </a:ext>
            </a:extLst>
          </p:cNvPr>
          <p:cNvSpPr/>
          <p:nvPr/>
        </p:nvSpPr>
        <p:spPr>
          <a:xfrm>
            <a:off x="2133588" y="4525539"/>
            <a:ext cx="3515357" cy="1284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Reanálise de TODAS as negativas pela Ouvidoria, sem interromper os prazos de garantia de atendimento (RN 566).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61A4A8-E873-4F48-A2DA-F85C0A6228A5}"/>
              </a:ext>
            </a:extLst>
          </p:cNvPr>
          <p:cNvSpPr/>
          <p:nvPr/>
        </p:nvSpPr>
        <p:spPr>
          <a:xfrm>
            <a:off x="6375413" y="4525539"/>
            <a:ext cx="3515357" cy="12847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Formalização de TODAS as negativas, mesmo que o beneficiário não peça (Lei Estadual nº 20.014/19).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8F3BA2C-E469-26A0-9C32-D1F8DA0CD4A2}"/>
              </a:ext>
            </a:extLst>
          </p:cNvPr>
          <p:cNvSpPr/>
          <p:nvPr/>
        </p:nvSpPr>
        <p:spPr>
          <a:xfrm>
            <a:off x="6375414" y="3075974"/>
            <a:ext cx="3515357" cy="12847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Arquivamento dos dados do atendimento e gravação, de 90 dias para 05 anos.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390981B-FE98-CB5D-472B-D04F2487DC47}"/>
              </a:ext>
            </a:extLst>
          </p:cNvPr>
          <p:cNvSpPr/>
          <p:nvPr/>
        </p:nvSpPr>
        <p:spPr>
          <a:xfrm>
            <a:off x="6375414" y="1626409"/>
            <a:ext cx="3515357" cy="1284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Metas de Desempenho baseadas no resultado trimestral do IGR</a:t>
            </a:r>
          </a:p>
        </p:txBody>
      </p:sp>
    </p:spTree>
    <p:extLst>
      <p:ext uri="{BB962C8B-B14F-4D97-AF65-F5344CB8AC3E}">
        <p14:creationId xmlns:p14="http://schemas.microsoft.com/office/powerpoint/2010/main" val="24425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4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Desempenho - IGR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4383D7-164A-2370-0ECD-B0563352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02" y="2310764"/>
            <a:ext cx="3631013" cy="2535555"/>
          </a:xfrm>
          <a:prstGeom prst="rect">
            <a:avLst/>
          </a:prstGeom>
        </p:spPr>
      </p:pic>
      <p:pic>
        <p:nvPicPr>
          <p:cNvPr id="1026" name="Picture 2" descr="Office Ou">
            <a:extLst>
              <a:ext uri="{FF2B5EF4-FFF2-40B4-BE49-F238E27FC236}">
                <a16:creationId xmlns:a16="http://schemas.microsoft.com/office/drawing/2014/main" id="{D0F4560C-7976-7BF1-F2AF-BE0CF0F7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59" y="2695099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6DAF45-1F82-D324-82A1-ACACF8D60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467" y="2463460"/>
            <a:ext cx="4162425" cy="1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5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333459" y="1187645"/>
            <a:ext cx="9525079" cy="508918"/>
          </a:xfrm>
        </p:spPr>
        <p:txBody>
          <a:bodyPr/>
          <a:lstStyle/>
          <a:p>
            <a:pPr algn="ctr"/>
            <a:r>
              <a:rPr lang="pt-BR" dirty="0"/>
              <a:t>Metas do IGR e Pagamento Antecipado de Multa </a:t>
            </a:r>
            <a:br>
              <a:rPr lang="pt-BR" dirty="0"/>
            </a:br>
            <a:r>
              <a:rPr lang="pt-BR" dirty="0"/>
              <a:t>RN 483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8BBE25-16E1-8018-1DAE-93C5264A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027396"/>
            <a:ext cx="10391775" cy="26660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8C932E-948E-2DEF-46AF-CCD77229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52" y="4693444"/>
            <a:ext cx="10133648" cy="1433036"/>
          </a:xfrm>
          <a:prstGeom prst="rect">
            <a:avLst/>
          </a:prstGeom>
        </p:spPr>
      </p:pic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A1E2FB17-FA67-121A-8C9C-7CC29CF2F024}"/>
              </a:ext>
            </a:extLst>
          </p:cNvPr>
          <p:cNvSpPr/>
          <p:nvPr/>
        </p:nvSpPr>
        <p:spPr>
          <a:xfrm>
            <a:off x="7753055" y="1442104"/>
            <a:ext cx="3791081" cy="900737"/>
          </a:xfrm>
          <a:prstGeom prst="borderCallout1">
            <a:avLst>
              <a:gd name="adj1" fmla="val 55798"/>
              <a:gd name="adj2" fmla="val -99"/>
              <a:gd name="adj3" fmla="val 474772"/>
              <a:gd name="adj4" fmla="val -87491"/>
            </a:avLst>
          </a:prstGeom>
          <a:solidFill>
            <a:srgbClr val="D3C5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– neg. cobertura reg. = 80mil</a:t>
            </a:r>
          </a:p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 – neg. cobertura não reg. = 60mil</a:t>
            </a:r>
          </a:p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– neg.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= 250mil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6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333459" y="1187645"/>
            <a:ext cx="9525079" cy="508918"/>
          </a:xfrm>
        </p:spPr>
        <p:txBody>
          <a:bodyPr/>
          <a:lstStyle/>
          <a:p>
            <a:pPr algn="ctr"/>
            <a:r>
              <a:rPr lang="pt-BR" dirty="0"/>
              <a:t>Metas do IGR e Aplicação da Multa </a:t>
            </a:r>
            <a:br>
              <a:rPr lang="pt-BR" dirty="0"/>
            </a:br>
            <a:r>
              <a:rPr lang="pt-BR" dirty="0"/>
              <a:t>RN 489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263D5B-F8F8-07E6-C1CF-7DB95E8B3564}"/>
              </a:ext>
            </a:extLst>
          </p:cNvPr>
          <p:cNvSpPr txBox="1"/>
          <p:nvPr/>
        </p:nvSpPr>
        <p:spPr>
          <a:xfrm>
            <a:off x="1222987" y="1946104"/>
            <a:ext cx="9746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Regras de atendimento aos beneficiários nas solicitações não assistenciais e de coberturas assistenciais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99. Deixar de observar as regras sobre atendimento aos beneficiários nas solicitações </a:t>
            </a:r>
            <a:r>
              <a:rPr lang="pt-BR" dirty="0">
                <a:highlight>
                  <a:srgbClr val="FFFF00"/>
                </a:highlight>
              </a:rPr>
              <a:t>não assistenciais</a:t>
            </a:r>
            <a:r>
              <a:rPr lang="pt-BR" dirty="0"/>
              <a:t> e de coberturas assistenciais.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Sanção – Advertência; </a:t>
            </a:r>
          </a:p>
          <a:p>
            <a:pPr algn="just"/>
            <a:r>
              <a:rPr lang="pt-BR" dirty="0"/>
              <a:t>Multa de R$ 30.000,00 (trinta mil reais). 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highlight>
                  <a:srgbClr val="00FF00"/>
                </a:highlight>
              </a:rPr>
              <a:t>§1º Quando a operadora atender aos critérios de metas de IGR delineados em ficha técnica específica, será aplicada a sanção prevista nos tipos desta RN por absorção, quando a conduta configurar infração mais grave. </a:t>
            </a:r>
          </a:p>
          <a:p>
            <a:pPr algn="just"/>
            <a:r>
              <a:rPr lang="pt-BR" dirty="0">
                <a:solidFill>
                  <a:schemeClr val="bg1"/>
                </a:solidFill>
                <a:highlight>
                  <a:srgbClr val="FF0000"/>
                </a:highlight>
              </a:rPr>
              <a:t>§2º Quando a operadora não atender aos critérios de metas de IGR delineados em ficha técnica específica, poderá ser aplicada cumulativamente a sanção prevista nos tipos desta RN, mesmo quando a conduta configurar infração mais grave.</a:t>
            </a:r>
          </a:p>
        </p:txBody>
      </p:sp>
    </p:spTree>
    <p:extLst>
      <p:ext uri="{BB962C8B-B14F-4D97-AF65-F5344CB8AC3E}">
        <p14:creationId xmlns:p14="http://schemas.microsoft.com/office/powerpoint/2010/main" val="7332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7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Pleitos da Unimed do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4DAE9-7475-560F-B9A6-39847B1C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452723"/>
            <a:ext cx="9072563" cy="40361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0FDF45-4B70-267E-1152-F22F86C33F87}"/>
              </a:ext>
            </a:extLst>
          </p:cNvPr>
          <p:cNvSpPr txBox="1"/>
          <p:nvPr/>
        </p:nvSpPr>
        <p:spPr>
          <a:xfrm>
            <a:off x="2529761" y="5491400"/>
            <a:ext cx="635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Fonte: Apresentação da dra. Bruna Duque da UB em 23/02/2024. </a:t>
            </a:r>
          </a:p>
        </p:txBody>
      </p:sp>
    </p:spTree>
    <p:extLst>
      <p:ext uri="{BB962C8B-B14F-4D97-AF65-F5344CB8AC3E}">
        <p14:creationId xmlns:p14="http://schemas.microsoft.com/office/powerpoint/2010/main" val="17863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1DBBD6-AAEB-3EA0-8C6F-E0134DEB8F27}"/>
              </a:ext>
            </a:extLst>
          </p:cNvPr>
          <p:cNvSpPr txBox="1"/>
          <p:nvPr/>
        </p:nvSpPr>
        <p:spPr>
          <a:xfrm>
            <a:off x="3535680" y="3190473"/>
            <a:ext cx="47953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a.regulamentar@unimedpr.coop.br</a:t>
            </a:r>
          </a:p>
        </p:txBody>
      </p:sp>
    </p:spTree>
    <p:extLst>
      <p:ext uri="{BB962C8B-B14F-4D97-AF65-F5344CB8AC3E}">
        <p14:creationId xmlns:p14="http://schemas.microsoft.com/office/powerpoint/2010/main" val="2298073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496</Words>
  <Application>Microsoft Office PowerPoint</Application>
  <PresentationFormat>Widescreen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Tema do Office</vt:lpstr>
      <vt:lpstr>Consulta Pública nº 121</vt:lpstr>
      <vt:lpstr>Consulta Pública nº 121</vt:lpstr>
      <vt:lpstr>Novas Regras Propostas</vt:lpstr>
      <vt:lpstr>Metas de Desempenho - IGR</vt:lpstr>
      <vt:lpstr>Metas do IGR e Pagamento Antecipado de Multa  RN 483</vt:lpstr>
      <vt:lpstr>Metas do IGR e Aplicação da Multa  RN 489</vt:lpstr>
      <vt:lpstr>Pleitos da Unimed do Brasil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FDPR-COMU-Fernanda Caroline Garcia</dc:creator>
  <cp:lastModifiedBy>FDPR-JURI-Fabiano Luiz Ribeiro Pereira</cp:lastModifiedBy>
  <cp:revision>26</cp:revision>
  <dcterms:created xsi:type="dcterms:W3CDTF">2023-01-11T14:30:29Z</dcterms:created>
  <dcterms:modified xsi:type="dcterms:W3CDTF">2024-03-28T11:34:26Z</dcterms:modified>
</cp:coreProperties>
</file>