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74" r:id="rId6"/>
    <p:sldId id="275" r:id="rId7"/>
    <p:sldId id="272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84"/>
    <a:srgbClr val="F26671"/>
    <a:srgbClr val="FFCA08"/>
    <a:srgbClr val="F89752"/>
    <a:srgbClr val="B1D34B"/>
    <a:srgbClr val="C2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FB35040-9147-4D0E-9631-3BFCB7F64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17F7756-A500-4CC8-A064-1BF5C5E77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Título</a:t>
            </a:r>
          </a:p>
        </p:txBody>
      </p:sp>
      <p:grpSp>
        <p:nvGrpSpPr>
          <p:cNvPr id="12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427567" y="5528044"/>
            <a:ext cx="2030039" cy="407019"/>
            <a:chOff x="5940297" y="5950654"/>
            <a:chExt cx="2887819" cy="579002"/>
          </a:xfrm>
        </p:grpSpPr>
        <p:pic>
          <p:nvPicPr>
            <p:cNvPr id="13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4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0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8EE4615-1CF5-4739-AEF3-FCAE1CAE2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BD92BC29-7865-4F18-A9A7-5FF4476C2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Obrigado</a:t>
            </a:r>
          </a:p>
        </p:txBody>
      </p:sp>
      <p:grpSp>
        <p:nvGrpSpPr>
          <p:cNvPr id="7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427567" y="5528044"/>
            <a:ext cx="2030039" cy="407019"/>
            <a:chOff x="5940297" y="5950654"/>
            <a:chExt cx="2887819" cy="579002"/>
          </a:xfrm>
        </p:grpSpPr>
        <p:pic>
          <p:nvPicPr>
            <p:cNvPr id="10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1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0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C598535-F062-424D-99F1-F776F015C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64CDDB44-061D-452A-9B57-14B2F727B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52F2C8-9EEE-461C-A350-8F93F973B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14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5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6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7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591D1AB-E753-49C4-A6CA-EB2423E70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0E71ABF-E14E-4ED4-B567-F9C57964B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B1D34B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D1E8372E-20E9-420F-BA29-1421B582C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8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84F9887-990C-4E58-BD2F-DA6BCCCE8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8EB5C38-8825-4068-8D05-074FC901D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6B68F1B-AC6C-4A38-9A1C-08C33CCD9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8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3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51555E7-9D47-4D3D-B243-7A9EB277B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A724C50-6CCE-438F-9313-5A9272A71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89752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32F6022D-4EB0-473B-9D9B-FB8B941F5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8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9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2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86182EB-9995-43D4-ABE7-F149ACE52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C38CAEC3-0100-45BB-8968-A4E76800A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40A710A0-04A6-4AC8-BEAA-2D4606B7C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11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04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0AFB5E1-4C38-4B41-8262-C86BB775D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32577898-EFA1-486C-93EB-76C4068A7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FCA08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65436FB9-A686-45F1-9DE1-2DE986683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1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2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3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7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5B83873-6423-4312-B0FA-BE4B886E3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8AC371C-2C98-4416-A288-BDF71D5E0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1C158E9-BD11-4F2C-94A6-528033BF1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8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2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385DA93-2DFD-49A4-B48A-DD3D8635A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494ED1F-290E-423B-BB7B-72CD7476E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2667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B36830E9-77F1-4936-8E0E-A8E4DD208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7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276040"/>
                </a:solidFill>
              </a:rPr>
              <a:t>Atualizações normativas ANS</a:t>
            </a:r>
          </a:p>
          <a:p>
            <a:r>
              <a:rPr lang="pt-BR" sz="4000" dirty="0">
                <a:solidFill>
                  <a:srgbClr val="276040"/>
                </a:solidFill>
              </a:rPr>
              <a:t>Período de </a:t>
            </a:r>
            <a:r>
              <a:rPr lang="pt-BR" sz="4000" dirty="0" err="1">
                <a:solidFill>
                  <a:srgbClr val="276040"/>
                </a:solidFill>
              </a:rPr>
              <a:t>nov</a:t>
            </a:r>
            <a:r>
              <a:rPr lang="pt-BR" sz="4000" dirty="0">
                <a:solidFill>
                  <a:srgbClr val="276040"/>
                </a:solidFill>
              </a:rPr>
              <a:t>/23 até março/24</a:t>
            </a:r>
          </a:p>
        </p:txBody>
      </p:sp>
    </p:spTree>
    <p:extLst>
      <p:ext uri="{BB962C8B-B14F-4D97-AF65-F5344CB8AC3E}">
        <p14:creationId xmlns:p14="http://schemas.microsoft.com/office/powerpoint/2010/main" val="14354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2200" y="551329"/>
            <a:ext cx="9559925" cy="832680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sz="2800" dirty="0"/>
              <a:t>Resoluções normativas publicadas a partir de 01/11/2023</a:t>
            </a:r>
            <a:r>
              <a:rPr lang="pt-BR" dirty="0"/>
              <a:t>.</a:t>
            </a:r>
            <a:endParaRPr lang="pt-BR" sz="2000" dirty="0"/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7B2F6-78A8-44E4-B021-AF2D01F9DF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1578093"/>
            <a:ext cx="11306175" cy="4557664"/>
          </a:xfrm>
        </p:spPr>
        <p:txBody>
          <a:bodyPr/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</a:p>
          <a:p>
            <a:pPr algn="just"/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66503038-AD7F-934B-699C-DA09CACF0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8544"/>
              </p:ext>
            </p:extLst>
          </p:nvPr>
        </p:nvGraphicFramePr>
        <p:xfrm>
          <a:off x="903258" y="1436369"/>
          <a:ext cx="10808867" cy="4622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07">
                  <a:extLst>
                    <a:ext uri="{9D8B030D-6E8A-4147-A177-3AD203B41FA5}">
                      <a16:colId xmlns:a16="http://schemas.microsoft.com/office/drawing/2014/main" val="2693772776"/>
                    </a:ext>
                  </a:extLst>
                </a:gridCol>
                <a:gridCol w="8373639">
                  <a:extLst>
                    <a:ext uri="{9D8B030D-6E8A-4147-A177-3AD203B41FA5}">
                      <a16:colId xmlns:a16="http://schemas.microsoft.com/office/drawing/2014/main" val="691450310"/>
                    </a:ext>
                  </a:extLst>
                </a:gridCol>
                <a:gridCol w="1119721">
                  <a:extLst>
                    <a:ext uri="{9D8B030D-6E8A-4147-A177-3AD203B41FA5}">
                      <a16:colId xmlns:a16="http://schemas.microsoft.com/office/drawing/2014/main" val="4002993695"/>
                    </a:ext>
                  </a:extLst>
                </a:gridCol>
              </a:tblGrid>
              <a:tr h="615549">
                <a:tc>
                  <a:txBody>
                    <a:bodyPr/>
                    <a:lstStyle/>
                    <a:p>
                      <a:r>
                        <a:rPr lang="pt-BR" dirty="0"/>
                        <a:t>Número</a:t>
                      </a:r>
                    </a:p>
                    <a:p>
                      <a:r>
                        <a:rPr lang="pt-BR" dirty="0"/>
                        <a:t> da 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Início da vigência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0060"/>
                  </a:ext>
                </a:extLst>
              </a:tr>
              <a:tr h="12604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33 de 24/11/2023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Altera a Instrução Normativa - IN ANS nº 08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30 de março de 2022, que dispõe sobre o formato XML (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Extensible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Markup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para a transmissão das informações para o Sistema de Informações de Beneficiários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Agência Nacional de Saúde Suplementar - SIB/ANS; estabelece procedimentos para a geração, validação, transmissão e controle de dados cadastrais de beneficiários do SIB/ANS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01/12/2023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29327"/>
                  </a:ext>
                </a:extLst>
              </a:tr>
              <a:tr h="1335911">
                <a:tc>
                  <a:txBody>
                    <a:bodyPr/>
                    <a:lstStyle/>
                    <a:p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589 de 08/01/2023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- RN nº 465, para regulamentar 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cobertura obrigatória do medicamento antineoplásico oral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Encorafenibe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em combinação com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Cetuximabe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para o tratamento, em segunda linha, de pacientes com câncer colorretal metastático com a mutação no gene BRAF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V600E.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01/12/2023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76281"/>
                  </a:ext>
                </a:extLst>
              </a:tr>
              <a:tr h="1335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590 de 24/11/2023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Altera a Resolução Normativa - RN ANS nº 500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 seu Anexo, que estabelecem normas para a geração, transmissão e controle de dados cadastrais de beneficiários do Sistema de Informações de Beneficiários da Agência Nacional de Saúde Suplementar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 SIB/ANS;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dispõe sobre o formato XML (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Extensible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Markup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como padrão para a troca de informações entre as operadoras e o SIB/ANS.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01/12/2023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4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8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890B3B-8008-440A-8C46-9D3E28DAD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314" y="1179443"/>
            <a:ext cx="11470792" cy="4903305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endParaRPr lang="pt-BR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23288A1D-52BA-4951-4B69-826EF6CF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00030"/>
              </p:ext>
            </p:extLst>
          </p:nvPr>
        </p:nvGraphicFramePr>
        <p:xfrm>
          <a:off x="591671" y="579983"/>
          <a:ext cx="11053482" cy="52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693772776"/>
                    </a:ext>
                  </a:extLst>
                </a:gridCol>
                <a:gridCol w="8490042">
                  <a:extLst>
                    <a:ext uri="{9D8B030D-6E8A-4147-A177-3AD203B41FA5}">
                      <a16:colId xmlns:a16="http://schemas.microsoft.com/office/drawing/2014/main" val="691450310"/>
                    </a:ext>
                  </a:extLst>
                </a:gridCol>
                <a:gridCol w="1191840">
                  <a:extLst>
                    <a:ext uri="{9D8B030D-6E8A-4147-A177-3AD203B41FA5}">
                      <a16:colId xmlns:a16="http://schemas.microsoft.com/office/drawing/2014/main" val="4002993695"/>
                    </a:ext>
                  </a:extLst>
                </a:gridCol>
              </a:tblGrid>
              <a:tr h="569587">
                <a:tc>
                  <a:txBody>
                    <a:bodyPr/>
                    <a:lstStyle/>
                    <a:p>
                      <a:r>
                        <a:rPr lang="pt-BR" dirty="0"/>
                        <a:t>Número da 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Início da vigência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0060"/>
                  </a:ext>
                </a:extLst>
              </a:tr>
              <a:tr h="1502786">
                <a:tc>
                  <a:txBody>
                    <a:bodyPr/>
                    <a:lstStyle/>
                    <a:p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591 de 11/12/2023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- RN nº 465, para regulamentar 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cobertura obrigatória do medicamento antineoplásico oral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Pomalidomida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em combinação com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Bortezomibe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e Dexametasona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o tratamento de pacientes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com mieloma múltiplo recidivado refratário, após pelo menos uma terapia anterior, incluindo Lenalidomida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 do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medicamento imunobiológico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Ustequinumabe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para o tratamento de pacientes adultos com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retocolite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ulcerativa - RCU moderada a grave após falha,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refratariedade, recidiva ou intolerância à terapia com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anti-TNFs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02/01/2024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76281"/>
                  </a:ext>
                </a:extLst>
              </a:tr>
              <a:tr h="1502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592 de 12/12/2023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-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RN nº 465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regulamentar a cobertura obrigatória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dos medicamentos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Emicizumabe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para o tratamento profilático de pacientes com hemofilia A, moderada ou grave, e anticorpos inibidores do Fator VIII, sem restrição de faixa etária, e Ácido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Zoledrônico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para o tratamento de pacientes com osteoporose com intolerância ou dificuldade de deglutição dos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bisfosfonatos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orais.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18/12/2023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88663"/>
                  </a:ext>
                </a:extLst>
              </a:tr>
              <a:tr h="1502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593 de 20/12/2023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Dispõe sobre a notificação por inadimplência à pessoa natural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contratante de plano privado de assistência à saúde e ao beneficiário que paga a mensalidade do plano coletivo diretamente à operadora, e cancela a Súmula Normativa nº 28, de 30 de novembro de 2015. Processo: 33910.030331/2019-8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01/09/2024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7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3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890B3B-8008-440A-8C46-9D3E28DAD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314" y="1179443"/>
            <a:ext cx="11470792" cy="4903305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endParaRPr lang="pt-BR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23288A1D-52BA-4951-4B69-826EF6CF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43354"/>
              </p:ext>
            </p:extLst>
          </p:nvPr>
        </p:nvGraphicFramePr>
        <p:xfrm>
          <a:off x="591671" y="579983"/>
          <a:ext cx="11053482" cy="517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094">
                  <a:extLst>
                    <a:ext uri="{9D8B030D-6E8A-4147-A177-3AD203B41FA5}">
                      <a16:colId xmlns:a16="http://schemas.microsoft.com/office/drawing/2014/main" val="2693772776"/>
                    </a:ext>
                  </a:extLst>
                </a:gridCol>
                <a:gridCol w="8234548">
                  <a:extLst>
                    <a:ext uri="{9D8B030D-6E8A-4147-A177-3AD203B41FA5}">
                      <a16:colId xmlns:a16="http://schemas.microsoft.com/office/drawing/2014/main" val="691450310"/>
                    </a:ext>
                  </a:extLst>
                </a:gridCol>
                <a:gridCol w="1191840">
                  <a:extLst>
                    <a:ext uri="{9D8B030D-6E8A-4147-A177-3AD203B41FA5}">
                      <a16:colId xmlns:a16="http://schemas.microsoft.com/office/drawing/2014/main" val="4002993695"/>
                    </a:ext>
                  </a:extLst>
                </a:gridCol>
              </a:tblGrid>
              <a:tr h="435244">
                <a:tc>
                  <a:txBody>
                    <a:bodyPr/>
                    <a:lstStyle/>
                    <a:p>
                      <a:r>
                        <a:rPr lang="pt-BR" dirty="0"/>
                        <a:t>Número da 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Início da vigência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0060"/>
                  </a:ext>
                </a:extLst>
              </a:tr>
              <a:tr h="1367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</a:t>
                      </a:r>
                      <a:r>
                        <a:rPr lang="pt-BR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 de </a:t>
                      </a: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20/12/2023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>
                          <a:effectLst/>
                        </a:rPr>
                        <a:t>Altera a Resolução Normativa ANS nº 527 (DIOPS); a Resolução Normativa ANS n.º 528 (Plano de contas padrão), a Resolução Normativa ANS nº 569 (capital regulatório); a Resolução Normativa nº 523 (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procedimentos de adequação econômico-financeira)</a:t>
                      </a:r>
                      <a:r>
                        <a:rPr lang="pt-BR" sz="1600" dirty="0">
                          <a:effectLst/>
                        </a:rPr>
                        <a:t>; a Resolução Normativa nº 522 (regime de direção fiscal e de liquidação extrajudicial); e a Resolução Normativa nº 518 (ação de práticas mínimas de governança corporativa).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46339"/>
                  </a:ext>
                </a:extLst>
              </a:tr>
              <a:tr h="1367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595 de 20/12/2023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Resolução Normativa - RN nº 566,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dispõe sobre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 garantia de atendimento dos beneficiários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incluir o seguinte texto:</a:t>
                      </a:r>
                    </a:p>
                    <a:p>
                      <a:pPr algn="just"/>
                      <a:endParaRPr lang="pt-BR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dirty="0"/>
                        <a:t>A disponibilização de qualquer método e técnica de contracepção deverá observar os prazos máximos previstos neste artigo, não podendo ultrapassar 30 dias corridos, conforme previsto no art. 9º, § 2º da Lei nº 9.263, de 1996, incluído pela Lei nº 14.443, de 2002.</a:t>
                      </a:r>
                    </a:p>
                    <a:p>
                      <a:pPr algn="just"/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 01/01/2024 </a:t>
                      </a:r>
                    </a:p>
                    <a:p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250327"/>
                  </a:ext>
                </a:extLst>
              </a:tr>
              <a:tr h="1367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596 de 18/01/2024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- RN nº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465,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atualizar a cobertura obrigatória do procedimento "PET-CT ONCOLÓGICO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(COM DIRETRIZ DE UTILIZAÇÃO)”, para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incluir a indicação de estadiamento de pacientes portadores de câncer pulmonar de células pequenas.</a:t>
                      </a:r>
                      <a:endParaRPr lang="pt-BR" sz="1600" dirty="0"/>
                    </a:p>
                    <a:p>
                      <a:pPr algn="just"/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22/01/2024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93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0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890B3B-8008-440A-8C46-9D3E28DAD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314" y="1179443"/>
            <a:ext cx="11470792" cy="4903305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endParaRPr lang="pt-BR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23288A1D-52BA-4951-4B69-826EF6CF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4462"/>
              </p:ext>
            </p:extLst>
          </p:nvPr>
        </p:nvGraphicFramePr>
        <p:xfrm>
          <a:off x="1215252" y="1471152"/>
          <a:ext cx="10281983" cy="410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980">
                  <a:extLst>
                    <a:ext uri="{9D8B030D-6E8A-4147-A177-3AD203B41FA5}">
                      <a16:colId xmlns:a16="http://schemas.microsoft.com/office/drawing/2014/main" val="2693772776"/>
                    </a:ext>
                  </a:extLst>
                </a:gridCol>
                <a:gridCol w="7257958">
                  <a:extLst>
                    <a:ext uri="{9D8B030D-6E8A-4147-A177-3AD203B41FA5}">
                      <a16:colId xmlns:a16="http://schemas.microsoft.com/office/drawing/2014/main" val="691450310"/>
                    </a:ext>
                  </a:extLst>
                </a:gridCol>
                <a:gridCol w="1118045">
                  <a:extLst>
                    <a:ext uri="{9D8B030D-6E8A-4147-A177-3AD203B41FA5}">
                      <a16:colId xmlns:a16="http://schemas.microsoft.com/office/drawing/2014/main" val="4002993695"/>
                    </a:ext>
                  </a:extLst>
                </a:gridCol>
              </a:tblGrid>
              <a:tr h="596240">
                <a:tc>
                  <a:txBody>
                    <a:bodyPr/>
                    <a:lstStyle/>
                    <a:p>
                      <a:r>
                        <a:rPr lang="pt-BR" dirty="0"/>
                        <a:t>Número da 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Início da vigência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0060"/>
                  </a:ext>
                </a:extLst>
              </a:tr>
              <a:tr h="1062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597 de 18/01/2024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Normativa n.º 574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28 de fevereiro de 2022, que dispõe sobre os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critérios de constituição de Provisões Técnicas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serem observados pelas operadoras de planos privados de assistência à saúde.</a:t>
                      </a:r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01/02/2024 </a:t>
                      </a:r>
                    </a:p>
                    <a:p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46339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598 de 15/02/2024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Altera a Resolução Normativa ANS nº 585, (que trata sobre as alterações de rede hospitalar) e altera a vigência da norma para 01/09/2024.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 15/02/2024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9769"/>
                  </a:ext>
                </a:extLst>
              </a:tr>
              <a:tr h="1448012">
                <a:tc>
                  <a:txBody>
                    <a:bodyPr/>
                    <a:lstStyle/>
                    <a:p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599 de 28/02/2024</a:t>
                      </a:r>
                    </a:p>
                    <a:p>
                      <a:endParaRPr lang="pt-BR" sz="1600" dirty="0"/>
                    </a:p>
                    <a:p>
                      <a:pPr marL="0" algn="l" defTabSz="914400" rtl="0" eaLnBrk="1" latinLnBrk="0" hangingPunct="1"/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 RN nº 465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24 de fevereiro de 2021, que dispõe sobre o Rol de Procedimentos e Eventos em Saúde no âmbito da Saúde Suplementar, para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regulamentar a cobertura obrigatória do medicamento Beta-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agalsidase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 para o tratamento da doença de 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Fabry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clássica em pacientes com oito anos de idade ou mais.</a:t>
                      </a:r>
                      <a:endParaRPr lang="pt-BR" sz="1600" dirty="0"/>
                    </a:p>
                    <a:p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05/03/2024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0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1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890B3B-8008-440A-8C46-9D3E28DAD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314" y="1179443"/>
            <a:ext cx="11470792" cy="4903305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endParaRPr lang="pt-BR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23288A1D-52BA-4951-4B69-826EF6CF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20329"/>
              </p:ext>
            </p:extLst>
          </p:nvPr>
        </p:nvGraphicFramePr>
        <p:xfrm>
          <a:off x="646173" y="1824686"/>
          <a:ext cx="10947074" cy="385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060">
                  <a:extLst>
                    <a:ext uri="{9D8B030D-6E8A-4147-A177-3AD203B41FA5}">
                      <a16:colId xmlns:a16="http://schemas.microsoft.com/office/drawing/2014/main" val="2693772776"/>
                    </a:ext>
                  </a:extLst>
                </a:gridCol>
                <a:gridCol w="7958174">
                  <a:extLst>
                    <a:ext uri="{9D8B030D-6E8A-4147-A177-3AD203B41FA5}">
                      <a16:colId xmlns:a16="http://schemas.microsoft.com/office/drawing/2014/main" val="691450310"/>
                    </a:ext>
                  </a:extLst>
                </a:gridCol>
                <a:gridCol w="1191840">
                  <a:extLst>
                    <a:ext uri="{9D8B030D-6E8A-4147-A177-3AD203B41FA5}">
                      <a16:colId xmlns:a16="http://schemas.microsoft.com/office/drawing/2014/main" val="4002993695"/>
                    </a:ext>
                  </a:extLst>
                </a:gridCol>
              </a:tblGrid>
              <a:tr h="592569">
                <a:tc>
                  <a:txBody>
                    <a:bodyPr/>
                    <a:lstStyle/>
                    <a:p>
                      <a:r>
                        <a:rPr lang="pt-BR" dirty="0"/>
                        <a:t>Número da 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Início da vigência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0060"/>
                  </a:ext>
                </a:extLst>
              </a:tr>
              <a:tr h="110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nº 600  de 08/03/2024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-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RN nº 465,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24 de fevereiro de 2021, que dispõe sobre o Rol de Procedimentos e Eventos em Saúde no âmbito da Saúde Suplementar,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para regulamentar a cobertura obrigatória do procedimento Diálise peritoneal automática (DPA), para a terapia renal substitutiva.</a:t>
                      </a:r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46339"/>
                  </a:ext>
                </a:extLst>
              </a:tr>
              <a:tr h="1052485">
                <a:tc>
                  <a:txBody>
                    <a:bodyPr/>
                    <a:lstStyle/>
                    <a:p>
                      <a:r>
                        <a:rPr lang="pt-BR" sz="1600" dirty="0"/>
                        <a:t>RN nº 601 de 08/03/2024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Altera a RN 521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(aceitação, registro, vinculação, custódia, movimentação e limites de alocação e de concentração na aplicação dos ativos garantidores) </a:t>
                      </a:r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08/03/2024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62516"/>
                  </a:ext>
                </a:extLst>
              </a:tr>
              <a:tr h="1052485">
                <a:tc>
                  <a:txBody>
                    <a:bodyPr/>
                    <a:lstStyle/>
                    <a:p>
                      <a:r>
                        <a:rPr lang="pt-BR" sz="1600" dirty="0"/>
                        <a:t>RN nº 602 de 10/03/2024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 a Resolução Normativa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ANS nº 593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alterar a vigência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da norma para 01/09/2024</a:t>
                      </a:r>
                      <a:endParaRPr lang="pt-BR" sz="16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/>
                      <a:endParaRPr lang="pt-BR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20/03/2024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7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CC149AA-0217-9DFB-A707-FFF1B5284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Outras publicações relevantes: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F30789-A059-CBB1-DB1A-2E5337179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670858"/>
            <a:ext cx="11306175" cy="4563255"/>
          </a:xfrm>
        </p:spPr>
        <p:txBody>
          <a:bodyPr/>
          <a:lstStyle/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2.856 de 08/11/2023: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determinação de alienação da carteira da UNIMED ALÉM PARAÍBA COOPERATIVA DE TRABALHO MÉDICO LTDA.</a:t>
            </a:r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 </a:t>
            </a:r>
          </a:p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2.865 </a:t>
            </a:r>
            <a:r>
              <a:rPr lang="pt-BR" sz="1600" b="1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01/12/2023: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concessão da portabilidade especial de carências aos beneficiários da operadora Unimed de Taubaté Cooperativa de Trabalho Médico.</a:t>
            </a:r>
            <a:endParaRPr lang="pt-BR" sz="1600" b="1" i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2.866  de 01/12/2023: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instauração do regime de direção fiscal na operadora UNIMED NORTE/NORDESTE - FEDERAÇÃO INTERFEDERATIVA DAS SOCIEDADES COOPERATIVAS DE TRABALHO MÉDICO EM RECUPERAÇÃO JUDICIAL.</a:t>
            </a:r>
          </a:p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2.867  de 01/12/2023: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instauração do regime de direção fiscal na operadora UNIMED VERTENTE DO CAPARAÓ - COOPERATIVA DE TRABALHO MÉDICO LTDA.</a:t>
            </a:r>
          </a:p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2.883</a:t>
            </a:r>
            <a:r>
              <a:rPr lang="pt-BR" sz="16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28/02/2024: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instauração do regime de direção fiscal na UNIMED PETRÓPOLIS-RJ COOPERATIVA DE TRABALHO MÉDICO</a:t>
            </a:r>
            <a:endParaRPr lang="pt-BR" sz="1600" i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2.884 de 01/03/2024: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instauração do regime especial de Direção Técnica na operadora UNIMED NORTE/NORDESTE-FEDERAÇÃO INTERFEDERATIVA DAS SOCIEDADES COOPERATIVAS DE TRABALHO MÉDICO.</a:t>
            </a:r>
          </a:p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Operacional nº 2.889</a:t>
            </a:r>
            <a:r>
              <a:rPr lang="pt-BR" sz="16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22/03/2024: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 instauração do regime de direção fiscal na operadora UNIODONTO BELÉM - COOPERATIVA DE ASSISTÊNCIA À SAÚDE ODONTOLÓGICA.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36C80F7-E60C-48A7-B535-2AA58090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  <a:p>
            <a:endParaRPr lang="pt-BR" dirty="0"/>
          </a:p>
          <a:p>
            <a:r>
              <a:rPr lang="pt-BR" sz="1800" dirty="0"/>
              <a:t>Juliane L. Anzolin</a:t>
            </a:r>
          </a:p>
        </p:txBody>
      </p:sp>
    </p:spTree>
    <p:extLst>
      <p:ext uri="{BB962C8B-B14F-4D97-AF65-F5344CB8AC3E}">
        <p14:creationId xmlns:p14="http://schemas.microsoft.com/office/powerpoint/2010/main" val="1292354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1160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Liguori Cosimato Correa</dc:creator>
  <cp:lastModifiedBy>PATO-JURI-Juliane Leticia Anzolin</cp:lastModifiedBy>
  <cp:revision>33</cp:revision>
  <dcterms:created xsi:type="dcterms:W3CDTF">2020-01-09T17:54:44Z</dcterms:created>
  <dcterms:modified xsi:type="dcterms:W3CDTF">2024-03-27T18:08:45Z</dcterms:modified>
</cp:coreProperties>
</file>