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305" r:id="rId4"/>
    <p:sldId id="306" r:id="rId5"/>
    <p:sldId id="307" r:id="rId6"/>
    <p:sldId id="308" r:id="rId7"/>
    <p:sldId id="309" r:id="rId8"/>
    <p:sldId id="310" r:id="rId9"/>
    <p:sldId id="311" r:id="rId10"/>
    <p:sldId id="312" r:id="rId11"/>
    <p:sldId id="313" r:id="rId12"/>
    <p:sldId id="315" r:id="rId13"/>
    <p:sldId id="304" r:id="rId14"/>
    <p:sldId id="292" r:id="rId15"/>
    <p:sldId id="297" r:id="rId16"/>
    <p:sldId id="298" r:id="rId17"/>
    <p:sldId id="299" r:id="rId18"/>
    <p:sldId id="300" r:id="rId19"/>
    <p:sldId id="301" r:id="rId20"/>
    <p:sldId id="302" r:id="rId21"/>
    <p:sldId id="324" r:id="rId22"/>
    <p:sldId id="303" r:id="rId23"/>
    <p:sldId id="260" r:id="rId2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5C65"/>
    <a:srgbClr val="411564"/>
    <a:srgbClr val="B1D3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309C24-2F18-4548-B1B2-C0BA3924CBFB}" type="datetimeFigureOut">
              <a:rPr lang="pt-BR" smtClean="0"/>
              <a:t>01/09/2020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CD0BD0-E980-4B3B-8E8F-C4A274A384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84626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CD0BD0-E980-4B3B-8E8F-C4A274A38465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29677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CD0BD0-E980-4B3B-8E8F-C4A274A38465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24625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CD0BD0-E980-4B3B-8E8F-C4A274A38465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3130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CD0BD0-E980-4B3B-8E8F-C4A274A38465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7582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CD0BD0-E980-4B3B-8E8F-C4A274A38465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92695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CD0BD0-E980-4B3B-8E8F-C4A274A38465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8762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CD0BD0-E980-4B3B-8E8F-C4A274A38465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9970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CD0BD0-E980-4B3B-8E8F-C4A274A38465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03738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CD0BD0-E980-4B3B-8E8F-C4A274A38465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5946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CD0BD0-E980-4B3B-8E8F-C4A274A38465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10786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CD0BD0-E980-4B3B-8E8F-C4A274A38465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58745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id="{8F997FFB-1DBF-4344-B9E4-798C3C87D0A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113644" y="714552"/>
            <a:ext cx="3742838" cy="1285167"/>
          </a:xfrm>
          <a:prstGeom prst="rect">
            <a:avLst/>
          </a:prstGeom>
        </p:spPr>
      </p:pic>
      <p:sp>
        <p:nvSpPr>
          <p:cNvPr id="13" name="Title 1"/>
          <p:cNvSpPr>
            <a:spLocks noGrp="1"/>
          </p:cNvSpPr>
          <p:nvPr>
            <p:ph type="ctrTitle" hasCustomPrompt="1"/>
          </p:nvPr>
        </p:nvSpPr>
        <p:spPr>
          <a:xfrm>
            <a:off x="977940" y="2930056"/>
            <a:ext cx="6423471" cy="992288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000">
                <a:solidFill>
                  <a:schemeClr val="bg1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x-none" dirty="0"/>
              <a:t>Título</a:t>
            </a:r>
            <a:r>
              <a:rPr lang="pt-BR" dirty="0"/>
              <a:t> da apresentação</a:t>
            </a:r>
            <a:endParaRPr lang="en-US" dirty="0"/>
          </a:p>
        </p:txBody>
      </p:sp>
      <p:sp>
        <p:nvSpPr>
          <p:cNvPr id="1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44717" y="3971376"/>
            <a:ext cx="5289917" cy="87449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B1D34B"/>
                </a:solidFill>
                <a:latin typeface="Trebuchet MS" panose="020B0603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/>
              <a:t>Nome do palestrante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308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m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3380"/>
            <a:ext cx="12192000" cy="6858000"/>
          </a:xfrm>
          <a:prstGeom prst="rect">
            <a:avLst/>
          </a:prstGeom>
        </p:spPr>
      </p:pic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CC30211B-DC0B-40C4-B7AE-3733D811CD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27652" y="6250848"/>
            <a:ext cx="3067998" cy="3937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DF65D9-FF99-764A-9415-06FA1DD469B9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723E04FB-F899-4CF4-848D-9DB887D5F4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55374" y="6247328"/>
            <a:ext cx="7477538" cy="3972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 dirty="0">
                <a:solidFill>
                  <a:srgbClr val="5B5C65"/>
                </a:solidFill>
                <a:latin typeface="Trebuchet MS" panose="020B0603020202020204" pitchFamily="34" charset="0"/>
              </a:rPr>
              <a:t>Coloque aqui o título da sua apresentação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373" y="1838450"/>
            <a:ext cx="10840277" cy="406034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5B5C65"/>
                </a:solidFill>
                <a:latin typeface="Trebuchet MS" panose="020B0603020202020204" pitchFamily="34" charset="0"/>
              </a:defRPr>
            </a:lvl1pPr>
            <a:lvl2pPr>
              <a:defRPr>
                <a:solidFill>
                  <a:srgbClr val="0A5F55"/>
                </a:solidFill>
              </a:defRPr>
            </a:lvl2pPr>
            <a:lvl3pPr>
              <a:defRPr>
                <a:solidFill>
                  <a:srgbClr val="0A5F55"/>
                </a:solidFill>
              </a:defRPr>
            </a:lvl3pPr>
            <a:lvl4pPr>
              <a:defRPr>
                <a:solidFill>
                  <a:srgbClr val="0A5F55"/>
                </a:solidFill>
              </a:defRPr>
            </a:lvl4pPr>
            <a:lvl5pPr>
              <a:defRPr>
                <a:solidFill>
                  <a:srgbClr val="0A5F55"/>
                </a:solidFill>
              </a:defRPr>
            </a:lvl5pPr>
          </a:lstStyle>
          <a:p>
            <a:pPr lvl="0"/>
            <a:r>
              <a:rPr lang="en-US" dirty="0"/>
              <a:t>Texto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755373" y="805172"/>
            <a:ext cx="8229600" cy="85725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b="1">
                <a:solidFill>
                  <a:srgbClr val="411564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x-none" dirty="0"/>
              <a:t>Título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99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5353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/>
              <a:t>Coloque aqui o título da sua apresentação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A391AE-E2FC-4AD4-B855-D5D6C51D91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1575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0" y="2930525"/>
            <a:ext cx="6423025" cy="992188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000">
                <a:solidFill>
                  <a:schemeClr val="bg1"/>
                </a:solidFill>
                <a:latin typeface="Trebuchet MS" panose="020B0603020202020204" pitchFamily="34" charset="0"/>
              </a:defRPr>
            </a:lvl1pPr>
          </a:lstStyle>
          <a:p>
            <a:pPr algn="ctr"/>
            <a:r>
              <a:rPr lang="pt-BR" dirty="0"/>
              <a:t>Suspensão de Reajuste.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4294967295"/>
          </p:nvPr>
        </p:nvSpPr>
        <p:spPr>
          <a:xfrm>
            <a:off x="167425" y="3922713"/>
            <a:ext cx="5289550" cy="8747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B1D34B"/>
                </a:solidFill>
                <a:latin typeface="Trebuchet MS" panose="020B0603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b="1" dirty="0"/>
              <a:t>Nota Técnica nº 13 - ANS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88653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724049" y="-215245"/>
            <a:ext cx="10743901" cy="857250"/>
          </a:xfrm>
        </p:spPr>
        <p:txBody>
          <a:bodyPr>
            <a:normAutofit fontScale="90000"/>
          </a:bodyPr>
          <a:lstStyle/>
          <a:p>
            <a:br>
              <a:rPr lang="pt-BR" dirty="0">
                <a:solidFill>
                  <a:schemeClr val="bg1">
                    <a:lumMod val="95000"/>
                  </a:schemeClr>
                </a:solidFill>
              </a:rPr>
            </a:br>
            <a:r>
              <a:rPr lang="pt-BR" dirty="0">
                <a:solidFill>
                  <a:schemeClr val="bg1">
                    <a:lumMod val="95000"/>
                  </a:schemeClr>
                </a:solidFill>
              </a:rPr>
              <a:t>ETAPAS DO NOVO PROCESSO: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BDF65D9-FF99-764A-9415-06FA1DD469B9}" type="slidenum">
              <a:rPr lang="en-US" smtClean="0"/>
              <a:t>10</a:t>
            </a:fld>
            <a:endParaRPr lang="en-US" dirty="0"/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87079" y="867205"/>
            <a:ext cx="11072653" cy="5777415"/>
          </a:xfrm>
        </p:spPr>
        <p:txBody>
          <a:bodyPr>
            <a:noAutofit/>
          </a:bodyPr>
          <a:lstStyle/>
          <a:p>
            <a:pPr algn="just"/>
            <a:r>
              <a:rPr lang="pt-BR" sz="1800" u="sng" dirty="0">
                <a:solidFill>
                  <a:schemeClr val="tx1"/>
                </a:solidFill>
              </a:rPr>
              <a:t>Planos individual familiar e coletivo empresarial com mais de 29 vidas: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1800" dirty="0">
                <a:solidFill>
                  <a:schemeClr val="tx1"/>
                </a:solidFill>
              </a:rPr>
              <a:t>Serão faturados os valores atuais das tabelas de preço;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1800" dirty="0">
                <a:solidFill>
                  <a:schemeClr val="tx1"/>
                </a:solidFill>
              </a:rPr>
              <a:t>Para todos os planos, todos os beneficiários incluídos após o reajuste do plano, continuarão a ser cobrados com os valores reajustados;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1800" dirty="0">
                <a:solidFill>
                  <a:schemeClr val="tx1"/>
                </a:solidFill>
              </a:rPr>
              <a:t>Inclusões nos meses de setembro, outubro, novembro e dezembro, também serão cobrados reajustados;</a:t>
            </a:r>
          </a:p>
          <a:p>
            <a:pPr marL="444500" lvl="0" indent="-444500" algn="just"/>
            <a:endParaRPr lang="pt-BR" sz="1800" dirty="0">
              <a:solidFill>
                <a:schemeClr val="tx1"/>
              </a:solidFill>
            </a:endParaRPr>
          </a:p>
          <a:p>
            <a:pPr marL="444500" lvl="0" indent="-444500" algn="just"/>
            <a:r>
              <a:rPr lang="pt-BR" sz="1800" dirty="0">
                <a:solidFill>
                  <a:schemeClr val="tx1"/>
                </a:solidFill>
              </a:rPr>
              <a:t>3. Rodar o faturamento das mensalidades (FAT100),onde serão faturados os valores corretos, sem os reajustes e com a faixa etária correta; </a:t>
            </a:r>
          </a:p>
          <a:p>
            <a:r>
              <a:rPr lang="pt-BR" sz="1800" dirty="0">
                <a:solidFill>
                  <a:schemeClr val="tx1"/>
                </a:solidFill>
              </a:rPr>
              <a:t> </a:t>
            </a:r>
          </a:p>
          <a:p>
            <a:r>
              <a:rPr lang="pt-BR" sz="1800" dirty="0">
                <a:solidFill>
                  <a:schemeClr val="tx1"/>
                </a:solidFill>
              </a:rPr>
              <a:t> </a:t>
            </a:r>
            <a:r>
              <a:rPr lang="pt-BR" sz="1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Faturamentos de setembro que já foram enviados:</a:t>
            </a:r>
            <a:endParaRPr lang="pt-BR" sz="1800" u="sng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just">
              <a:lnSpc>
                <a:spcPct val="120000"/>
              </a:lnSpc>
            </a:pPr>
            <a:r>
              <a:rPr lang="pt-BR" sz="1800" dirty="0">
                <a:solidFill>
                  <a:schemeClr val="tx1"/>
                </a:solidFill>
              </a:rPr>
              <a:t>Rodar o novo programa FAT108, para que sejam devolvidos os valores cobrados indevidamente em setembro referente à faixa etária e à mensalidade de planos;</a:t>
            </a:r>
          </a:p>
          <a:p>
            <a:pPr lvl="0" algn="just">
              <a:lnSpc>
                <a:spcPct val="120000"/>
              </a:lnSpc>
            </a:pPr>
            <a:r>
              <a:rPr lang="pt-BR" sz="1800" dirty="0">
                <a:solidFill>
                  <a:schemeClr val="tx1"/>
                </a:solidFill>
              </a:rPr>
              <a:t>Serão gerados lançamentos manuais automaticamente com os valores que devem ser devolvidos;</a:t>
            </a:r>
          </a:p>
          <a:p>
            <a:pPr algn="just"/>
            <a:endParaRPr lang="pt-BR" sz="1800" dirty="0"/>
          </a:p>
          <a:p>
            <a:r>
              <a:rPr lang="pt-BR" sz="1800" dirty="0"/>
              <a:t> </a:t>
            </a:r>
          </a:p>
          <a:p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14346048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552035" y="-215245"/>
            <a:ext cx="10743901" cy="857250"/>
          </a:xfrm>
        </p:spPr>
        <p:txBody>
          <a:bodyPr>
            <a:normAutofit fontScale="90000"/>
          </a:bodyPr>
          <a:lstStyle/>
          <a:p>
            <a:br>
              <a:rPr lang="pt-BR" dirty="0">
                <a:solidFill>
                  <a:schemeClr val="bg1">
                    <a:lumMod val="95000"/>
                  </a:schemeClr>
                </a:solidFill>
              </a:rPr>
            </a:br>
            <a:r>
              <a:rPr lang="pt-BR" dirty="0">
                <a:solidFill>
                  <a:schemeClr val="bg1">
                    <a:lumMod val="95000"/>
                  </a:schemeClr>
                </a:solidFill>
              </a:rPr>
              <a:t>ETAPAS DO NOVO PROCESSO: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BDF65D9-FF99-764A-9415-06FA1DD469B9}" type="slidenum">
              <a:rPr lang="en-US" smtClean="0"/>
              <a:t>11</a:t>
            </a:fld>
            <a:endParaRPr lang="en-US" dirty="0"/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00239" y="1604967"/>
            <a:ext cx="10895697" cy="5580529"/>
          </a:xfrm>
        </p:spPr>
        <p:txBody>
          <a:bodyPr>
            <a:normAutofit/>
          </a:bodyPr>
          <a:lstStyle/>
          <a:p>
            <a:r>
              <a:rPr lang="pt-BR" sz="1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Faturamentos de setembro que ainda não foram enviados:</a:t>
            </a:r>
            <a:endParaRPr lang="pt-BR" sz="1800" u="sng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sz="1800" dirty="0">
                <a:solidFill>
                  <a:schemeClr val="tx1"/>
                </a:solidFill>
              </a:rPr>
              <a:t>Os faturamentos devem ser estornados e devem ser seguidos os passos 1,2 e 3. </a:t>
            </a:r>
          </a:p>
          <a:p>
            <a:r>
              <a:rPr lang="pt-BR" sz="1800" dirty="0">
                <a:solidFill>
                  <a:schemeClr val="tx1"/>
                </a:solidFill>
              </a:rPr>
              <a:t>Neste cenário não será necessário a devolução de valores através do programa FAT108;</a:t>
            </a:r>
          </a:p>
          <a:p>
            <a:r>
              <a:rPr lang="pt-BR" sz="1800" b="1" dirty="0">
                <a:solidFill>
                  <a:schemeClr val="tx1"/>
                </a:solidFill>
              </a:rPr>
              <a:t> </a:t>
            </a:r>
            <a:endParaRPr lang="pt-BR" sz="1800" dirty="0">
              <a:solidFill>
                <a:schemeClr val="tx1"/>
              </a:solidFill>
            </a:endParaRPr>
          </a:p>
          <a:p>
            <a:r>
              <a:rPr lang="pt-BR" sz="1800" b="1" u="sng" dirty="0">
                <a:solidFill>
                  <a:schemeClr val="tx1"/>
                </a:solidFill>
              </a:rPr>
              <a:t>Todos estes passos não serão aplicados para planos não regulamentados FAC - ANS</a:t>
            </a:r>
            <a:endParaRPr lang="pt-BR" sz="1800" u="sng" dirty="0">
              <a:solidFill>
                <a:schemeClr val="tx1"/>
              </a:solidFill>
            </a:endParaRPr>
          </a:p>
          <a:p>
            <a:pPr algn="just"/>
            <a:r>
              <a:rPr lang="pt-BR" dirty="0"/>
              <a:t> </a:t>
            </a:r>
          </a:p>
          <a:p>
            <a:r>
              <a:rPr lang="pt-BR" dirty="0"/>
              <a:t> 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03254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0" y="2930525"/>
            <a:ext cx="7814930" cy="992188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000">
                <a:solidFill>
                  <a:schemeClr val="bg1"/>
                </a:solidFill>
                <a:latin typeface="Trebuchet MS" panose="020B0603020202020204" pitchFamily="34" charset="0"/>
              </a:defRPr>
            </a:lvl1pPr>
          </a:lstStyle>
          <a:p>
            <a:pPr algn="ctr"/>
            <a:r>
              <a:rPr lang="pt-BR" dirty="0"/>
              <a:t>Alterações no sistema </a:t>
            </a:r>
            <a:r>
              <a:rPr lang="pt-BR" dirty="0" err="1"/>
              <a:t>Biomeek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243377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87918" y="-215245"/>
            <a:ext cx="10743901" cy="857250"/>
          </a:xfrm>
        </p:spPr>
        <p:txBody>
          <a:bodyPr>
            <a:normAutofit/>
          </a:bodyPr>
          <a:lstStyle/>
          <a:p>
            <a:r>
              <a:rPr lang="pt-BR" dirty="0">
                <a:solidFill>
                  <a:schemeClr val="bg1">
                    <a:lumMod val="95000"/>
                  </a:schemeClr>
                </a:solidFill>
              </a:rPr>
              <a:t>Quais são os programas envolvidos no processo?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BDF65D9-FF99-764A-9415-06FA1DD469B9}" type="slidenum">
              <a:rPr lang="en-US" smtClean="0"/>
              <a:t>13</a:t>
            </a:fld>
            <a:endParaRPr lang="en-US" dirty="0"/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/>
              <a:t>CAD400 – Mudança 122259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/>
              <a:t>TAB305 – Mudança 122258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/>
              <a:t>FAT100 – Mudança 122260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/>
              <a:t>FAT109 – Mudança 122257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/>
              <a:t>FAT108 – Mudança 122222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/>
              <a:t>UPR160 – Mudança 122271</a:t>
            </a:r>
          </a:p>
        </p:txBody>
      </p:sp>
    </p:spTree>
    <p:extLst>
      <p:ext uri="{BB962C8B-B14F-4D97-AF65-F5344CB8AC3E}">
        <p14:creationId xmlns:p14="http://schemas.microsoft.com/office/powerpoint/2010/main" val="25691853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BDF65D9-FF99-764A-9415-06FA1DD469B9}" type="slidenum">
              <a:rPr lang="en-US" smtClean="0"/>
              <a:t>14</a:t>
            </a:fld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93518" y="1771818"/>
            <a:ext cx="4651970" cy="4090887"/>
          </a:xfrm>
        </p:spPr>
        <p:txBody>
          <a:bodyPr>
            <a:normAutofit/>
          </a:bodyPr>
          <a:lstStyle/>
          <a:p>
            <a:pPr lvl="1" indent="0" algn="just">
              <a:buNone/>
            </a:pPr>
            <a:r>
              <a:rPr lang="pt-BR" sz="2200" dirty="0">
                <a:solidFill>
                  <a:srgbClr val="5B5C65"/>
                </a:solidFill>
              </a:rPr>
              <a:t>O programa CAD400 foi alterado para mostrar a Faixa Etária anterior ao reajuste.</a:t>
            </a:r>
          </a:p>
          <a:p>
            <a:pPr lvl="1" indent="0" algn="just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 algn="just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 algn="just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 algn="just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 algn="just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 algn="just">
              <a:buNone/>
            </a:pPr>
            <a:r>
              <a:rPr lang="pt-BR" sz="2000" u="sng" dirty="0">
                <a:solidFill>
                  <a:srgbClr val="5B5C65"/>
                </a:solidFill>
              </a:rPr>
              <a:t>Observação</a:t>
            </a:r>
            <a:r>
              <a:rPr lang="pt-BR" sz="2000" dirty="0">
                <a:solidFill>
                  <a:srgbClr val="5B5C65"/>
                </a:solidFill>
              </a:rPr>
              <a:t>: Nesta mudança criamos um script para voltar a idade dos beneficiários do mês de Dezembro/2019.</a:t>
            </a:r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606825" y="880875"/>
            <a:ext cx="8229600" cy="857250"/>
          </a:xfrm>
        </p:spPr>
        <p:txBody>
          <a:bodyPr>
            <a:normAutofit/>
          </a:bodyPr>
          <a:lstStyle/>
          <a:p>
            <a:r>
              <a:rPr lang="pt-BR" dirty="0"/>
              <a:t>Alteração do CAD400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5793" y="1771818"/>
            <a:ext cx="6874375" cy="4479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7366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BDF65D9-FF99-764A-9415-06FA1DD469B9}" type="slidenum">
              <a:rPr lang="en-US" smtClean="0"/>
              <a:t>15</a:t>
            </a:fld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3823" y="1859152"/>
            <a:ext cx="4651970" cy="4090887"/>
          </a:xfrm>
        </p:spPr>
        <p:txBody>
          <a:bodyPr>
            <a:normAutofit/>
          </a:bodyPr>
          <a:lstStyle/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 algn="just">
              <a:buNone/>
            </a:pPr>
            <a:r>
              <a:rPr lang="pt-BR" sz="2200" dirty="0">
                <a:solidFill>
                  <a:srgbClr val="5B5C65"/>
                </a:solidFill>
              </a:rPr>
              <a:t>O programa TAB305 foi alterado para mostrar o Valor da Mensalidade e o Índice antes do reajuste.</a:t>
            </a:r>
          </a:p>
          <a:p>
            <a:pPr lvl="1" indent="0" algn="just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 algn="just">
              <a:buNone/>
            </a:pPr>
            <a:r>
              <a:rPr lang="pt-BR" sz="2000" dirty="0">
                <a:solidFill>
                  <a:srgbClr val="5B5C65"/>
                </a:solidFill>
              </a:rPr>
              <a:t>Observação: Esta alteração foi para todos os níveis de exceção.</a:t>
            </a:r>
          </a:p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606825" y="880875"/>
            <a:ext cx="8229600" cy="857250"/>
          </a:xfrm>
        </p:spPr>
        <p:txBody>
          <a:bodyPr>
            <a:normAutofit/>
          </a:bodyPr>
          <a:lstStyle/>
          <a:p>
            <a:r>
              <a:rPr lang="pt-BR" dirty="0"/>
              <a:t>Alteração do TAB305</a:t>
            </a: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5121" y="1859152"/>
            <a:ext cx="6551707" cy="371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10238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BDF65D9-FF99-764A-9415-06FA1DD469B9}" type="slidenum">
              <a:rPr lang="en-US" smtClean="0"/>
              <a:t>16</a:t>
            </a:fld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3823" y="1859152"/>
            <a:ext cx="4651970" cy="4090887"/>
          </a:xfrm>
        </p:spPr>
        <p:txBody>
          <a:bodyPr>
            <a:normAutofit/>
          </a:bodyPr>
          <a:lstStyle/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 algn="just">
              <a:buNone/>
            </a:pPr>
            <a:r>
              <a:rPr lang="pt-BR" sz="2200" dirty="0">
                <a:solidFill>
                  <a:srgbClr val="5B5C65"/>
                </a:solidFill>
              </a:rPr>
              <a:t>Este programa será responsável para gravar o Valor da Mensalidade e Índice no TAB305, antes do reajuste .</a:t>
            </a:r>
          </a:p>
          <a:p>
            <a:pPr lvl="1" indent="0" algn="just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 algn="just">
              <a:buNone/>
            </a:pPr>
            <a:r>
              <a:rPr lang="pt-BR" sz="2200" dirty="0">
                <a:solidFill>
                  <a:srgbClr val="5B5C65"/>
                </a:solidFill>
              </a:rPr>
              <a:t>Para isso será necessário selecionar o reajuste onde devemos voltar o valor.</a:t>
            </a:r>
          </a:p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606825" y="880875"/>
            <a:ext cx="8229600" cy="857250"/>
          </a:xfrm>
        </p:spPr>
        <p:txBody>
          <a:bodyPr>
            <a:normAutofit/>
          </a:bodyPr>
          <a:lstStyle/>
          <a:p>
            <a:r>
              <a:rPr lang="pt-BR" dirty="0"/>
              <a:t>Criação do FAT109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5793" y="1486047"/>
            <a:ext cx="6071511" cy="3748034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2062" y="2343297"/>
            <a:ext cx="7029938" cy="4358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899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BDF65D9-FF99-764A-9415-06FA1DD469B9}" type="slidenum">
              <a:rPr lang="en-US" smtClean="0"/>
              <a:t>17</a:t>
            </a:fld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3823" y="1859152"/>
            <a:ext cx="4651970" cy="4090887"/>
          </a:xfrm>
        </p:spPr>
        <p:txBody>
          <a:bodyPr>
            <a:normAutofit lnSpcReduction="10000"/>
          </a:bodyPr>
          <a:lstStyle/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 algn="just">
              <a:buNone/>
            </a:pPr>
            <a:r>
              <a:rPr lang="pt-BR" sz="2200" dirty="0">
                <a:solidFill>
                  <a:srgbClr val="5B5C65"/>
                </a:solidFill>
              </a:rPr>
              <a:t>Este programa será responsável para gerar os Lançamento Manuais referente a diferença entre o Valor com Reajuste e o Valor Sem Reajuste.</a:t>
            </a:r>
          </a:p>
          <a:p>
            <a:pPr lvl="1" indent="0" algn="just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 algn="just">
              <a:buNone/>
            </a:pPr>
            <a:r>
              <a:rPr lang="pt-BR" sz="2200" dirty="0">
                <a:solidFill>
                  <a:srgbClr val="5B5C65"/>
                </a:solidFill>
              </a:rPr>
              <a:t>Este programa será utilizado apenas para os contratos que já foram </a:t>
            </a:r>
            <a:r>
              <a:rPr lang="pt-BR" sz="2200" u="sng" dirty="0">
                <a:solidFill>
                  <a:srgbClr val="5B5C65"/>
                </a:solidFill>
              </a:rPr>
              <a:t>faturados e enviados</a:t>
            </a:r>
            <a:r>
              <a:rPr lang="pt-BR" sz="2200" dirty="0">
                <a:solidFill>
                  <a:srgbClr val="5B5C65"/>
                </a:solidFill>
              </a:rPr>
              <a:t>, para que possamos devolver o valor do reajuste referente ao faturamento de </a:t>
            </a:r>
            <a:r>
              <a:rPr lang="pt-BR" sz="2200" u="sng" dirty="0">
                <a:solidFill>
                  <a:srgbClr val="5B5C65"/>
                </a:solidFill>
              </a:rPr>
              <a:t>Setembro</a:t>
            </a:r>
            <a:r>
              <a:rPr lang="pt-BR" sz="2200" dirty="0">
                <a:solidFill>
                  <a:srgbClr val="5B5C65"/>
                </a:solidFill>
              </a:rPr>
              <a:t>, na fatura de Outubro.</a:t>
            </a:r>
          </a:p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606825" y="880875"/>
            <a:ext cx="8229600" cy="857250"/>
          </a:xfrm>
        </p:spPr>
        <p:txBody>
          <a:bodyPr>
            <a:normAutofit/>
          </a:bodyPr>
          <a:lstStyle/>
          <a:p>
            <a:r>
              <a:rPr lang="pt-BR" dirty="0"/>
              <a:t>Criação do FAT108</a:t>
            </a: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3255" y="1955951"/>
            <a:ext cx="6628793" cy="3897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55597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BDF65D9-FF99-764A-9415-06FA1DD469B9}" type="slidenum">
              <a:rPr lang="en-US" smtClean="0"/>
              <a:t>18</a:t>
            </a:fld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-118606" y="1897789"/>
            <a:ext cx="5540611" cy="4026493"/>
          </a:xfrm>
        </p:spPr>
        <p:txBody>
          <a:bodyPr>
            <a:normAutofit fontScale="77500" lnSpcReduction="20000"/>
          </a:bodyPr>
          <a:lstStyle/>
          <a:p>
            <a:pPr lvl="1" indent="0" algn="just">
              <a:buNone/>
            </a:pPr>
            <a:r>
              <a:rPr lang="pt-BR" sz="2200" dirty="0">
                <a:solidFill>
                  <a:srgbClr val="5B5C65"/>
                </a:solidFill>
              </a:rPr>
              <a:t>Não houve alteração em tela, porem será responsável em identificar:</a:t>
            </a:r>
          </a:p>
          <a:p>
            <a:pPr lvl="1" indent="0" algn="just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 algn="just">
              <a:buNone/>
            </a:pPr>
            <a:r>
              <a:rPr lang="pt-BR" sz="2200" u="sng" dirty="0">
                <a:solidFill>
                  <a:srgbClr val="5B5C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1º Validação :</a:t>
            </a:r>
          </a:p>
          <a:p>
            <a:pPr lvl="1" indent="0" algn="just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marL="1028700" lvl="1" indent="-342900" algn="just"/>
            <a:r>
              <a:rPr lang="pt-BR" sz="2200" dirty="0">
                <a:solidFill>
                  <a:srgbClr val="5B5C65"/>
                </a:solidFill>
              </a:rPr>
              <a:t>Se é um plano é regulamentado.</a:t>
            </a:r>
          </a:p>
          <a:p>
            <a:pPr marL="1028700" lvl="1" indent="-342900" algn="just"/>
            <a:r>
              <a:rPr lang="pt-BR" sz="2200" dirty="0">
                <a:solidFill>
                  <a:srgbClr val="5B5C65"/>
                </a:solidFill>
              </a:rPr>
              <a:t>Se é um plano Coletivo por adesão ou Coletivo Empresarial.</a:t>
            </a:r>
          </a:p>
          <a:p>
            <a:pPr marL="1028700" lvl="1" indent="-342900" algn="just"/>
            <a:r>
              <a:rPr lang="pt-BR" sz="2200" dirty="0">
                <a:solidFill>
                  <a:srgbClr val="5B5C65"/>
                </a:solidFill>
              </a:rPr>
              <a:t>Se o contrato é </a:t>
            </a:r>
            <a:r>
              <a:rPr lang="pt-BR" sz="2200" dirty="0" err="1">
                <a:solidFill>
                  <a:srgbClr val="5B5C65"/>
                </a:solidFill>
              </a:rPr>
              <a:t>Poll</a:t>
            </a:r>
            <a:r>
              <a:rPr lang="pt-BR" sz="2200" dirty="0">
                <a:solidFill>
                  <a:srgbClr val="5B5C65"/>
                </a:solidFill>
              </a:rPr>
              <a:t> de Risco.</a:t>
            </a:r>
          </a:p>
          <a:p>
            <a:pPr marL="1028700" lvl="1" indent="-342900" algn="just"/>
            <a:r>
              <a:rPr lang="pt-BR" sz="2200" dirty="0">
                <a:solidFill>
                  <a:srgbClr val="5B5C65"/>
                </a:solidFill>
              </a:rPr>
              <a:t>Se o reajuste houve em Maio à Agosto</a:t>
            </a:r>
          </a:p>
          <a:p>
            <a:pPr marL="1028700" lvl="1" indent="-342900" algn="just"/>
            <a:r>
              <a:rPr lang="pt-BR" sz="2200" dirty="0">
                <a:solidFill>
                  <a:srgbClr val="5B5C65"/>
                </a:solidFill>
              </a:rPr>
              <a:t>Se o beneficiário possui o produto com data de inicio antes ou depois do Reajustes.</a:t>
            </a:r>
          </a:p>
          <a:p>
            <a:pPr marL="1028700" lvl="1" indent="-342900" algn="just"/>
            <a:r>
              <a:rPr lang="pt-BR" sz="2200" dirty="0">
                <a:solidFill>
                  <a:srgbClr val="5B5C65"/>
                </a:solidFill>
              </a:rPr>
              <a:t>Se for antes irá  cobrar o valor anterior buscando do campo “Mensalidade </a:t>
            </a:r>
            <a:r>
              <a:rPr lang="pt-BR" sz="2200" dirty="0" err="1">
                <a:solidFill>
                  <a:srgbClr val="5B5C65"/>
                </a:solidFill>
              </a:rPr>
              <a:t>Suspen</a:t>
            </a:r>
            <a:r>
              <a:rPr lang="pt-BR" sz="2200" dirty="0">
                <a:solidFill>
                  <a:srgbClr val="5B5C65"/>
                </a:solidFill>
              </a:rPr>
              <a:t>. ANS’ do TAB305.</a:t>
            </a:r>
          </a:p>
          <a:p>
            <a:pPr marL="1028700" lvl="1" indent="-342900" algn="just"/>
            <a:r>
              <a:rPr lang="pt-BR" sz="2200" dirty="0">
                <a:solidFill>
                  <a:srgbClr val="5B5C65"/>
                </a:solidFill>
              </a:rPr>
              <a:t>Se for depois irá cobrar o valor com o reajuste, buscando do campo ‘Preço Mensalidade ‘ do TAB305.</a:t>
            </a:r>
          </a:p>
          <a:p>
            <a:pPr lvl="1" indent="0" algn="just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606825" y="880875"/>
            <a:ext cx="8229600" cy="857250"/>
          </a:xfrm>
        </p:spPr>
        <p:txBody>
          <a:bodyPr>
            <a:normAutofit/>
          </a:bodyPr>
          <a:lstStyle/>
          <a:p>
            <a:r>
              <a:rPr lang="pt-BR" dirty="0"/>
              <a:t>Alteração do FAT100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9715" y="2011926"/>
            <a:ext cx="6352599" cy="3732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6790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BDF65D9-FF99-764A-9415-06FA1DD469B9}" type="slidenum">
              <a:rPr lang="en-US" smtClean="0"/>
              <a:t>19</a:t>
            </a:fld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-118606" y="1897789"/>
            <a:ext cx="5540611" cy="4026493"/>
          </a:xfrm>
        </p:spPr>
        <p:txBody>
          <a:bodyPr>
            <a:normAutofit fontScale="85000" lnSpcReduction="20000"/>
          </a:bodyPr>
          <a:lstStyle/>
          <a:p>
            <a:pPr lvl="1" indent="0" algn="just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 algn="just">
              <a:buNone/>
            </a:pPr>
            <a:r>
              <a:rPr lang="pt-BR" sz="2200" u="sng" dirty="0">
                <a:solidFill>
                  <a:srgbClr val="5B5C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2º Validação :</a:t>
            </a:r>
          </a:p>
          <a:p>
            <a:pPr lvl="1" indent="0" algn="just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marL="1028700" lvl="1" indent="-342900" algn="just"/>
            <a:r>
              <a:rPr lang="pt-BR" sz="2200" dirty="0">
                <a:solidFill>
                  <a:srgbClr val="5B5C65"/>
                </a:solidFill>
              </a:rPr>
              <a:t>Se é um plano é regulamentado.</a:t>
            </a:r>
          </a:p>
          <a:p>
            <a:pPr marL="1028700" lvl="1" indent="-342900" algn="just"/>
            <a:r>
              <a:rPr lang="pt-BR" sz="2200" dirty="0">
                <a:solidFill>
                  <a:srgbClr val="5B5C65"/>
                </a:solidFill>
              </a:rPr>
              <a:t>Se é um plano Coletivo por adesão</a:t>
            </a:r>
          </a:p>
          <a:p>
            <a:pPr marL="1028700" lvl="1" indent="-342900" algn="just"/>
            <a:r>
              <a:rPr lang="pt-BR" sz="2200" dirty="0">
                <a:solidFill>
                  <a:srgbClr val="5B5C65"/>
                </a:solidFill>
              </a:rPr>
              <a:t>Se o contrato não é </a:t>
            </a:r>
            <a:r>
              <a:rPr lang="pt-BR" sz="2200" dirty="0" err="1">
                <a:solidFill>
                  <a:srgbClr val="5B5C65"/>
                </a:solidFill>
              </a:rPr>
              <a:t>Poll</a:t>
            </a:r>
            <a:r>
              <a:rPr lang="pt-BR" sz="2200" dirty="0">
                <a:solidFill>
                  <a:srgbClr val="5B5C65"/>
                </a:solidFill>
              </a:rPr>
              <a:t> de Risco.</a:t>
            </a:r>
          </a:p>
          <a:p>
            <a:pPr marL="1028700" lvl="1" indent="-342900" algn="just"/>
            <a:r>
              <a:rPr lang="pt-BR" sz="2200" dirty="0">
                <a:solidFill>
                  <a:srgbClr val="5B5C65"/>
                </a:solidFill>
              </a:rPr>
              <a:t>Se o Reajuste houve em Janeiro à Agosto</a:t>
            </a:r>
          </a:p>
          <a:p>
            <a:pPr marL="1028700" lvl="1" indent="-342900" algn="just"/>
            <a:r>
              <a:rPr lang="pt-BR" sz="2200" dirty="0">
                <a:solidFill>
                  <a:srgbClr val="5B5C65"/>
                </a:solidFill>
              </a:rPr>
              <a:t>Se o beneficiário possui o produto com data de inicio antes ou depois do Reajustes.</a:t>
            </a:r>
          </a:p>
          <a:p>
            <a:pPr marL="1028700" lvl="1" indent="-342900" algn="just"/>
            <a:r>
              <a:rPr lang="pt-BR" sz="2200" dirty="0">
                <a:solidFill>
                  <a:srgbClr val="5B5C65"/>
                </a:solidFill>
              </a:rPr>
              <a:t>Se for antes irá  cobrar o valor anterior buscando do campo “Mensalidade </a:t>
            </a:r>
            <a:r>
              <a:rPr lang="pt-BR" sz="2200" dirty="0" err="1">
                <a:solidFill>
                  <a:srgbClr val="5B5C65"/>
                </a:solidFill>
              </a:rPr>
              <a:t>Suspen</a:t>
            </a:r>
            <a:r>
              <a:rPr lang="pt-BR" sz="2200" dirty="0">
                <a:solidFill>
                  <a:srgbClr val="5B5C65"/>
                </a:solidFill>
              </a:rPr>
              <a:t>. ANS’ do TAB305.</a:t>
            </a:r>
          </a:p>
          <a:p>
            <a:pPr marL="1028700" lvl="1" indent="-342900" algn="just"/>
            <a:r>
              <a:rPr lang="pt-BR" sz="2200" dirty="0">
                <a:solidFill>
                  <a:srgbClr val="5B5C65"/>
                </a:solidFill>
              </a:rPr>
              <a:t>Se for depois irá cobrar o valor com o reajuste, buscando do campo ‘Preço Mensalidade ‘ do TAB305.</a:t>
            </a:r>
          </a:p>
          <a:p>
            <a:pPr lvl="1" indent="0" algn="just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606825" y="880875"/>
            <a:ext cx="8229600" cy="857250"/>
          </a:xfrm>
        </p:spPr>
        <p:txBody>
          <a:bodyPr>
            <a:normAutofit/>
          </a:bodyPr>
          <a:lstStyle/>
          <a:p>
            <a:r>
              <a:rPr lang="pt-BR" dirty="0"/>
              <a:t>Alteração do FAT100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9715" y="2011926"/>
            <a:ext cx="6352599" cy="3732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428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724049" y="-215245"/>
            <a:ext cx="10743901" cy="857250"/>
          </a:xfrm>
        </p:spPr>
        <p:txBody>
          <a:bodyPr>
            <a:normAutofit/>
          </a:bodyPr>
          <a:lstStyle/>
          <a:p>
            <a:pPr algn="ctr"/>
            <a:r>
              <a:rPr lang="en-US" sz="3400" dirty="0" err="1">
                <a:solidFill>
                  <a:schemeClr val="bg1">
                    <a:lumMod val="95000"/>
                  </a:schemeClr>
                </a:solidFill>
              </a:rPr>
              <a:t>Reajuste</a:t>
            </a:r>
            <a:r>
              <a:rPr lang="en-US" sz="340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3400" dirty="0" err="1">
                <a:solidFill>
                  <a:schemeClr val="bg1">
                    <a:lumMod val="95000"/>
                  </a:schemeClr>
                </a:solidFill>
              </a:rPr>
              <a:t>Mensalidade</a:t>
            </a:r>
            <a:r>
              <a:rPr lang="en-US" sz="3400" dirty="0">
                <a:solidFill>
                  <a:schemeClr val="bg1">
                    <a:lumMod val="95000"/>
                  </a:schemeClr>
                </a:solidFill>
              </a:rPr>
              <a:t> – Individual / Familiar</a:t>
            </a:r>
            <a:endParaRPr lang="pt-BR" sz="3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BDF65D9-FF99-764A-9415-06FA1DD469B9}" type="slidenum">
              <a:rPr lang="en-US" smtClean="0"/>
              <a:t>2</a:t>
            </a:fld>
            <a:endParaRPr lang="en-US" dirty="0"/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3373401"/>
              </p:ext>
            </p:extLst>
          </p:nvPr>
        </p:nvGraphicFramePr>
        <p:xfrm>
          <a:off x="499730" y="1537731"/>
          <a:ext cx="10944123" cy="35200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585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533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321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77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</a:rPr>
                        <a:t>JAN/ FEV/MAR/ABR </a:t>
                      </a:r>
                    </a:p>
                  </a:txBody>
                  <a:tcPr marL="68580" marR="68580" marT="952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</a:rPr>
                        <a:t>MAI/JUN/JUL/AGO</a:t>
                      </a:r>
                      <a:endParaRPr lang="pt-BR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</a:rPr>
                        <a:t>SET/OUT/NOV/DEZ</a:t>
                      </a:r>
                      <a:endParaRPr lang="pt-BR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120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Será mantido o reajuste não prevendo devolução via sistema para estes reajustes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 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</a:rPr>
                        <a:t>Alterações no Sistema: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Não haverá alteração  </a:t>
                      </a:r>
                      <a:endParaRPr lang="pt-BR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No 2º Quadrimestre não houve reajuste e não será necessário validação via sistema.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t-BR" sz="16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</a:rPr>
                        <a:t>Alterações no Sistema: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Não haverá alteração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No 3º Quadrimestre não haverá reajuste e não será necessário validação via sistema.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t-BR" sz="16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</a:rPr>
                        <a:t>Alterações no Sistema: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Não haverá alteração</a:t>
                      </a:r>
                      <a:endParaRPr lang="pt-BR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48961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BDF65D9-FF99-764A-9415-06FA1DD469B9}" type="slidenum">
              <a:rPr lang="en-US" smtClean="0"/>
              <a:t>20</a:t>
            </a:fld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-118606" y="1897789"/>
            <a:ext cx="5540611" cy="4026493"/>
          </a:xfrm>
        </p:spPr>
        <p:txBody>
          <a:bodyPr>
            <a:normAutofit/>
          </a:bodyPr>
          <a:lstStyle/>
          <a:p>
            <a:pPr lvl="1" indent="0" algn="just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 algn="just">
              <a:buNone/>
            </a:pPr>
            <a:r>
              <a:rPr lang="pt-BR" sz="2200" u="sng" dirty="0">
                <a:solidFill>
                  <a:srgbClr val="5B5C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3º Validação :</a:t>
            </a:r>
          </a:p>
          <a:p>
            <a:pPr lvl="1" indent="0" algn="just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 algn="just">
              <a:buNone/>
            </a:pPr>
            <a:r>
              <a:rPr lang="pt-BR" sz="2200" dirty="0">
                <a:solidFill>
                  <a:srgbClr val="5B5C65"/>
                </a:solidFill>
              </a:rPr>
              <a:t>Os registros que não se encaixou nas regras acima continuaram atualizar o campo ‘Preço Mensalidade ‘ do TAB305.</a:t>
            </a:r>
          </a:p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606825" y="880875"/>
            <a:ext cx="8229600" cy="857250"/>
          </a:xfrm>
        </p:spPr>
        <p:txBody>
          <a:bodyPr>
            <a:normAutofit/>
          </a:bodyPr>
          <a:lstStyle/>
          <a:p>
            <a:r>
              <a:rPr lang="pt-BR" dirty="0"/>
              <a:t>Alteração do FAT100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9715" y="2011926"/>
            <a:ext cx="6352599" cy="3732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57494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BDF65D9-FF99-764A-9415-06FA1DD469B9}" type="slidenum">
              <a:rPr lang="en-US" smtClean="0"/>
              <a:t>21</a:t>
            </a:fld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-118606" y="1897789"/>
            <a:ext cx="5540611" cy="4026493"/>
          </a:xfrm>
        </p:spPr>
        <p:txBody>
          <a:bodyPr>
            <a:normAutofit/>
          </a:bodyPr>
          <a:lstStyle/>
          <a:p>
            <a:pPr lvl="1" indent="0" algn="just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 algn="just">
              <a:buNone/>
            </a:pPr>
            <a:r>
              <a:rPr lang="pt-BR" sz="2200" u="sng" dirty="0">
                <a:solidFill>
                  <a:srgbClr val="5B5C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4º Validação :</a:t>
            </a:r>
          </a:p>
          <a:p>
            <a:pPr lvl="1" indent="0" algn="just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 algn="just">
              <a:buNone/>
            </a:pPr>
            <a:r>
              <a:rPr lang="pt-BR" sz="2200" dirty="0">
                <a:solidFill>
                  <a:srgbClr val="5B5C65"/>
                </a:solidFill>
              </a:rPr>
              <a:t>Referente a mudança de faixa etária o programa irá verificar a idade do campo novo “Idade Ult. Fat. </a:t>
            </a:r>
            <a:r>
              <a:rPr lang="pt-BR" sz="2200" dirty="0" err="1">
                <a:solidFill>
                  <a:srgbClr val="5B5C65"/>
                </a:solidFill>
              </a:rPr>
              <a:t>Suspen</a:t>
            </a:r>
            <a:r>
              <a:rPr lang="pt-BR" sz="2200" dirty="0">
                <a:solidFill>
                  <a:srgbClr val="5B5C65"/>
                </a:solidFill>
              </a:rPr>
              <a:t>.”, nos caso de Planos Regulamentados.</a:t>
            </a:r>
          </a:p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606825" y="880875"/>
            <a:ext cx="8229600" cy="857250"/>
          </a:xfrm>
        </p:spPr>
        <p:txBody>
          <a:bodyPr>
            <a:normAutofit/>
          </a:bodyPr>
          <a:lstStyle/>
          <a:p>
            <a:r>
              <a:rPr lang="pt-BR" dirty="0"/>
              <a:t>Alteração do FAT100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9715" y="2011926"/>
            <a:ext cx="6352599" cy="3732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25778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BDF65D9-FF99-764A-9415-06FA1DD469B9}" type="slidenum">
              <a:rPr lang="en-US" smtClean="0"/>
              <a:t>22</a:t>
            </a:fld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46550" y="1916846"/>
            <a:ext cx="10214125" cy="3878647"/>
          </a:xfrm>
        </p:spPr>
        <p:txBody>
          <a:bodyPr>
            <a:normAutofit lnSpcReduction="10000"/>
          </a:bodyPr>
          <a:lstStyle/>
          <a:p>
            <a:pPr lvl="1" indent="0" algn="just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 algn="just">
              <a:buNone/>
            </a:pPr>
            <a:r>
              <a:rPr lang="pt-BR" sz="2200" dirty="0">
                <a:solidFill>
                  <a:srgbClr val="5B5C65"/>
                </a:solidFill>
              </a:rPr>
              <a:t>1º No contrato CAD405 o parâmetro “Contrato faz parte do Agrupamento do POOL de Risco (RN309)” deve estar atualizado.</a:t>
            </a:r>
          </a:p>
          <a:p>
            <a:pPr lvl="1" indent="0" algn="just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 algn="just">
              <a:buNone/>
            </a:pPr>
            <a:r>
              <a:rPr lang="pt-BR" sz="2200" dirty="0">
                <a:solidFill>
                  <a:srgbClr val="5B5C65"/>
                </a:solidFill>
              </a:rPr>
              <a:t>2º O script da atualização do campo “Idade Ult. Fat. </a:t>
            </a:r>
            <a:r>
              <a:rPr lang="pt-BR" sz="2200" dirty="0" err="1">
                <a:solidFill>
                  <a:srgbClr val="5B5C65"/>
                </a:solidFill>
              </a:rPr>
              <a:t>Suspen</a:t>
            </a:r>
            <a:r>
              <a:rPr lang="pt-BR" sz="2200" dirty="0">
                <a:solidFill>
                  <a:srgbClr val="5B5C65"/>
                </a:solidFill>
              </a:rPr>
              <a:t>.”  CAD400, deve ter </a:t>
            </a:r>
            <a:r>
              <a:rPr lang="pt-BR" sz="2200">
                <a:solidFill>
                  <a:srgbClr val="5B5C65"/>
                </a:solidFill>
              </a:rPr>
              <a:t>sido executado.</a:t>
            </a:r>
            <a:endParaRPr lang="pt-BR" sz="2200" dirty="0">
              <a:solidFill>
                <a:srgbClr val="5B5C65"/>
              </a:solidFill>
            </a:endParaRPr>
          </a:p>
          <a:p>
            <a:pPr lvl="1" indent="0" algn="just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 algn="just">
              <a:buNone/>
            </a:pPr>
            <a:r>
              <a:rPr lang="pt-BR" sz="2200" dirty="0">
                <a:solidFill>
                  <a:srgbClr val="5B5C65"/>
                </a:solidFill>
              </a:rPr>
              <a:t>3º Geração do FAT109, para atualizar os campos “Mensalidade </a:t>
            </a:r>
            <a:r>
              <a:rPr lang="pt-BR" sz="2200" dirty="0" err="1">
                <a:solidFill>
                  <a:srgbClr val="5B5C65"/>
                </a:solidFill>
              </a:rPr>
              <a:t>Suspen</a:t>
            </a:r>
            <a:r>
              <a:rPr lang="pt-BR" sz="2200" dirty="0">
                <a:solidFill>
                  <a:srgbClr val="5B5C65"/>
                </a:solidFill>
              </a:rPr>
              <a:t>. ANS” e “Índice </a:t>
            </a:r>
            <a:r>
              <a:rPr lang="pt-BR" sz="2200" dirty="0" err="1">
                <a:solidFill>
                  <a:srgbClr val="5B5C65"/>
                </a:solidFill>
              </a:rPr>
              <a:t>Suspen</a:t>
            </a:r>
            <a:r>
              <a:rPr lang="pt-BR" sz="2200" dirty="0">
                <a:solidFill>
                  <a:srgbClr val="5B5C65"/>
                </a:solidFill>
              </a:rPr>
              <a:t>. ANS”. </a:t>
            </a:r>
          </a:p>
          <a:p>
            <a:pPr lvl="1" indent="0" algn="just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 algn="just">
              <a:buNone/>
            </a:pPr>
            <a:r>
              <a:rPr lang="pt-BR" sz="2200" dirty="0">
                <a:solidFill>
                  <a:srgbClr val="5B5C65"/>
                </a:solidFill>
              </a:rPr>
              <a:t>4º Criação do Grupo Estatístico INT-19, conforme comunicado enviado pelo Help Desk.</a:t>
            </a:r>
          </a:p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  <a:p>
            <a:pPr lvl="1" indent="0">
              <a:buNone/>
            </a:pPr>
            <a:endParaRPr lang="pt-BR" sz="2200" dirty="0">
              <a:solidFill>
                <a:srgbClr val="5B5C65"/>
              </a:solidFill>
            </a:endParaRPr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606825" y="880875"/>
            <a:ext cx="8229600" cy="857250"/>
          </a:xfrm>
        </p:spPr>
        <p:txBody>
          <a:bodyPr>
            <a:normAutofit fontScale="90000"/>
          </a:bodyPr>
          <a:lstStyle/>
          <a:p>
            <a:r>
              <a:rPr lang="pt-BR" dirty="0"/>
              <a:t>Quais serão os pré-requisitos para geração do FAT100</a:t>
            </a:r>
          </a:p>
        </p:txBody>
      </p:sp>
    </p:spTree>
    <p:extLst>
      <p:ext uri="{BB962C8B-B14F-4D97-AF65-F5344CB8AC3E}">
        <p14:creationId xmlns:p14="http://schemas.microsoft.com/office/powerpoint/2010/main" val="42385710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F68318A6-8662-4761-BAC2-BA9BF236470D}"/>
              </a:ext>
            </a:extLst>
          </p:cNvPr>
          <p:cNvSpPr txBox="1">
            <a:spLocks/>
          </p:cNvSpPr>
          <p:nvPr/>
        </p:nvSpPr>
        <p:spPr>
          <a:xfrm>
            <a:off x="-149600" y="3388780"/>
            <a:ext cx="4476751" cy="1344462"/>
          </a:xfrm>
          <a:prstGeom prst="rect">
            <a:avLst/>
          </a:prstGeom>
        </p:spPr>
        <p:txBody>
          <a:bodyPr anchor="ctr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br>
              <a:rPr lang="en-US" sz="3200" b="1" dirty="0">
                <a:solidFill>
                  <a:srgbClr val="B1D34B"/>
                </a:solidFill>
                <a:latin typeface="Trebuchet MS" panose="020B0603020202020204" pitchFamily="34" charset="0"/>
              </a:rPr>
            </a:br>
            <a:r>
              <a:rPr lang="en-US" sz="3200" b="1" dirty="0" err="1">
                <a:solidFill>
                  <a:srgbClr val="B1D34B"/>
                </a:solidFill>
                <a:latin typeface="Trebuchet MS" panose="020B0603020202020204" pitchFamily="34" charset="0"/>
              </a:rPr>
              <a:t>Obrigada</a:t>
            </a:r>
            <a:r>
              <a:rPr lang="en-US" sz="3200" b="1" dirty="0">
                <a:solidFill>
                  <a:srgbClr val="B1D34B"/>
                </a:solidFill>
                <a:latin typeface="Trebuchet MS" panose="020B0603020202020204" pitchFamily="34" charset="0"/>
              </a:rPr>
              <a:t>!</a:t>
            </a: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F68318A6-8662-4761-BAC2-BA9BF236470D}"/>
              </a:ext>
            </a:extLst>
          </p:cNvPr>
          <p:cNvSpPr txBox="1">
            <a:spLocks/>
          </p:cNvSpPr>
          <p:nvPr/>
        </p:nvSpPr>
        <p:spPr>
          <a:xfrm>
            <a:off x="3617260" y="2003612"/>
            <a:ext cx="5447740" cy="1806265"/>
          </a:xfrm>
          <a:prstGeom prst="rect">
            <a:avLst/>
          </a:prstGeom>
        </p:spPr>
        <p:txBody>
          <a:bodyPr anchor="ctr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5400" b="1" dirty="0">
                <a:solidFill>
                  <a:srgbClr val="B1D34B"/>
                </a:solidFill>
                <a:latin typeface="Trebuchet MS" panose="020B0603020202020204" pitchFamily="34" charset="0"/>
              </a:rPr>
              <a:t>Dúvida</a:t>
            </a:r>
            <a:r>
              <a:rPr lang="en-US" sz="5400" b="1" dirty="0">
                <a:solidFill>
                  <a:srgbClr val="B1D34B"/>
                </a:solidFill>
                <a:latin typeface="Trebuchet MS" panose="020B0603020202020204" pitchFamily="34" charset="0"/>
              </a:rPr>
              <a:t> ?</a:t>
            </a:r>
            <a:br>
              <a:rPr lang="en-US" sz="3200" b="1" dirty="0">
                <a:solidFill>
                  <a:srgbClr val="B1D34B"/>
                </a:solidFill>
                <a:latin typeface="Trebuchet MS" panose="020B0603020202020204" pitchFamily="34" charset="0"/>
              </a:rPr>
            </a:br>
            <a:br>
              <a:rPr lang="en-US" sz="3200" b="1" dirty="0">
                <a:solidFill>
                  <a:srgbClr val="B1D34B"/>
                </a:solidFill>
                <a:latin typeface="Trebuchet MS" panose="020B0603020202020204" pitchFamily="34" charset="0"/>
              </a:rPr>
            </a:br>
            <a:endParaRPr lang="en-US" sz="3200" b="1" dirty="0">
              <a:solidFill>
                <a:srgbClr val="B1D34B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3973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48150" y="-221225"/>
            <a:ext cx="10743901" cy="857250"/>
          </a:xfrm>
        </p:spPr>
        <p:txBody>
          <a:bodyPr>
            <a:noAutofit/>
          </a:bodyPr>
          <a:lstStyle/>
          <a:p>
            <a:pPr algn="ctr"/>
            <a:br>
              <a:rPr lang="en-US" sz="2800" dirty="0">
                <a:solidFill>
                  <a:schemeClr val="bg1">
                    <a:lumMod val="95000"/>
                  </a:schemeClr>
                </a:solidFill>
              </a:rPr>
            </a:br>
            <a:r>
              <a:rPr lang="en-US" sz="2800" dirty="0" err="1">
                <a:solidFill>
                  <a:schemeClr val="bg1">
                    <a:lumMod val="95000"/>
                  </a:schemeClr>
                </a:solidFill>
              </a:rPr>
              <a:t>Reajuste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</a:rPr>
              <a:t>Mensalidade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 –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</a:rPr>
              <a:t>Coletivo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 por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</a:rPr>
              <a:t>adesão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 pool de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</a:rPr>
              <a:t>risco</a:t>
            </a:r>
            <a:endParaRPr lang="pt-BR" sz="2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BDF65D9-FF99-764A-9415-06FA1DD469B9}" type="slidenum">
              <a:rPr lang="en-US" smtClean="0"/>
              <a:t>3</a:t>
            </a:fld>
            <a:endParaRPr lang="en-US" dirty="0"/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1238319"/>
              </p:ext>
            </p:extLst>
          </p:nvPr>
        </p:nvGraphicFramePr>
        <p:xfrm>
          <a:off x="622248" y="925465"/>
          <a:ext cx="10795703" cy="51031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68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56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317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51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1">
                          <a:solidFill>
                            <a:schemeClr val="tx1"/>
                          </a:solidFill>
                          <a:effectLst/>
                        </a:rPr>
                        <a:t>JAN/ FEV/MAR/ABR</a:t>
                      </a:r>
                      <a:endParaRPr lang="pt-BR" sz="1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1">
                          <a:solidFill>
                            <a:schemeClr val="tx1"/>
                          </a:solidFill>
                          <a:effectLst/>
                        </a:rPr>
                        <a:t>MAI/JUN/JUL/AGO</a:t>
                      </a:r>
                      <a:endParaRPr lang="pt-BR" sz="1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</a:rPr>
                        <a:t>SET/OUT/NOV/DEZ</a:t>
                      </a:r>
                      <a:endParaRPr lang="pt-BR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3801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Não serão dados descontos para quem teve reajuste neste período para os contratos de pool de risco.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t-BR" sz="16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</a:rPr>
                        <a:t>Alterações no Sistema: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Não haverá alteração</a:t>
                      </a:r>
                      <a:endParaRPr lang="pt-BR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Faturamentos a partir de setembro/2020, o sistema deverá manter os valores cobrados desconsiderando os reajustes realizados em MAI/JUN/JUL/AGO dos contratos de pool de risco.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</a:rPr>
                        <a:t>Alterações no Sistema: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Não haverá alteração.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</a:rPr>
                        <a:t>Alterações no Sistema: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Para os faturamentos de Setembro </a:t>
                      </a:r>
                      <a:r>
                        <a:rPr lang="pt-BR" sz="1600" b="0" u="sng" dirty="0">
                          <a:solidFill>
                            <a:schemeClr val="tx1"/>
                          </a:solidFill>
                          <a:effectLst/>
                        </a:rPr>
                        <a:t>que já foram enviados</a:t>
                      </a: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 com valores indevidos, serão gerados lançamentos de devolução na fatura de outubro.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t-BR" sz="16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Para os faturamentos de Setembro, </a:t>
                      </a:r>
                      <a:r>
                        <a:rPr lang="pt-BR" sz="1600" b="0" u="sng" dirty="0">
                          <a:solidFill>
                            <a:schemeClr val="tx1"/>
                          </a:solidFill>
                          <a:effectLst/>
                        </a:rPr>
                        <a:t>que não foram enviados</a:t>
                      </a: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 e Outubro, Novembro e Dezembro, o sistema deverá resgatar os valores cobrados antes do reajuste.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u="sng" dirty="0">
                          <a:solidFill>
                            <a:schemeClr val="tx1"/>
                          </a:solidFill>
                          <a:effectLst/>
                        </a:rPr>
                        <a:t>Beneficiários incluídos antes do reajuste:</a:t>
                      </a: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  serão mantidos os valores da mensalidade anterior ao reajuste.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u="sng" dirty="0">
                          <a:solidFill>
                            <a:schemeClr val="tx1"/>
                          </a:solidFill>
                          <a:effectLst/>
                        </a:rPr>
                        <a:t>Beneficiários novos ou incluídos após o reajuste</a:t>
                      </a: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: serão mantidos os valores atuais das tabelas de preço.</a:t>
                      </a:r>
                      <a:endParaRPr lang="pt-BR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3995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48161" y="-215245"/>
            <a:ext cx="11470937" cy="857250"/>
          </a:xfrm>
        </p:spPr>
        <p:txBody>
          <a:bodyPr>
            <a:noAutofit/>
          </a:bodyPr>
          <a:lstStyle/>
          <a:p>
            <a:pPr algn="ctr"/>
            <a:br>
              <a:rPr lang="en-US" sz="2800" dirty="0">
                <a:solidFill>
                  <a:schemeClr val="bg1">
                    <a:lumMod val="95000"/>
                  </a:schemeClr>
                </a:solidFill>
              </a:rPr>
            </a:br>
            <a:r>
              <a:rPr lang="en-US" sz="2800" dirty="0" err="1">
                <a:solidFill>
                  <a:schemeClr val="bg1">
                    <a:lumMod val="95000"/>
                  </a:schemeClr>
                </a:solidFill>
              </a:rPr>
              <a:t>Reajuste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</a:rPr>
              <a:t>Mensalidade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 –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</a:rPr>
              <a:t>Coletivo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 Por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</a:rPr>
              <a:t>Adesão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 – fora do pool de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</a:rPr>
              <a:t>risco</a:t>
            </a:r>
            <a:endParaRPr lang="pt-BR" sz="2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BDF65D9-FF99-764A-9415-06FA1DD469B9}" type="slidenum">
              <a:rPr lang="en-US" smtClean="0"/>
              <a:t>4</a:t>
            </a:fld>
            <a:endParaRPr lang="en-US" dirty="0"/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7938891"/>
              </p:ext>
            </p:extLst>
          </p:nvPr>
        </p:nvGraphicFramePr>
        <p:xfrm>
          <a:off x="678688" y="1035294"/>
          <a:ext cx="11070289" cy="50677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065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32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310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1766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</a:rPr>
                        <a:t> JAN/ FEV/MAR/ABR</a:t>
                      </a:r>
                      <a:endParaRPr lang="pt-BR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</a:rPr>
                        <a:t>MAI/JUN/JUL/AGO</a:t>
                      </a:r>
                      <a:endParaRPr lang="pt-BR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</a:rPr>
                        <a:t>SET/OUT/NOV/DEZ</a:t>
                      </a:r>
                      <a:endParaRPr lang="pt-BR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1602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Faturamento a partir de setembro/2020, o sistema deverá manter os valores cobrados desconsiderando os reajustes realizados de Janeiro a Agosto dos contratos de pool de risco.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</a:rPr>
                        <a:t>Alterações no Sistema: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Não haverá alteração </a:t>
                      </a:r>
                      <a:endParaRPr lang="pt-BR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Faturamento a partir de setembro/2020, o sistema deverá manter os valores cobrados desconsiderando os reajustes realizados de Janeiro a Agosto dos contratos de pool de risco.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t-BR" sz="16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</a:rPr>
                        <a:t>Alterações no Sistema: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Não haverá alteração</a:t>
                      </a:r>
                      <a:endParaRPr lang="pt-BR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</a:rPr>
                        <a:t>Alterações no Sistema: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Para os faturamentos de Setembro </a:t>
                      </a:r>
                      <a:r>
                        <a:rPr lang="pt-BR" sz="1600" b="0" u="sng" dirty="0">
                          <a:solidFill>
                            <a:schemeClr val="tx1"/>
                          </a:solidFill>
                          <a:effectLst/>
                        </a:rPr>
                        <a:t>que já foram enviados</a:t>
                      </a: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 com valores indevidos, serão gerados lançamentos de devolução na fatura de outubro.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t-BR" sz="16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Para os faturamentos de Setembro, </a:t>
                      </a:r>
                      <a:r>
                        <a:rPr lang="pt-BR" sz="1600" b="0" u="sng" dirty="0">
                          <a:solidFill>
                            <a:schemeClr val="tx1"/>
                          </a:solidFill>
                          <a:effectLst/>
                        </a:rPr>
                        <a:t>que não foram enviados</a:t>
                      </a: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 e Outubro, Novembro e Dezembro, o sistema deverá resgatar os valores cobrados antes do reajuste.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u="sng" dirty="0">
                          <a:solidFill>
                            <a:schemeClr val="tx1"/>
                          </a:solidFill>
                          <a:effectLst/>
                        </a:rPr>
                        <a:t>Beneficiários incluídos antes do reajuste:</a:t>
                      </a: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 serão mantidos os valores da mensalidade anteriores aos reajustes.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u="sng" dirty="0">
                          <a:solidFill>
                            <a:schemeClr val="tx1"/>
                          </a:solidFill>
                          <a:effectLst/>
                        </a:rPr>
                        <a:t>Beneficiários novos ou incluídos após o reajuste:</a:t>
                      </a: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 serão mantidos os valores atuais das tabelas de preço.</a:t>
                      </a:r>
                      <a:endParaRPr lang="pt-BR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7849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07188" y="-221224"/>
            <a:ext cx="10743901" cy="857250"/>
          </a:xfrm>
        </p:spPr>
        <p:txBody>
          <a:bodyPr>
            <a:noAutofit/>
          </a:bodyPr>
          <a:lstStyle/>
          <a:p>
            <a:pPr algn="ctr"/>
            <a:br>
              <a:rPr lang="en-US" sz="2800" dirty="0">
                <a:solidFill>
                  <a:schemeClr val="bg1">
                    <a:lumMod val="95000"/>
                  </a:schemeClr>
                </a:solidFill>
              </a:rPr>
            </a:br>
            <a:r>
              <a:rPr lang="en-US" sz="2800" dirty="0" err="1">
                <a:solidFill>
                  <a:schemeClr val="bg1">
                    <a:lumMod val="95000"/>
                  </a:schemeClr>
                </a:solidFill>
              </a:rPr>
              <a:t>Reajuste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</a:rPr>
              <a:t>Mensalidade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</a:rPr>
              <a:t>Coletivo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</a:rPr>
              <a:t>Empresarial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 Pool de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</a:rPr>
              <a:t>Risco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 </a:t>
            </a:r>
            <a:endParaRPr lang="pt-BR" sz="2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BDF65D9-FF99-764A-9415-06FA1DD469B9}" type="slidenum">
              <a:rPr lang="en-US" smtClean="0"/>
              <a:t>5</a:t>
            </a:fld>
            <a:endParaRPr lang="en-US" dirty="0"/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231805"/>
              </p:ext>
            </p:extLst>
          </p:nvPr>
        </p:nvGraphicFramePr>
        <p:xfrm>
          <a:off x="632938" y="1138146"/>
          <a:ext cx="10743900" cy="52201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04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683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709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12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1">
                          <a:solidFill>
                            <a:schemeClr val="tx1"/>
                          </a:solidFill>
                          <a:effectLst/>
                        </a:rPr>
                        <a:t>JAN/ FEV/MAR/ABR</a:t>
                      </a:r>
                      <a:endParaRPr lang="pt-BR" sz="1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1">
                          <a:solidFill>
                            <a:schemeClr val="tx1"/>
                          </a:solidFill>
                          <a:effectLst/>
                        </a:rPr>
                        <a:t>MAI/JUN/JUL/AGO</a:t>
                      </a:r>
                      <a:endParaRPr lang="pt-BR" sz="1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</a:rPr>
                        <a:t>SET/OUT/NOV/DEZ</a:t>
                      </a:r>
                      <a:endParaRPr lang="pt-BR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4886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Não serão dados descontos para quem teve reajuste neste período para os contratos de pool de risco.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</a:rPr>
                        <a:t>Alterações no Sistema: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Não haverá alteração.</a:t>
                      </a:r>
                      <a:endParaRPr lang="pt-BR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9525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Faturamentos a partir de setembro/2020, o sistema deverá manter os valores cobrados desconsiderando os reajustes realizados em MAI/JUN/JUL/AGO dos contratos de pool de risco.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</a:rPr>
                        <a:t>Alterações no Sistema: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Não haverá alteração.</a:t>
                      </a:r>
                      <a:endParaRPr lang="pt-BR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9525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</a:rPr>
                        <a:t>Alterações no Sistema: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Para os faturamentos de Setembro </a:t>
                      </a:r>
                      <a:r>
                        <a:rPr lang="pt-BR" sz="1600" b="0" u="sng" dirty="0">
                          <a:solidFill>
                            <a:schemeClr val="tx1"/>
                          </a:solidFill>
                          <a:effectLst/>
                        </a:rPr>
                        <a:t>que já foram enviados</a:t>
                      </a: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 com valores indevidos, serão gerados lançamentos de devolução na fatura de outubro.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t-BR" sz="16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Para os faturamentos de Setembro, </a:t>
                      </a:r>
                      <a:r>
                        <a:rPr lang="pt-BR" sz="1600" b="0" u="sng" dirty="0">
                          <a:solidFill>
                            <a:schemeClr val="tx1"/>
                          </a:solidFill>
                          <a:effectLst/>
                        </a:rPr>
                        <a:t>que não foram enviados</a:t>
                      </a: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 e Outubro, Novembro e Dezembro, o sistema deverá resgatar os valores cobrados antes do reajuste.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u="sng" dirty="0">
                          <a:solidFill>
                            <a:schemeClr val="tx1"/>
                          </a:solidFill>
                          <a:effectLst/>
                        </a:rPr>
                        <a:t>Beneficiários incluídos antes do reajuste:</a:t>
                      </a: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 serão mantidos os valores da mensalidade anteriores aos reajustes.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u="sng" dirty="0">
                          <a:solidFill>
                            <a:schemeClr val="tx1"/>
                          </a:solidFill>
                          <a:effectLst/>
                        </a:rPr>
                        <a:t>Beneficiários novos ou incluídos após o reajuste:</a:t>
                      </a: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 serão mantidos os valores atuais das tabelas de preço.</a:t>
                      </a:r>
                      <a:endParaRPr lang="pt-BR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9525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28017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-74427" y="-215245"/>
            <a:ext cx="12110484" cy="857250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2800" dirty="0">
                <a:solidFill>
                  <a:schemeClr val="bg1">
                    <a:lumMod val="95000"/>
                  </a:schemeClr>
                </a:solidFill>
              </a:rPr>
            </a:br>
            <a:r>
              <a:rPr lang="en-US" sz="2800" dirty="0" err="1">
                <a:solidFill>
                  <a:schemeClr val="bg1">
                    <a:lumMod val="95000"/>
                  </a:schemeClr>
                </a:solidFill>
              </a:rPr>
              <a:t>Reajuste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</a:rPr>
              <a:t>Mensaliade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</a:rPr>
              <a:t>Coletivo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</a:rPr>
              <a:t>Empresarial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 – fora do pool de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</a:rPr>
              <a:t>risco</a:t>
            </a:r>
            <a:endParaRPr lang="pt-BR" sz="2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BDF65D9-FF99-764A-9415-06FA1DD469B9}" type="slidenum">
              <a:rPr lang="en-US" smtClean="0"/>
              <a:t>6</a:t>
            </a:fld>
            <a:endParaRPr lang="en-US" dirty="0"/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5799841"/>
              </p:ext>
            </p:extLst>
          </p:nvPr>
        </p:nvGraphicFramePr>
        <p:xfrm>
          <a:off x="535977" y="1143959"/>
          <a:ext cx="10889676" cy="3257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339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361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195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523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</a:rPr>
                        <a:t>JAN/ FEV/MAR/ABR</a:t>
                      </a:r>
                    </a:p>
                  </a:txBody>
                  <a:tcPr marL="68580" marR="68580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</a:rPr>
                        <a:t>MAI/JUN/JUL/AGO</a:t>
                      </a:r>
                      <a:endParaRPr lang="pt-BR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</a:rPr>
                        <a:t>SET/OUT/NOV/DEZ</a:t>
                      </a:r>
                      <a:endParaRPr lang="pt-BR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268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Os reajustes serão mantidos até 31/12/2020.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</a:rPr>
                        <a:t>Alterações no Sistema: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Não haverá alteração.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Os reajustes serão mantidos até 31/12/2020.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</a:rPr>
                        <a:t>Alterações no Sistema: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Não haverá alteração.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Não será desenvolvido nada no sistema para este tipo de situação.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Caso haja acordo entre as partes, para realizar o reajuste, basta aplicar o reajuste no sistema  da forma como é atualmente.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</a:rPr>
                        <a:t>Alterações no Sistema: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Não haverá alteração.</a:t>
                      </a:r>
                      <a:endParaRPr lang="pt-BR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5987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0" y="-215245"/>
            <a:ext cx="13205637" cy="857250"/>
          </a:xfrm>
        </p:spPr>
        <p:txBody>
          <a:bodyPr>
            <a:noAutofit/>
          </a:bodyPr>
          <a:lstStyle/>
          <a:p>
            <a:pPr algn="ctr"/>
            <a:br>
              <a:rPr lang="en-US" sz="2800" dirty="0">
                <a:solidFill>
                  <a:schemeClr val="bg1">
                    <a:lumMod val="95000"/>
                  </a:schemeClr>
                </a:solidFill>
              </a:rPr>
            </a:br>
            <a:r>
              <a:rPr lang="en-US" sz="2800" dirty="0" err="1">
                <a:solidFill>
                  <a:schemeClr val="bg1">
                    <a:lumMod val="95000"/>
                  </a:schemeClr>
                </a:solidFill>
              </a:rPr>
              <a:t>Reajuste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</a:rPr>
              <a:t>Faixa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</a:rPr>
              <a:t>Etária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</a:rPr>
              <a:t>Independente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 do Tipo de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</a:rPr>
              <a:t>Contratação</a:t>
            </a:r>
            <a:endParaRPr lang="pt-BR" sz="2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BDF65D9-FF99-764A-9415-06FA1DD469B9}" type="slidenum">
              <a:rPr lang="en-US" smtClean="0"/>
              <a:t>7</a:t>
            </a:fld>
            <a:endParaRPr lang="en-US" dirty="0"/>
          </a:p>
        </p:txBody>
      </p:sp>
      <p:graphicFrame>
        <p:nvGraphicFramePr>
          <p:cNvPr id="7" name="Espaço Reservado para Conteú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0239272"/>
              </p:ext>
            </p:extLst>
          </p:nvPr>
        </p:nvGraphicFramePr>
        <p:xfrm>
          <a:off x="482499" y="1217505"/>
          <a:ext cx="11227001" cy="33173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788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013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467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28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</a:rPr>
                        <a:t>JAN/ FEV/MAR/ABR</a:t>
                      </a:r>
                      <a:endParaRPr lang="pt-BR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</a:rPr>
                        <a:t>MAI/JUN/JUL/AGO</a:t>
                      </a:r>
                      <a:endParaRPr lang="pt-BR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</a:rPr>
                        <a:t>SET/OUT/NOV/DEZ</a:t>
                      </a:r>
                      <a:endParaRPr lang="pt-BR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5852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Não serão dados descontos para quem mudou de faixa etária neste período.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Não serão dados descontos para quem mudou de faixa etária neste período.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</a:rPr>
                        <a:t>Alterações no Sistema: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Para os faturamentos de Setembro </a:t>
                      </a:r>
                      <a:r>
                        <a:rPr lang="pt-BR" sz="1600" b="0" u="sng" dirty="0">
                          <a:solidFill>
                            <a:schemeClr val="tx1"/>
                          </a:solidFill>
                          <a:effectLst/>
                        </a:rPr>
                        <a:t>que</a:t>
                      </a: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pt-BR" sz="1600" b="0" u="sng" dirty="0">
                          <a:solidFill>
                            <a:schemeClr val="tx1"/>
                          </a:solidFill>
                          <a:effectLst/>
                        </a:rPr>
                        <a:t>já foram enviados</a:t>
                      </a: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 com valores indevidos, serão gerados lançamentos de devolução na fatura de outubro.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Para os faturamentos de Setembro, </a:t>
                      </a:r>
                      <a:r>
                        <a:rPr lang="pt-BR" sz="1600" b="0" u="sng" dirty="0">
                          <a:solidFill>
                            <a:schemeClr val="tx1"/>
                          </a:solidFill>
                          <a:effectLst/>
                        </a:rPr>
                        <a:t>que não foram enviados</a:t>
                      </a: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 e Outubro, Novembro e Dezembro: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Serão mantidos os valores anteriores aos reajustes por faixa etária aplicados em 2020.</a:t>
                      </a:r>
                      <a:endParaRPr lang="pt-BR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48762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99953" y="-215245"/>
            <a:ext cx="10743901" cy="857250"/>
          </a:xfrm>
        </p:spPr>
        <p:txBody>
          <a:bodyPr>
            <a:normAutofit fontScale="90000"/>
          </a:bodyPr>
          <a:lstStyle/>
          <a:p>
            <a:br>
              <a:rPr lang="pt-BR" dirty="0">
                <a:solidFill>
                  <a:schemeClr val="bg1">
                    <a:lumMod val="95000"/>
                  </a:schemeClr>
                </a:solidFill>
              </a:rPr>
            </a:br>
            <a:r>
              <a:rPr lang="pt-BR" dirty="0">
                <a:solidFill>
                  <a:schemeClr val="bg1">
                    <a:lumMod val="95000"/>
                  </a:schemeClr>
                </a:solidFill>
              </a:rPr>
              <a:t>ETAPAS DO NOVO PROCESSO: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BDF65D9-FF99-764A-9415-06FA1DD469B9}" type="slidenum">
              <a:rPr lang="en-US" smtClean="0"/>
              <a:t>8</a:t>
            </a:fld>
            <a:endParaRPr lang="en-US" dirty="0"/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548157" y="883699"/>
            <a:ext cx="10895697" cy="5367149"/>
          </a:xfrm>
        </p:spPr>
        <p:txBody>
          <a:bodyPr>
            <a:normAutofit fontScale="55000" lnSpcReduction="20000"/>
          </a:bodyPr>
          <a:lstStyle/>
          <a:p>
            <a:pPr marL="457200" lvl="0" indent="-457200" algn="just">
              <a:buFont typeface="+mj-lt"/>
              <a:buAutoNum type="arabicPeriod"/>
            </a:pPr>
            <a:r>
              <a:rPr lang="pt-BR" sz="3000" dirty="0">
                <a:solidFill>
                  <a:schemeClr val="tx1"/>
                </a:solidFill>
              </a:rPr>
              <a:t>Junto com o pacote de programas alterados, atualizaremos a idade dos beneficiários, no novo campo “Idade último faturamento suspensão” com a idade congelada na faixa anterior ao reajuste por faixa etária ocorrido em 2020;</a:t>
            </a:r>
          </a:p>
          <a:p>
            <a:pPr algn="just"/>
            <a:r>
              <a:rPr lang="pt-BR" sz="3000" dirty="0">
                <a:solidFill>
                  <a:schemeClr val="tx1"/>
                </a:solidFill>
              </a:rPr>
              <a:t> </a:t>
            </a:r>
          </a:p>
          <a:p>
            <a:pPr marL="457200" lvl="1" indent="0" algn="just">
              <a:buNone/>
            </a:pPr>
            <a:r>
              <a:rPr lang="pt-BR" sz="3000" b="1" dirty="0">
                <a:solidFill>
                  <a:schemeClr val="tx1"/>
                </a:solidFill>
                <a:latin typeface="Trebuchet MS" panose="020B0603020202020204" pitchFamily="34" charset="0"/>
              </a:rPr>
              <a:t>Importante:  </a:t>
            </a:r>
            <a:r>
              <a:rPr lang="pt-BR" sz="3000" dirty="0">
                <a:solidFill>
                  <a:schemeClr val="tx1"/>
                </a:solidFill>
                <a:latin typeface="Trebuchet MS" panose="020B0603020202020204" pitchFamily="34" charset="0"/>
              </a:rPr>
              <a:t>No caso de beneficiários com troca de faixa etária em dezembro de 2019, com valores da nova faixa etária cobrados em janeiro de 2020, a idade atualizada, no novo campo criado, será anterior ao reajuste.</a:t>
            </a:r>
          </a:p>
          <a:p>
            <a:pPr algn="just"/>
            <a:r>
              <a:rPr lang="pt-BR" sz="3000" dirty="0">
                <a:solidFill>
                  <a:schemeClr val="tx1"/>
                </a:solidFill>
              </a:rPr>
              <a:t> </a:t>
            </a:r>
          </a:p>
          <a:p>
            <a:pPr marL="538163" indent="-538163" algn="just"/>
            <a:r>
              <a:rPr lang="pt-BR" sz="3000" dirty="0">
                <a:solidFill>
                  <a:schemeClr val="tx1"/>
                </a:solidFill>
              </a:rPr>
              <a:t>2.	Rodar o programa novo FAT109 para gravar os valores anteriores aos reajustes para os planos pertinentes à nota técnica da ANS. </a:t>
            </a:r>
          </a:p>
          <a:p>
            <a:pPr marL="538163" indent="-538163" algn="just"/>
            <a:endParaRPr lang="pt-BR" sz="3000" dirty="0">
              <a:solidFill>
                <a:schemeClr val="tx1"/>
              </a:solidFill>
            </a:endParaRPr>
          </a:p>
          <a:p>
            <a:pPr marL="538163" lvl="1" indent="0" algn="just">
              <a:buNone/>
            </a:pPr>
            <a:r>
              <a:rPr lang="pt-BR" sz="3000" dirty="0">
                <a:solidFill>
                  <a:schemeClr val="tx1"/>
                </a:solidFill>
                <a:latin typeface="Trebuchet MS" panose="020B0603020202020204" pitchFamily="34" charset="0"/>
              </a:rPr>
              <a:t>Foram criados campos novos no TAB305, para que sejam gravados o v</a:t>
            </a:r>
            <a:r>
              <a:rPr lang="pt-BR" sz="3000" i="1" dirty="0">
                <a:solidFill>
                  <a:schemeClr val="tx1"/>
                </a:solidFill>
                <a:latin typeface="Trebuchet MS" panose="020B0603020202020204" pitchFamily="34" charset="0"/>
              </a:rPr>
              <a:t>alor da Mensalidade antes do Reajuste e valor do Índice antes do Reajuste.</a:t>
            </a:r>
            <a:endParaRPr lang="pt-BR" sz="3000" dirty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 marL="457200" lvl="1" indent="0" algn="just">
              <a:buNone/>
            </a:pPr>
            <a:r>
              <a:rPr lang="pt-BR" sz="3000" dirty="0">
                <a:solidFill>
                  <a:schemeClr val="tx1"/>
                </a:solidFill>
                <a:latin typeface="Trebuchet MS" panose="020B0603020202020204" pitchFamily="34" charset="0"/>
              </a:rPr>
              <a:t> </a:t>
            </a:r>
          </a:p>
          <a:p>
            <a:pPr marL="457200" lvl="1" indent="0" algn="just">
              <a:buNone/>
            </a:pPr>
            <a:r>
              <a:rPr lang="pt-BR" sz="3000" dirty="0">
                <a:solidFill>
                  <a:schemeClr val="tx1"/>
                </a:solidFill>
                <a:latin typeface="Trebuchet MS" panose="020B0603020202020204" pitchFamily="34" charset="0"/>
              </a:rPr>
              <a:t>Rodar o faturamento do mês de setembro/outubro de 2020, que utilizará os v</a:t>
            </a:r>
            <a:r>
              <a:rPr lang="pt-BR" sz="3000" i="1" dirty="0">
                <a:solidFill>
                  <a:schemeClr val="tx1"/>
                </a:solidFill>
                <a:latin typeface="Trebuchet MS" panose="020B0603020202020204" pitchFamily="34" charset="0"/>
              </a:rPr>
              <a:t>alores da Mensalidade antes do Reajuste e os valores dos Índices antes do Reajuste </a:t>
            </a:r>
            <a:r>
              <a:rPr lang="pt-BR" sz="3000" dirty="0">
                <a:solidFill>
                  <a:schemeClr val="tx1"/>
                </a:solidFill>
                <a:latin typeface="Trebuchet MS" panose="020B0603020202020204" pitchFamily="34" charset="0"/>
              </a:rPr>
              <a:t>e a Idade último faturamento suspensão.</a:t>
            </a:r>
          </a:p>
          <a:p>
            <a:pPr marL="457200" lvl="1" indent="0" algn="just">
              <a:buNone/>
            </a:pPr>
            <a:r>
              <a:rPr lang="pt-BR" sz="3000" dirty="0">
                <a:solidFill>
                  <a:schemeClr val="tx1"/>
                </a:solidFill>
                <a:latin typeface="Trebuchet MS" panose="020B0603020202020204" pitchFamily="34" charset="0"/>
              </a:rPr>
              <a:t>Obedecendo as regras da nota técnica.</a:t>
            </a:r>
          </a:p>
          <a:p>
            <a:pPr marL="457200" lvl="1" indent="0" algn="just">
              <a:buNone/>
            </a:pPr>
            <a:endParaRPr lang="pt-BR" sz="3000" dirty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 marL="457200" lvl="1" indent="0" algn="just">
              <a:buNone/>
            </a:pPr>
            <a:r>
              <a:rPr lang="pt-BR" sz="3000" dirty="0">
                <a:solidFill>
                  <a:schemeClr val="tx1"/>
                </a:solidFill>
                <a:latin typeface="Trebuchet MS" panose="020B0603020202020204" pitchFamily="34" charset="0"/>
              </a:rPr>
              <a:t>Referente à mudança de faixa etária, para todos os tipos de plano, nos faturamentos dos meses de: setembro, outubro, novembro e dezembro.</a:t>
            </a:r>
          </a:p>
          <a:p>
            <a:pPr marL="457200" lvl="1" indent="0" algn="just">
              <a:buNone/>
            </a:pPr>
            <a:r>
              <a:rPr lang="pt-BR" sz="3000" dirty="0">
                <a:solidFill>
                  <a:schemeClr val="tx1"/>
                </a:solidFill>
                <a:latin typeface="Trebuchet MS" panose="020B0603020202020204" pitchFamily="34" charset="0"/>
              </a:rPr>
              <a:t>Serão mantidos os valores anteriores aos reajustes por faixa etária aplicados em 2020.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52037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724049" y="-215245"/>
            <a:ext cx="10743901" cy="857250"/>
          </a:xfrm>
        </p:spPr>
        <p:txBody>
          <a:bodyPr>
            <a:normAutofit fontScale="90000"/>
          </a:bodyPr>
          <a:lstStyle/>
          <a:p>
            <a:br>
              <a:rPr lang="pt-BR" dirty="0">
                <a:solidFill>
                  <a:schemeClr val="bg1">
                    <a:lumMod val="95000"/>
                  </a:schemeClr>
                </a:solidFill>
              </a:rPr>
            </a:br>
            <a:r>
              <a:rPr lang="pt-BR" dirty="0">
                <a:solidFill>
                  <a:schemeClr val="bg1">
                    <a:lumMod val="95000"/>
                  </a:schemeClr>
                </a:solidFill>
              </a:rPr>
              <a:t>ETAPAS DO NOVO PROCESSO: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BDF65D9-FF99-764A-9415-06FA1DD469B9}" type="slidenum">
              <a:rPr lang="en-US" smtClean="0"/>
              <a:t>9</a:t>
            </a:fld>
            <a:endParaRPr lang="en-US" dirty="0"/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548157" y="914401"/>
            <a:ext cx="10895697" cy="59436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pt-BR" b="1" dirty="0">
                <a:solidFill>
                  <a:schemeClr val="tx1"/>
                </a:solidFill>
              </a:rPr>
              <a:t>Em relação à mensalidade de plano:</a:t>
            </a:r>
            <a:endParaRPr lang="pt-BR" dirty="0">
              <a:solidFill>
                <a:schemeClr val="tx1"/>
              </a:solidFill>
            </a:endParaRPr>
          </a:p>
          <a:p>
            <a:pPr algn="just"/>
            <a:r>
              <a:rPr lang="pt-BR" dirty="0">
                <a:solidFill>
                  <a:schemeClr val="tx1"/>
                </a:solidFill>
              </a:rPr>
              <a:t> </a:t>
            </a:r>
          </a:p>
          <a:p>
            <a:pPr algn="just"/>
            <a:r>
              <a:rPr lang="pt-BR" u="sng" dirty="0">
                <a:solidFill>
                  <a:schemeClr val="tx1"/>
                </a:solidFill>
              </a:rPr>
              <a:t>Planos coletivos por adesão - pool de risco: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/>
                </a:solidFill>
              </a:rPr>
              <a:t>Utilizaremos os valores anteriores ao reajuste de: maio, junho, julho, agosto.</a:t>
            </a:r>
          </a:p>
          <a:p>
            <a:pPr algn="just"/>
            <a:r>
              <a:rPr lang="pt-BR" dirty="0">
                <a:solidFill>
                  <a:schemeClr val="tx1"/>
                </a:solidFill>
              </a:rPr>
              <a:t>     Para beneficiários incluídos após o reajuste ou novas inclusões, serão mantidos os valores</a:t>
            </a:r>
          </a:p>
          <a:p>
            <a:pPr algn="just"/>
            <a:r>
              <a:rPr lang="pt-BR" dirty="0">
                <a:solidFill>
                  <a:schemeClr val="tx1"/>
                </a:solidFill>
              </a:rPr>
              <a:t>     anteriores aos reajustes por faixa etária aplicados em 2020.</a:t>
            </a:r>
            <a:endParaRPr lang="pt-BR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t-BR" dirty="0">
                <a:solidFill>
                  <a:schemeClr val="tx1"/>
                </a:solidFill>
              </a:rPr>
              <a:t> </a:t>
            </a:r>
          </a:p>
          <a:p>
            <a:pPr algn="just"/>
            <a:r>
              <a:rPr lang="pt-BR" u="sng" dirty="0">
                <a:solidFill>
                  <a:schemeClr val="tx1"/>
                </a:solidFill>
              </a:rPr>
              <a:t>Plano coletivos empresarial - pool de risco: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/>
                </a:solidFill>
              </a:rPr>
              <a:t>Utilizaremos os valores anteriores ao reajuste de: maio, junho, julho, agosto.</a:t>
            </a:r>
          </a:p>
          <a:p>
            <a:pPr algn="just"/>
            <a:r>
              <a:rPr lang="pt-BR" dirty="0">
                <a:solidFill>
                  <a:schemeClr val="tx1"/>
                </a:solidFill>
              </a:rPr>
              <a:t>     Para beneficiários incluídos após o reajuste ou novas inclusões, serão mantidos os valores</a:t>
            </a:r>
          </a:p>
          <a:p>
            <a:pPr algn="just"/>
            <a:r>
              <a:rPr lang="pt-BR" dirty="0">
                <a:solidFill>
                  <a:schemeClr val="tx1"/>
                </a:solidFill>
              </a:rPr>
              <a:t>     anteriores aos reajustes por faixa etária aplicados em 2020.</a:t>
            </a:r>
          </a:p>
          <a:p>
            <a:pPr algn="just"/>
            <a:r>
              <a:rPr lang="pt-BR" dirty="0">
                <a:solidFill>
                  <a:schemeClr val="tx1"/>
                </a:solidFill>
              </a:rPr>
              <a:t> </a:t>
            </a:r>
          </a:p>
          <a:p>
            <a:pPr algn="just"/>
            <a:r>
              <a:rPr lang="pt-BR" u="sng" dirty="0">
                <a:solidFill>
                  <a:schemeClr val="tx1"/>
                </a:solidFill>
              </a:rPr>
              <a:t>Planos coletivos por adesão – fora do pool de risco: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/>
                </a:solidFill>
              </a:rPr>
              <a:t>Utilizaremos os valores anteriores ao reajuste de: janeiro, fevereiro, março, abril, maio, junho, julho, agosto.</a:t>
            </a:r>
          </a:p>
          <a:p>
            <a:pPr algn="just"/>
            <a:r>
              <a:rPr lang="pt-BR" dirty="0">
                <a:solidFill>
                  <a:schemeClr val="tx1"/>
                </a:solidFill>
              </a:rPr>
              <a:t>     Para beneficiários incluídos após o reajuste ou novas inclusões, serão mantidos os valores</a:t>
            </a:r>
          </a:p>
          <a:p>
            <a:pPr algn="just"/>
            <a:r>
              <a:rPr lang="pt-BR" dirty="0">
                <a:solidFill>
                  <a:schemeClr val="tx1"/>
                </a:solidFill>
              </a:rPr>
              <a:t>     anteriores aos reajustes por faixa etária aplicados em 2020.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dirty="0"/>
          </a:p>
          <a:p>
            <a:pPr algn="just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0528547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30725</TotalTime>
  <Words>1509</Words>
  <Application>Microsoft Office PowerPoint</Application>
  <PresentationFormat>Widescreen</PresentationFormat>
  <Paragraphs>304</Paragraphs>
  <Slides>23</Slides>
  <Notes>11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Calibri Light</vt:lpstr>
      <vt:lpstr>Times New Roman</vt:lpstr>
      <vt:lpstr>Trebuchet MS</vt:lpstr>
      <vt:lpstr>Tema do Office</vt:lpstr>
      <vt:lpstr>Suspensão de Reajuste.</vt:lpstr>
      <vt:lpstr>Reajuste Mensalidade – Individual / Familiar</vt:lpstr>
      <vt:lpstr> Reajuste Mensalidade – Coletivo por adesão pool de risco</vt:lpstr>
      <vt:lpstr> Reajuste Mensalidade – Coletivo Por Adesão – fora do pool de risco</vt:lpstr>
      <vt:lpstr> Reajuste Mensalidade Coletivo Empresarial Pool de Risco </vt:lpstr>
      <vt:lpstr> Reajuste Mensaliade Coletivo Empresarial – fora do pool de risco</vt:lpstr>
      <vt:lpstr> Reajuste Faixa Etária Independente do Tipo de Contratação</vt:lpstr>
      <vt:lpstr> ETAPAS DO NOVO PROCESSO:</vt:lpstr>
      <vt:lpstr> ETAPAS DO NOVO PROCESSO:</vt:lpstr>
      <vt:lpstr> ETAPAS DO NOVO PROCESSO:</vt:lpstr>
      <vt:lpstr> ETAPAS DO NOVO PROCESSO:</vt:lpstr>
      <vt:lpstr>Alterações no sistema Biomeek</vt:lpstr>
      <vt:lpstr>Quais são os programas envolvidos no processo?</vt:lpstr>
      <vt:lpstr>Alteração do CAD400</vt:lpstr>
      <vt:lpstr>Alteração do TAB305</vt:lpstr>
      <vt:lpstr>Criação do FAT109</vt:lpstr>
      <vt:lpstr>Criação do FAT108</vt:lpstr>
      <vt:lpstr>Alteração do FAT100</vt:lpstr>
      <vt:lpstr>Alteração do FAT100</vt:lpstr>
      <vt:lpstr>Alteração do FAT100</vt:lpstr>
      <vt:lpstr>Alteração do FAT100</vt:lpstr>
      <vt:lpstr>Quais serão os pré-requisitos para geração do FAT100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FDPR-COMU-Fernanda Caroline Garcia</dc:creator>
  <cp:lastModifiedBy>FDPR-INFO-Monica Ernandez Macedo</cp:lastModifiedBy>
  <cp:revision>588</cp:revision>
  <dcterms:created xsi:type="dcterms:W3CDTF">2018-12-21T09:50:44Z</dcterms:created>
  <dcterms:modified xsi:type="dcterms:W3CDTF">2020-09-01T21:14:34Z</dcterms:modified>
</cp:coreProperties>
</file>