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8" r:id="rId3"/>
    <p:sldId id="272" r:id="rId4"/>
    <p:sldId id="269" r:id="rId5"/>
    <p:sldId id="270" r:id="rId6"/>
    <p:sldId id="271" r:id="rId7"/>
    <p:sldId id="267" r:id="rId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VEL-ANS-Gessica Priscila Branchi" initials="CPB" lastIdx="1" clrIdx="0">
    <p:extLst>
      <p:ext uri="{19B8F6BF-5375-455C-9EA6-DF929625EA0E}">
        <p15:presenceInfo xmlns:p15="http://schemas.microsoft.com/office/powerpoint/2012/main" userId="S-1-5-21-3779955011-1528134996-309586858-45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5C65"/>
    <a:srgbClr val="276040"/>
    <a:srgbClr val="00995D"/>
    <a:srgbClr val="FFFFFF"/>
    <a:srgbClr val="A9CE9F"/>
    <a:srgbClr val="B1D34B"/>
    <a:srgbClr val="FF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5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branchi\Downloads\demandas_finalizada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Total de demandas mês a mês </a:t>
            </a:r>
          </a:p>
        </c:rich>
      </c:tx>
      <c:layout>
        <c:manualLayout>
          <c:xMode val="edge"/>
          <c:yMode val="edge"/>
          <c:x val="0.210348684250849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166667965332484E-3"/>
          <c:y val="0.13796983635901183"/>
          <c:w val="0.96911891024022667"/>
          <c:h val="0.74151814975498609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8472222525244292E-2"/>
                  <c:y val="3.185628850660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194444660888746E-2"/>
                  <c:y val="3.398004107370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875000194799873E-2"/>
                  <c:y val="3.185628850660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194444660888843E-2"/>
                  <c:y val="2.973253593949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875000194799968E-2"/>
                  <c:y val="2.973253593949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875000194799873E-2"/>
                  <c:y val="2.973253593949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[demandas_finalizadas.xls]Plan1!$A$1:$A$12</c:f>
              <c:strCache>
                <c:ptCount val="12"/>
                <c:pt idx="0">
                  <c:v>Janeiro 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[demandas_finalizadas.xls]Plan1!$B$1:$B$12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4775912"/>
        <c:axId val="295496160"/>
      </c:lineChart>
      <c:catAx>
        <c:axId val="25477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5496160"/>
        <c:crosses val="autoZero"/>
        <c:auto val="1"/>
        <c:lblAlgn val="ctr"/>
        <c:lblOffset val="100"/>
        <c:noMultiLvlLbl val="0"/>
      </c:catAx>
      <c:valAx>
        <c:axId val="2954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77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cat>
            <c:strRef>
              <c:f>[demandas_finalizadas.xls]Plan1!$A$15:$A$16</c:f>
              <c:strCache>
                <c:ptCount val="2"/>
                <c:pt idx="0">
                  <c:v>Assistencial</c:v>
                </c:pt>
                <c:pt idx="1">
                  <c:v>Não Assistencial</c:v>
                </c:pt>
              </c:strCache>
            </c:strRef>
          </c:cat>
          <c:val>
            <c:numRef>
              <c:f>[demandas_finalizadas.xls]Plan1!$B$15:$B$16</c:f>
              <c:numCache>
                <c:formatCode>General</c:formatCode>
                <c:ptCount val="2"/>
                <c:pt idx="0">
                  <c:v>29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84198823560926E-2"/>
          <c:y val="4.807293344720661E-2"/>
          <c:w val="0.92823017485849435"/>
          <c:h val="0.803916354282265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[demandas_finalizadas.xls]Plan1!$A$19:$A$21</c:f>
              <c:strCache>
                <c:ptCount val="3"/>
                <c:pt idx="0">
                  <c:v>Finalizada - NIP Assistencial Inativa</c:v>
                </c:pt>
                <c:pt idx="1">
                  <c:v>Finalizada por Inexistência de Indício de Infração</c:v>
                </c:pt>
                <c:pt idx="2">
                  <c:v>Finalizada - NIP Não Assistencial Inativa</c:v>
                </c:pt>
              </c:strCache>
            </c:strRef>
          </c:cat>
          <c:val>
            <c:numRef>
              <c:f>[demandas_finalizadas.xls]Plan1!$B$19:$B$21</c:f>
              <c:numCache>
                <c:formatCode>General</c:formatCode>
                <c:ptCount val="3"/>
                <c:pt idx="0">
                  <c:v>27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500864"/>
        <c:axId val="295498120"/>
      </c:barChart>
      <c:catAx>
        <c:axId val="2955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5498120"/>
        <c:crosses val="autoZero"/>
        <c:auto val="1"/>
        <c:lblAlgn val="ctr"/>
        <c:lblOffset val="100"/>
        <c:noMultiLvlLbl val="0"/>
      </c:catAx>
      <c:valAx>
        <c:axId val="29549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55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67F8B-12CE-4A89-9289-4B64BEE4D551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84D366A-F5C8-4D89-A501-6515CA225CB9}">
      <dgm:prSet phldrT="[Texto]" custT="1"/>
      <dgm:spPr>
        <a:ln>
          <a:solidFill>
            <a:srgbClr val="00995D"/>
          </a:solidFill>
        </a:ln>
      </dgm:spPr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Recebimento da demanda através do Site da ANS.</a:t>
          </a:r>
          <a:endParaRPr lang="pt-BR" sz="1600" dirty="0">
            <a:solidFill>
              <a:srgbClr val="000000"/>
            </a:solidFill>
          </a:endParaRPr>
        </a:p>
      </dgm:t>
    </dgm:pt>
    <dgm:pt modelId="{BE1A1C29-DA05-49A8-AFA7-4357A844A809}" type="parTrans" cxnId="{557CDD0E-ABD3-4367-8BB1-73EDAA944EA3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D8A01849-A1FC-479C-A67F-2BB76F33FCDE}" type="sibTrans" cxnId="{557CDD0E-ABD3-4367-8BB1-73EDAA944EA3}">
      <dgm:prSet custT="1"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F69B86FC-6FCF-4513-9D77-96BAD6E78BDA}">
      <dgm:prSet phldrT="[Texto]" custT="1"/>
      <dgm:spPr>
        <a:ln>
          <a:solidFill>
            <a:srgbClr val="00995D"/>
          </a:solidFill>
        </a:ln>
      </dgm:spPr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Acionamento das áreas afins à demanda solicitando os documentos relacionados ao caso. </a:t>
          </a:r>
          <a:endParaRPr lang="pt-BR" sz="1600" dirty="0">
            <a:solidFill>
              <a:srgbClr val="000000"/>
            </a:solidFill>
          </a:endParaRPr>
        </a:p>
      </dgm:t>
    </dgm:pt>
    <dgm:pt modelId="{E9664FC8-81AD-462F-A5E4-B6CB9BD53F94}" type="parTrans" cxnId="{7046824D-2C35-43C7-836D-976E642E642C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FB5D7479-0D0E-4A4B-B67C-B2C9ED55794A}" type="sibTrans" cxnId="{7046824D-2C35-43C7-836D-976E642E642C}">
      <dgm:prSet custT="1"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19652AF7-A99B-40F5-85C2-B31915C1B913}">
      <dgm:prSet phldrT="[Texto]" custT="1"/>
      <dgm:spPr>
        <a:ln>
          <a:solidFill>
            <a:srgbClr val="00995D"/>
          </a:solidFill>
        </a:ln>
      </dgm:spPr>
      <dgm:t>
        <a:bodyPr/>
        <a:lstStyle/>
        <a:p>
          <a:r>
            <a:rPr lang="pt-BR" sz="1600" smtClean="0">
              <a:solidFill>
                <a:srgbClr val="000000"/>
              </a:solidFill>
            </a:rPr>
            <a:t>Contato com o beneficiário (a) ou interlocutor (a) a fim de melhor entender a demanda. </a:t>
          </a:r>
          <a:endParaRPr lang="pt-BR" sz="1600" dirty="0">
            <a:solidFill>
              <a:srgbClr val="000000"/>
            </a:solidFill>
          </a:endParaRPr>
        </a:p>
      </dgm:t>
    </dgm:pt>
    <dgm:pt modelId="{CA342772-E698-4B80-A926-CA6F495009F7}" type="parTrans" cxnId="{C620955D-80F6-4B4E-8C80-0CDDBDC0E721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84CB0842-A5F0-4764-973A-3BA079F3C068}" type="sibTrans" cxnId="{C620955D-80F6-4B4E-8C80-0CDDBDC0E721}">
      <dgm:prSet custT="1"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8430DDF4-8810-4FB1-A88B-823CCA820B8F}">
      <dgm:prSet phldrT="[Texto]" custT="1"/>
      <dgm:spPr>
        <a:ln>
          <a:solidFill>
            <a:srgbClr val="00995D"/>
          </a:solidFill>
        </a:ln>
      </dgm:spPr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Análise dos documentos encaminhados pelas áreas, em conjunto com o relato do beneficiário (a) ou interlocutor (a).</a:t>
          </a:r>
          <a:endParaRPr lang="pt-BR" sz="1600" dirty="0">
            <a:solidFill>
              <a:srgbClr val="000000"/>
            </a:solidFill>
          </a:endParaRPr>
        </a:p>
      </dgm:t>
    </dgm:pt>
    <dgm:pt modelId="{741E136F-B869-4C0A-A8E1-B0DF259547E7}" type="parTrans" cxnId="{E9F2A0B0-B77C-4253-81F3-83E0A11F3909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E42E1CA5-39A7-4783-B8B0-BFE2A8543226}" type="sibTrans" cxnId="{E9F2A0B0-B77C-4253-81F3-83E0A11F3909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E8BB6C2E-3CAA-4920-9A5B-83D0A133B6AC}" type="pres">
      <dgm:prSet presAssocID="{FA267F8B-12CE-4A89-9289-4B64BEE4D551}" presName="Name0" presStyleCnt="0">
        <dgm:presLayoutVars>
          <dgm:dir/>
          <dgm:resizeHandles val="exact"/>
        </dgm:presLayoutVars>
      </dgm:prSet>
      <dgm:spPr/>
    </dgm:pt>
    <dgm:pt modelId="{C70EE871-86FD-4CAB-A7C5-37B6FD1F0FB0}" type="pres">
      <dgm:prSet presAssocID="{084D366A-F5C8-4D89-A501-6515CA225C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5B926A-7173-4016-9E18-D25B11FE75FC}" type="pres">
      <dgm:prSet presAssocID="{D8A01849-A1FC-479C-A67F-2BB76F33FCDE}" presName="sibTrans" presStyleLbl="sibTrans2D1" presStyleIdx="0" presStyleCnt="3"/>
      <dgm:spPr/>
      <dgm:t>
        <a:bodyPr/>
        <a:lstStyle/>
        <a:p>
          <a:endParaRPr lang="pt-BR"/>
        </a:p>
      </dgm:t>
    </dgm:pt>
    <dgm:pt modelId="{ECE3824B-2DD8-4D88-8960-E6A2F261C5BE}" type="pres">
      <dgm:prSet presAssocID="{D8A01849-A1FC-479C-A67F-2BB76F33FCDE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93724B9-27F1-4E00-ADD3-D444BDAEC3EA}" type="pres">
      <dgm:prSet presAssocID="{F69B86FC-6FCF-4513-9D77-96BAD6E78B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B9E7E-6216-405A-858E-E1AF2664FB54}" type="pres">
      <dgm:prSet presAssocID="{FB5D7479-0D0E-4A4B-B67C-B2C9ED55794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60DE085-B4A8-4846-BC09-79869B91500D}" type="pres">
      <dgm:prSet presAssocID="{FB5D7479-0D0E-4A4B-B67C-B2C9ED55794A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25398D7F-88E1-4EF6-9902-7034236C9406}" type="pres">
      <dgm:prSet presAssocID="{19652AF7-A99B-40F5-85C2-B31915C1B9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46E6E4-2F4D-48A4-B31D-2C1AEE527A73}" type="pres">
      <dgm:prSet presAssocID="{84CB0842-A5F0-4764-973A-3BA079F3C068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B9D83C0-093A-4B98-BE3B-BAB8508F80B9}" type="pres">
      <dgm:prSet presAssocID="{84CB0842-A5F0-4764-973A-3BA079F3C068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5ADB67BA-3B91-4598-8E24-D82ECC9B30E3}" type="pres">
      <dgm:prSet presAssocID="{8430DDF4-8810-4FB1-A88B-823CCA820B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4CE095-65CE-48B6-A237-F395B0FFDFC1}" type="presOf" srcId="{D8A01849-A1FC-479C-A67F-2BB76F33FCDE}" destId="{ECE3824B-2DD8-4D88-8960-E6A2F261C5BE}" srcOrd="1" destOrd="0" presId="urn:microsoft.com/office/officeart/2005/8/layout/process1"/>
    <dgm:cxn modelId="{03377985-C38A-4F41-B189-7A446C85CC7E}" type="presOf" srcId="{84CB0842-A5F0-4764-973A-3BA079F3C068}" destId="{FB9D83C0-093A-4B98-BE3B-BAB8508F80B9}" srcOrd="1" destOrd="0" presId="urn:microsoft.com/office/officeart/2005/8/layout/process1"/>
    <dgm:cxn modelId="{419B18AC-7DDA-47CB-868C-1DEDB52F50EA}" type="presOf" srcId="{F69B86FC-6FCF-4513-9D77-96BAD6E78BDA}" destId="{093724B9-27F1-4E00-ADD3-D444BDAEC3EA}" srcOrd="0" destOrd="0" presId="urn:microsoft.com/office/officeart/2005/8/layout/process1"/>
    <dgm:cxn modelId="{3812A374-5146-4653-9210-8164790C7A91}" type="presOf" srcId="{FB5D7479-0D0E-4A4B-B67C-B2C9ED55794A}" destId="{D4EB9E7E-6216-405A-858E-E1AF2664FB54}" srcOrd="0" destOrd="0" presId="urn:microsoft.com/office/officeart/2005/8/layout/process1"/>
    <dgm:cxn modelId="{C620955D-80F6-4B4E-8C80-0CDDBDC0E721}" srcId="{FA267F8B-12CE-4A89-9289-4B64BEE4D551}" destId="{19652AF7-A99B-40F5-85C2-B31915C1B913}" srcOrd="2" destOrd="0" parTransId="{CA342772-E698-4B80-A926-CA6F495009F7}" sibTransId="{84CB0842-A5F0-4764-973A-3BA079F3C068}"/>
    <dgm:cxn modelId="{7046824D-2C35-43C7-836D-976E642E642C}" srcId="{FA267F8B-12CE-4A89-9289-4B64BEE4D551}" destId="{F69B86FC-6FCF-4513-9D77-96BAD6E78BDA}" srcOrd="1" destOrd="0" parTransId="{E9664FC8-81AD-462F-A5E4-B6CB9BD53F94}" sibTransId="{FB5D7479-0D0E-4A4B-B67C-B2C9ED55794A}"/>
    <dgm:cxn modelId="{44C66C74-0055-4052-A395-42B01B3B9E25}" type="presOf" srcId="{D8A01849-A1FC-479C-A67F-2BB76F33FCDE}" destId="{E15B926A-7173-4016-9E18-D25B11FE75FC}" srcOrd="0" destOrd="0" presId="urn:microsoft.com/office/officeart/2005/8/layout/process1"/>
    <dgm:cxn modelId="{2C5B9EF0-0DC0-468F-A4AF-8A5D909038CD}" type="presOf" srcId="{19652AF7-A99B-40F5-85C2-B31915C1B913}" destId="{25398D7F-88E1-4EF6-9902-7034236C9406}" srcOrd="0" destOrd="0" presId="urn:microsoft.com/office/officeart/2005/8/layout/process1"/>
    <dgm:cxn modelId="{A20F0CFB-97AF-447A-90E9-6B96B6950A67}" type="presOf" srcId="{8430DDF4-8810-4FB1-A88B-823CCA820B8F}" destId="{5ADB67BA-3B91-4598-8E24-D82ECC9B30E3}" srcOrd="0" destOrd="0" presId="urn:microsoft.com/office/officeart/2005/8/layout/process1"/>
    <dgm:cxn modelId="{B009143F-304A-4569-8221-3BE098AA3FE0}" type="presOf" srcId="{FA267F8B-12CE-4A89-9289-4B64BEE4D551}" destId="{E8BB6C2E-3CAA-4920-9A5B-83D0A133B6AC}" srcOrd="0" destOrd="0" presId="urn:microsoft.com/office/officeart/2005/8/layout/process1"/>
    <dgm:cxn modelId="{83894C4F-E937-474C-B41D-2C60D4DABA16}" type="presOf" srcId="{84CB0842-A5F0-4764-973A-3BA079F3C068}" destId="{6E46E6E4-2F4D-48A4-B31D-2C1AEE527A73}" srcOrd="0" destOrd="0" presId="urn:microsoft.com/office/officeart/2005/8/layout/process1"/>
    <dgm:cxn modelId="{37B0DDA5-2AC0-407B-A829-BAEBF4FFCD2E}" type="presOf" srcId="{FB5D7479-0D0E-4A4B-B67C-B2C9ED55794A}" destId="{460DE085-B4A8-4846-BC09-79869B91500D}" srcOrd="1" destOrd="0" presId="urn:microsoft.com/office/officeart/2005/8/layout/process1"/>
    <dgm:cxn modelId="{557CDD0E-ABD3-4367-8BB1-73EDAA944EA3}" srcId="{FA267F8B-12CE-4A89-9289-4B64BEE4D551}" destId="{084D366A-F5C8-4D89-A501-6515CA225CB9}" srcOrd="0" destOrd="0" parTransId="{BE1A1C29-DA05-49A8-AFA7-4357A844A809}" sibTransId="{D8A01849-A1FC-479C-A67F-2BB76F33FCDE}"/>
    <dgm:cxn modelId="{B654D246-54A2-4D07-ACA8-F39DA772A6E5}" type="presOf" srcId="{084D366A-F5C8-4D89-A501-6515CA225CB9}" destId="{C70EE871-86FD-4CAB-A7C5-37B6FD1F0FB0}" srcOrd="0" destOrd="0" presId="urn:microsoft.com/office/officeart/2005/8/layout/process1"/>
    <dgm:cxn modelId="{E9F2A0B0-B77C-4253-81F3-83E0A11F3909}" srcId="{FA267F8B-12CE-4A89-9289-4B64BEE4D551}" destId="{8430DDF4-8810-4FB1-A88B-823CCA820B8F}" srcOrd="3" destOrd="0" parTransId="{741E136F-B869-4C0A-A8E1-B0DF259547E7}" sibTransId="{E42E1CA5-39A7-4783-B8B0-BFE2A8543226}"/>
    <dgm:cxn modelId="{F825D124-0521-4217-8587-C4635D45C7A7}" type="presParOf" srcId="{E8BB6C2E-3CAA-4920-9A5B-83D0A133B6AC}" destId="{C70EE871-86FD-4CAB-A7C5-37B6FD1F0FB0}" srcOrd="0" destOrd="0" presId="urn:microsoft.com/office/officeart/2005/8/layout/process1"/>
    <dgm:cxn modelId="{46178D51-FF9F-4443-A9A2-5ABA337793CF}" type="presParOf" srcId="{E8BB6C2E-3CAA-4920-9A5B-83D0A133B6AC}" destId="{E15B926A-7173-4016-9E18-D25B11FE75FC}" srcOrd="1" destOrd="0" presId="urn:microsoft.com/office/officeart/2005/8/layout/process1"/>
    <dgm:cxn modelId="{7FBB4A3A-E43E-4EE8-97C5-AE604F7EE9E8}" type="presParOf" srcId="{E15B926A-7173-4016-9E18-D25B11FE75FC}" destId="{ECE3824B-2DD8-4D88-8960-E6A2F261C5BE}" srcOrd="0" destOrd="0" presId="urn:microsoft.com/office/officeart/2005/8/layout/process1"/>
    <dgm:cxn modelId="{64A11358-CA60-4FD8-BEE5-8322B9B90BBE}" type="presParOf" srcId="{E8BB6C2E-3CAA-4920-9A5B-83D0A133B6AC}" destId="{093724B9-27F1-4E00-ADD3-D444BDAEC3EA}" srcOrd="2" destOrd="0" presId="urn:microsoft.com/office/officeart/2005/8/layout/process1"/>
    <dgm:cxn modelId="{1CD585CC-2422-420A-B53E-0FB95F00CB20}" type="presParOf" srcId="{E8BB6C2E-3CAA-4920-9A5B-83D0A133B6AC}" destId="{D4EB9E7E-6216-405A-858E-E1AF2664FB54}" srcOrd="3" destOrd="0" presId="urn:microsoft.com/office/officeart/2005/8/layout/process1"/>
    <dgm:cxn modelId="{784D6FC1-C8E6-4AA3-AD31-E80A8E6F739B}" type="presParOf" srcId="{D4EB9E7E-6216-405A-858E-E1AF2664FB54}" destId="{460DE085-B4A8-4846-BC09-79869B91500D}" srcOrd="0" destOrd="0" presId="urn:microsoft.com/office/officeart/2005/8/layout/process1"/>
    <dgm:cxn modelId="{2A42B569-85D1-46BE-9BB6-772CD0B82DB3}" type="presParOf" srcId="{E8BB6C2E-3CAA-4920-9A5B-83D0A133B6AC}" destId="{25398D7F-88E1-4EF6-9902-7034236C9406}" srcOrd="4" destOrd="0" presId="urn:microsoft.com/office/officeart/2005/8/layout/process1"/>
    <dgm:cxn modelId="{7FA29D98-52B9-4518-AC99-6B9AACA3FCC4}" type="presParOf" srcId="{E8BB6C2E-3CAA-4920-9A5B-83D0A133B6AC}" destId="{6E46E6E4-2F4D-48A4-B31D-2C1AEE527A73}" srcOrd="5" destOrd="0" presId="urn:microsoft.com/office/officeart/2005/8/layout/process1"/>
    <dgm:cxn modelId="{E80A191A-87D9-4FAA-A2EC-8094549649B2}" type="presParOf" srcId="{6E46E6E4-2F4D-48A4-B31D-2C1AEE527A73}" destId="{FB9D83C0-093A-4B98-BE3B-BAB8508F80B9}" srcOrd="0" destOrd="0" presId="urn:microsoft.com/office/officeart/2005/8/layout/process1"/>
    <dgm:cxn modelId="{CAF4A7AE-C4EC-4E9D-9CE2-522355E22E74}" type="presParOf" srcId="{E8BB6C2E-3CAA-4920-9A5B-83D0A133B6AC}" destId="{5ADB67BA-3B91-4598-8E24-D82ECC9B30E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67F8B-12CE-4A89-9289-4B64BEE4D55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4D366A-F5C8-4D89-A501-6515CA225CB9}">
      <dgm:prSet phldrT="[Texto]" custT="1"/>
      <dgm:spPr/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Definição da medida a ser adotada (reparação ou manutenção da conduta).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pt-BR" sz="1600" dirty="0">
            <a:solidFill>
              <a:srgbClr val="000000"/>
            </a:solidFill>
          </a:endParaRPr>
        </a:p>
      </dgm:t>
    </dgm:pt>
    <dgm:pt modelId="{BE1A1C29-DA05-49A8-AFA7-4357A844A809}" type="parTrans" cxnId="{557CDD0E-ABD3-4367-8BB1-73EDAA944EA3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D8A01849-A1FC-479C-A67F-2BB76F33FCDE}" type="sibTrans" cxnId="{557CDD0E-ABD3-4367-8BB1-73EDAA944EA3}">
      <dgm:prSet custT="1"/>
      <dgm:spPr/>
      <dgm:t>
        <a:bodyPr/>
        <a:lstStyle/>
        <a:p>
          <a:endParaRPr lang="pt-BR" sz="1200">
            <a:solidFill>
              <a:srgbClr val="000000"/>
            </a:solidFill>
          </a:endParaRPr>
        </a:p>
      </dgm:t>
    </dgm:pt>
    <dgm:pt modelId="{F69B86FC-6FCF-4513-9D77-96BAD6E78BDA}">
      <dgm:prSet phldrT="[Texto]" custT="1"/>
      <dgm:spPr/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Finalização da demanda junto ao beneficiário (a) ou interlocutor (a). </a:t>
          </a:r>
          <a:endParaRPr lang="pt-BR" sz="1600" dirty="0">
            <a:solidFill>
              <a:srgbClr val="000000"/>
            </a:solidFill>
          </a:endParaRPr>
        </a:p>
      </dgm:t>
    </dgm:pt>
    <dgm:pt modelId="{E9664FC8-81AD-462F-A5E4-B6CB9BD53F94}" type="parTrans" cxnId="{7046824D-2C35-43C7-836D-976E642E642C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FB5D7479-0D0E-4A4B-B67C-B2C9ED55794A}" type="sibTrans" cxnId="{7046824D-2C35-43C7-836D-976E642E642C}">
      <dgm:prSet custT="1"/>
      <dgm:spPr/>
      <dgm:t>
        <a:bodyPr/>
        <a:lstStyle/>
        <a:p>
          <a:endParaRPr lang="pt-BR" sz="1200">
            <a:solidFill>
              <a:srgbClr val="000000"/>
            </a:solidFill>
          </a:endParaRPr>
        </a:p>
      </dgm:t>
    </dgm:pt>
    <dgm:pt modelId="{19652AF7-A99B-40F5-85C2-B31915C1B913}">
      <dgm:prSet phldrT="[Texto]" custT="1"/>
      <dgm:spPr/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Confecção da resposta e finalização da demanda junto à ANS. </a:t>
          </a:r>
          <a:endParaRPr lang="pt-BR" sz="1600" dirty="0">
            <a:solidFill>
              <a:srgbClr val="000000"/>
            </a:solidFill>
          </a:endParaRPr>
        </a:p>
      </dgm:t>
    </dgm:pt>
    <dgm:pt modelId="{CA342772-E698-4B80-A926-CA6F495009F7}" type="parTrans" cxnId="{C620955D-80F6-4B4E-8C80-0CDDBDC0E721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84CB0842-A5F0-4764-973A-3BA079F3C068}" type="sibTrans" cxnId="{C620955D-80F6-4B4E-8C80-0CDDBDC0E721}">
      <dgm:prSet/>
      <dgm:spPr/>
      <dgm:t>
        <a:bodyPr/>
        <a:lstStyle/>
        <a:p>
          <a:endParaRPr lang="pt-BR" sz="1600">
            <a:solidFill>
              <a:srgbClr val="000000"/>
            </a:solidFill>
          </a:endParaRPr>
        </a:p>
      </dgm:t>
    </dgm:pt>
    <dgm:pt modelId="{E8BB6C2E-3CAA-4920-9A5B-83D0A133B6AC}" type="pres">
      <dgm:prSet presAssocID="{FA267F8B-12CE-4A89-9289-4B64BEE4D551}" presName="Name0" presStyleCnt="0">
        <dgm:presLayoutVars>
          <dgm:dir/>
          <dgm:resizeHandles val="exact"/>
        </dgm:presLayoutVars>
      </dgm:prSet>
      <dgm:spPr/>
    </dgm:pt>
    <dgm:pt modelId="{C70EE871-86FD-4CAB-A7C5-37B6FD1F0FB0}" type="pres">
      <dgm:prSet presAssocID="{084D366A-F5C8-4D89-A501-6515CA225C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5B926A-7173-4016-9E18-D25B11FE75FC}" type="pres">
      <dgm:prSet presAssocID="{D8A01849-A1FC-479C-A67F-2BB76F33FCD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CE3824B-2DD8-4D88-8960-E6A2F261C5BE}" type="pres">
      <dgm:prSet presAssocID="{D8A01849-A1FC-479C-A67F-2BB76F33FCD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093724B9-27F1-4E00-ADD3-D444BDAEC3EA}" type="pres">
      <dgm:prSet presAssocID="{F69B86FC-6FCF-4513-9D77-96BAD6E78B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B9E7E-6216-405A-858E-E1AF2664FB54}" type="pres">
      <dgm:prSet presAssocID="{FB5D7479-0D0E-4A4B-B67C-B2C9ED55794A}" presName="sibTrans" presStyleLbl="sibTrans2D1" presStyleIdx="1" presStyleCnt="2"/>
      <dgm:spPr/>
      <dgm:t>
        <a:bodyPr/>
        <a:lstStyle/>
        <a:p>
          <a:endParaRPr lang="pt-BR"/>
        </a:p>
      </dgm:t>
    </dgm:pt>
    <dgm:pt modelId="{460DE085-B4A8-4846-BC09-79869B91500D}" type="pres">
      <dgm:prSet presAssocID="{FB5D7479-0D0E-4A4B-B67C-B2C9ED55794A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25398D7F-88E1-4EF6-9902-7034236C9406}" type="pres">
      <dgm:prSet presAssocID="{19652AF7-A99B-40F5-85C2-B31915C1B9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7A45AE-C59D-4567-A376-F44B2418E0BD}" type="presOf" srcId="{084D366A-F5C8-4D89-A501-6515CA225CB9}" destId="{C70EE871-86FD-4CAB-A7C5-37B6FD1F0FB0}" srcOrd="0" destOrd="0" presId="urn:microsoft.com/office/officeart/2005/8/layout/process1"/>
    <dgm:cxn modelId="{A240B908-BFD3-4EAE-AC59-CCB4A5F83F58}" type="presOf" srcId="{FB5D7479-0D0E-4A4B-B67C-B2C9ED55794A}" destId="{460DE085-B4A8-4846-BC09-79869B91500D}" srcOrd="1" destOrd="0" presId="urn:microsoft.com/office/officeart/2005/8/layout/process1"/>
    <dgm:cxn modelId="{4C90A6D5-EBA4-4EB2-9015-FD69C9C1492F}" type="presOf" srcId="{FA267F8B-12CE-4A89-9289-4B64BEE4D551}" destId="{E8BB6C2E-3CAA-4920-9A5B-83D0A133B6AC}" srcOrd="0" destOrd="0" presId="urn:microsoft.com/office/officeart/2005/8/layout/process1"/>
    <dgm:cxn modelId="{43428C44-04E6-440E-A26E-56D6AEA47F3E}" type="presOf" srcId="{D8A01849-A1FC-479C-A67F-2BB76F33FCDE}" destId="{E15B926A-7173-4016-9E18-D25B11FE75FC}" srcOrd="0" destOrd="0" presId="urn:microsoft.com/office/officeart/2005/8/layout/process1"/>
    <dgm:cxn modelId="{499914E2-BF24-4B3F-9965-3E9B08152AFD}" type="presOf" srcId="{19652AF7-A99B-40F5-85C2-B31915C1B913}" destId="{25398D7F-88E1-4EF6-9902-7034236C9406}" srcOrd="0" destOrd="0" presId="urn:microsoft.com/office/officeart/2005/8/layout/process1"/>
    <dgm:cxn modelId="{C620955D-80F6-4B4E-8C80-0CDDBDC0E721}" srcId="{FA267F8B-12CE-4A89-9289-4B64BEE4D551}" destId="{19652AF7-A99B-40F5-85C2-B31915C1B913}" srcOrd="2" destOrd="0" parTransId="{CA342772-E698-4B80-A926-CA6F495009F7}" sibTransId="{84CB0842-A5F0-4764-973A-3BA079F3C068}"/>
    <dgm:cxn modelId="{3027CD0B-B057-4A1F-BF97-41407264A2B6}" type="presOf" srcId="{FB5D7479-0D0E-4A4B-B67C-B2C9ED55794A}" destId="{D4EB9E7E-6216-405A-858E-E1AF2664FB54}" srcOrd="0" destOrd="0" presId="urn:microsoft.com/office/officeart/2005/8/layout/process1"/>
    <dgm:cxn modelId="{7046824D-2C35-43C7-836D-976E642E642C}" srcId="{FA267F8B-12CE-4A89-9289-4B64BEE4D551}" destId="{F69B86FC-6FCF-4513-9D77-96BAD6E78BDA}" srcOrd="1" destOrd="0" parTransId="{E9664FC8-81AD-462F-A5E4-B6CB9BD53F94}" sibTransId="{FB5D7479-0D0E-4A4B-B67C-B2C9ED55794A}"/>
    <dgm:cxn modelId="{8300AAFF-97B1-42E7-8638-148B514CF962}" type="presOf" srcId="{D8A01849-A1FC-479C-A67F-2BB76F33FCDE}" destId="{ECE3824B-2DD8-4D88-8960-E6A2F261C5BE}" srcOrd="1" destOrd="0" presId="urn:microsoft.com/office/officeart/2005/8/layout/process1"/>
    <dgm:cxn modelId="{557CDD0E-ABD3-4367-8BB1-73EDAA944EA3}" srcId="{FA267F8B-12CE-4A89-9289-4B64BEE4D551}" destId="{084D366A-F5C8-4D89-A501-6515CA225CB9}" srcOrd="0" destOrd="0" parTransId="{BE1A1C29-DA05-49A8-AFA7-4357A844A809}" sibTransId="{D8A01849-A1FC-479C-A67F-2BB76F33FCDE}"/>
    <dgm:cxn modelId="{79EF17BB-38A7-4C53-911D-055872489376}" type="presOf" srcId="{F69B86FC-6FCF-4513-9D77-96BAD6E78BDA}" destId="{093724B9-27F1-4E00-ADD3-D444BDAEC3EA}" srcOrd="0" destOrd="0" presId="urn:microsoft.com/office/officeart/2005/8/layout/process1"/>
    <dgm:cxn modelId="{1E9BAAF7-54E0-4965-9FB1-F8DF22A34C00}" type="presParOf" srcId="{E8BB6C2E-3CAA-4920-9A5B-83D0A133B6AC}" destId="{C70EE871-86FD-4CAB-A7C5-37B6FD1F0FB0}" srcOrd="0" destOrd="0" presId="urn:microsoft.com/office/officeart/2005/8/layout/process1"/>
    <dgm:cxn modelId="{77C7FBE7-C2DF-470D-95D9-5EE7E83D4D19}" type="presParOf" srcId="{E8BB6C2E-3CAA-4920-9A5B-83D0A133B6AC}" destId="{E15B926A-7173-4016-9E18-D25B11FE75FC}" srcOrd="1" destOrd="0" presId="urn:microsoft.com/office/officeart/2005/8/layout/process1"/>
    <dgm:cxn modelId="{9C61BDA2-2CCB-4166-9683-2015D38988AA}" type="presParOf" srcId="{E15B926A-7173-4016-9E18-D25B11FE75FC}" destId="{ECE3824B-2DD8-4D88-8960-E6A2F261C5BE}" srcOrd="0" destOrd="0" presId="urn:microsoft.com/office/officeart/2005/8/layout/process1"/>
    <dgm:cxn modelId="{62B46E91-8087-4A95-B5D5-575BC54F090D}" type="presParOf" srcId="{E8BB6C2E-3CAA-4920-9A5B-83D0A133B6AC}" destId="{093724B9-27F1-4E00-ADD3-D444BDAEC3EA}" srcOrd="2" destOrd="0" presId="urn:microsoft.com/office/officeart/2005/8/layout/process1"/>
    <dgm:cxn modelId="{A0581140-B72E-4FDB-BF6C-488299AEC5B1}" type="presParOf" srcId="{E8BB6C2E-3CAA-4920-9A5B-83D0A133B6AC}" destId="{D4EB9E7E-6216-405A-858E-E1AF2664FB54}" srcOrd="3" destOrd="0" presId="urn:microsoft.com/office/officeart/2005/8/layout/process1"/>
    <dgm:cxn modelId="{A9073651-BF0E-4610-906E-2A478293B90C}" type="presParOf" srcId="{D4EB9E7E-6216-405A-858E-E1AF2664FB54}" destId="{460DE085-B4A8-4846-BC09-79869B91500D}" srcOrd="0" destOrd="0" presId="urn:microsoft.com/office/officeart/2005/8/layout/process1"/>
    <dgm:cxn modelId="{D1C80565-37C7-4F25-BF58-1DFD6635D10A}" type="presParOf" srcId="{E8BB6C2E-3CAA-4920-9A5B-83D0A133B6AC}" destId="{25398D7F-88E1-4EF6-9902-7034236C94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E871-86FD-4CAB-A7C5-37B6FD1F0FB0}">
      <dsp:nvSpPr>
        <dsp:cNvPr id="0" name=""/>
        <dsp:cNvSpPr/>
      </dsp:nvSpPr>
      <dsp:spPr>
        <a:xfrm>
          <a:off x="7510" y="0"/>
          <a:ext cx="1554761" cy="1995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rgbClr val="000000"/>
              </a:solidFill>
            </a:rPr>
            <a:t>Recebimento da demanda através do Site da ANS.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53047" y="45537"/>
        <a:ext cx="1463687" cy="1904873"/>
      </dsp:txXfrm>
    </dsp:sp>
    <dsp:sp modelId="{E15B926A-7173-4016-9E18-D25B11FE75FC}">
      <dsp:nvSpPr>
        <dsp:cNvPr id="0" name=""/>
        <dsp:cNvSpPr/>
      </dsp:nvSpPr>
      <dsp:spPr>
        <a:xfrm>
          <a:off x="1717749" y="805183"/>
          <a:ext cx="329609" cy="385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rgbClr val="000000"/>
            </a:solidFill>
          </a:endParaRPr>
        </a:p>
      </dsp:txBody>
      <dsp:txXfrm>
        <a:off x="1717749" y="882299"/>
        <a:ext cx="230726" cy="231348"/>
      </dsp:txXfrm>
    </dsp:sp>
    <dsp:sp modelId="{093724B9-27F1-4E00-ADD3-D444BDAEC3EA}">
      <dsp:nvSpPr>
        <dsp:cNvPr id="0" name=""/>
        <dsp:cNvSpPr/>
      </dsp:nvSpPr>
      <dsp:spPr>
        <a:xfrm>
          <a:off x="2184177" y="0"/>
          <a:ext cx="1554761" cy="1995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rgbClr val="000000"/>
              </a:solidFill>
            </a:rPr>
            <a:t>Acionamento das áreas afins à demanda solicitando os documentos relacionados ao caso. 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2229714" y="45537"/>
        <a:ext cx="1463687" cy="1904873"/>
      </dsp:txXfrm>
    </dsp:sp>
    <dsp:sp modelId="{D4EB9E7E-6216-405A-858E-E1AF2664FB54}">
      <dsp:nvSpPr>
        <dsp:cNvPr id="0" name=""/>
        <dsp:cNvSpPr/>
      </dsp:nvSpPr>
      <dsp:spPr>
        <a:xfrm>
          <a:off x="3894415" y="805183"/>
          <a:ext cx="329609" cy="385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rgbClr val="000000"/>
            </a:solidFill>
          </a:endParaRPr>
        </a:p>
      </dsp:txBody>
      <dsp:txXfrm>
        <a:off x="3894415" y="882299"/>
        <a:ext cx="230726" cy="231348"/>
      </dsp:txXfrm>
    </dsp:sp>
    <dsp:sp modelId="{25398D7F-88E1-4EF6-9902-7034236C9406}">
      <dsp:nvSpPr>
        <dsp:cNvPr id="0" name=""/>
        <dsp:cNvSpPr/>
      </dsp:nvSpPr>
      <dsp:spPr>
        <a:xfrm>
          <a:off x="4360844" y="0"/>
          <a:ext cx="1554761" cy="1995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rgbClr val="000000"/>
              </a:solidFill>
            </a:rPr>
            <a:t>Contato com o beneficiário (a) ou interlocutor (a) a fim de melhor entender a demanda. 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4406381" y="45537"/>
        <a:ext cx="1463687" cy="1904873"/>
      </dsp:txXfrm>
    </dsp:sp>
    <dsp:sp modelId="{6E46E6E4-2F4D-48A4-B31D-2C1AEE527A73}">
      <dsp:nvSpPr>
        <dsp:cNvPr id="0" name=""/>
        <dsp:cNvSpPr/>
      </dsp:nvSpPr>
      <dsp:spPr>
        <a:xfrm>
          <a:off x="6071082" y="805183"/>
          <a:ext cx="329609" cy="385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rgbClr val="000000"/>
            </a:solidFill>
          </a:endParaRPr>
        </a:p>
      </dsp:txBody>
      <dsp:txXfrm>
        <a:off x="6071082" y="882299"/>
        <a:ext cx="230726" cy="231348"/>
      </dsp:txXfrm>
    </dsp:sp>
    <dsp:sp modelId="{5ADB67BA-3B91-4598-8E24-D82ECC9B30E3}">
      <dsp:nvSpPr>
        <dsp:cNvPr id="0" name=""/>
        <dsp:cNvSpPr/>
      </dsp:nvSpPr>
      <dsp:spPr>
        <a:xfrm>
          <a:off x="6537511" y="0"/>
          <a:ext cx="1554761" cy="1995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rgbClr val="000000"/>
              </a:solidFill>
            </a:rPr>
            <a:t>Análise dos documentos encaminhados pelas áreas, em conjunto com o relato do beneficiário (a) ou interlocutor (a).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6583048" y="45537"/>
        <a:ext cx="1463687" cy="1904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E871-86FD-4CAB-A7C5-37B6FD1F0FB0}">
      <dsp:nvSpPr>
        <dsp:cNvPr id="0" name=""/>
        <dsp:cNvSpPr/>
      </dsp:nvSpPr>
      <dsp:spPr>
        <a:xfrm>
          <a:off x="5357" y="107647"/>
          <a:ext cx="1601390" cy="1591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rgbClr val="000000"/>
              </a:solidFill>
            </a:rPr>
            <a:t>Definição da medida a ser adotada (reparação ou manutenção da conduta).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51967" y="154257"/>
        <a:ext cx="1508170" cy="1498161"/>
      </dsp:txXfrm>
    </dsp:sp>
    <dsp:sp modelId="{E15B926A-7173-4016-9E18-D25B11FE75FC}">
      <dsp:nvSpPr>
        <dsp:cNvPr id="0" name=""/>
        <dsp:cNvSpPr/>
      </dsp:nvSpPr>
      <dsp:spPr>
        <a:xfrm>
          <a:off x="1766887" y="704766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>
            <a:solidFill>
              <a:srgbClr val="000000"/>
            </a:solidFill>
          </a:endParaRPr>
        </a:p>
      </dsp:txBody>
      <dsp:txXfrm>
        <a:off x="1766887" y="784195"/>
        <a:ext cx="237646" cy="238286"/>
      </dsp:txXfrm>
    </dsp:sp>
    <dsp:sp modelId="{093724B9-27F1-4E00-ADD3-D444BDAEC3EA}">
      <dsp:nvSpPr>
        <dsp:cNvPr id="0" name=""/>
        <dsp:cNvSpPr/>
      </dsp:nvSpPr>
      <dsp:spPr>
        <a:xfrm>
          <a:off x="2247304" y="107647"/>
          <a:ext cx="1601390" cy="1591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rgbClr val="000000"/>
              </a:solidFill>
            </a:rPr>
            <a:t>Finalização da demanda junto ao beneficiário (a) ou interlocutor (a). 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2293914" y="154257"/>
        <a:ext cx="1508170" cy="1498161"/>
      </dsp:txXfrm>
    </dsp:sp>
    <dsp:sp modelId="{D4EB9E7E-6216-405A-858E-E1AF2664FB54}">
      <dsp:nvSpPr>
        <dsp:cNvPr id="0" name=""/>
        <dsp:cNvSpPr/>
      </dsp:nvSpPr>
      <dsp:spPr>
        <a:xfrm>
          <a:off x="4008834" y="704766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>
            <a:solidFill>
              <a:srgbClr val="000000"/>
            </a:solidFill>
          </a:endParaRPr>
        </a:p>
      </dsp:txBody>
      <dsp:txXfrm>
        <a:off x="4008834" y="784195"/>
        <a:ext cx="237646" cy="238286"/>
      </dsp:txXfrm>
    </dsp:sp>
    <dsp:sp modelId="{25398D7F-88E1-4EF6-9902-7034236C9406}">
      <dsp:nvSpPr>
        <dsp:cNvPr id="0" name=""/>
        <dsp:cNvSpPr/>
      </dsp:nvSpPr>
      <dsp:spPr>
        <a:xfrm>
          <a:off x="4489251" y="107647"/>
          <a:ext cx="1601390" cy="1591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rgbClr val="000000"/>
              </a:solidFill>
            </a:rPr>
            <a:t>Confecção da resposta e finalização da demanda junto à ANS. 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4535861" y="154257"/>
        <a:ext cx="1508170" cy="1498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0.17528</cdr:x>
      <cdr:y>0.02263</cdr:y>
    </cdr:from>
    <cdr:to>
      <cdr:x>0.26898</cdr:x>
      <cdr:y>0.11062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45023" y="66366"/>
          <a:ext cx="612058" cy="258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27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0.49283</cdr:x>
      <cdr:y>0.66079</cdr:y>
    </cdr:from>
    <cdr:to>
      <cdr:x>0.55831</cdr:x>
      <cdr:y>0.74419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19389" y="1938141"/>
          <a:ext cx="427703" cy="2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3</a:t>
          </a:r>
        </a:p>
        <a:p xmlns:a="http://schemas.openxmlformats.org/drawingml/2006/main">
          <a:endParaRPr lang="pt-BR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EF90C27A-C370-4DD6-83BF-D2C5585146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3416159-9548-48C4-8533-8133B0480C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F524-800E-4C47-8A41-4FC2C96710E0}" type="datetimeFigureOut">
              <a:rPr lang="pt-BR" smtClean="0"/>
              <a:t>12/02/2020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0957C1D-CAB3-476B-BF41-B1EB1D1259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A291E71-A262-452F-AA80-0AD5D86D91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2CB3B-2ED3-4837-BA23-A454F1E56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137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2706144-7516-43EB-ADB3-AA260CB23C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295" y="2192203"/>
            <a:ext cx="6572858" cy="499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/>
            </a:lvl1pPr>
          </a:lstStyle>
          <a:p>
            <a:pPr algn="l"/>
            <a:r>
              <a:rPr lang="pt-BR" sz="2400" dirty="0">
                <a:solidFill>
                  <a:srgbClr val="276040"/>
                </a:solidFill>
              </a:rPr>
              <a:t>CLIQUE AQUI PARA EDITAR O TÍTULO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CD82B9B7-A5AE-4753-A667-6DB0155D67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295" y="3015844"/>
            <a:ext cx="4500562" cy="38235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algn="l"/>
            <a:r>
              <a:rPr lang="pt-BR" sz="2000" dirty="0">
                <a:solidFill>
                  <a:srgbClr val="00995D"/>
                </a:solidFill>
              </a:rPr>
              <a:t>Clique aqui para adicionar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49252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xmlns="" id="{2DD1AC45-F3A5-417F-8978-6E0D715D6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295" y="2192203"/>
            <a:ext cx="6572858" cy="499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/>
            </a:lvl1pPr>
          </a:lstStyle>
          <a:p>
            <a:pPr algn="l"/>
            <a:r>
              <a:rPr lang="pt-BR" sz="2400" dirty="0">
                <a:solidFill>
                  <a:srgbClr val="276040"/>
                </a:solidFill>
              </a:rPr>
              <a:t>CLIQUE AQUI PARA EDITAR O TÍTULO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xmlns="" id="{A6BD5F4D-5438-4080-832C-1B71B8219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295" y="3015844"/>
            <a:ext cx="4500562" cy="38235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algn="l"/>
            <a:r>
              <a:rPr lang="pt-BR" sz="2000" dirty="0">
                <a:solidFill>
                  <a:srgbClr val="00995D"/>
                </a:solidFill>
              </a:rPr>
              <a:t>Clique aqui para adicionar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300065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xmlns="" id="{60F85CDE-00FD-44A6-AB79-0A0B8AB1D1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334" y="198718"/>
            <a:ext cx="8268720" cy="300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276040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EDITAR O TÍTULO</a:t>
            </a:r>
          </a:p>
        </p:txBody>
      </p:sp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xmlns="" id="{17C7FBD6-357C-4AC0-A8DE-2B8A45F2B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967" y="674625"/>
            <a:ext cx="8269021" cy="301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995D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subtítulo</a:t>
            </a: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xmlns="" id="{B8807ED9-9F14-459A-9702-B45D7BB34A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967" y="1151430"/>
            <a:ext cx="8269021" cy="31381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58886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xmlns="" id="{D5476236-9538-4F4E-BB89-2C1F7C8479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71" y="1640874"/>
            <a:ext cx="1541846" cy="4703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/>
            </a:lvl1pPr>
          </a:lstStyle>
          <a:p>
            <a:pPr algn="l"/>
            <a:r>
              <a:rPr lang="pt-BR" sz="2400" dirty="0">
                <a:solidFill>
                  <a:srgbClr val="276040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6786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xmlns="" id="{B129FAB3-1761-47AC-9337-9472A07E0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295" y="2192203"/>
            <a:ext cx="6572858" cy="499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pt-BR" sz="2400" dirty="0">
                <a:solidFill>
                  <a:srgbClr val="276040"/>
                </a:solidFill>
              </a:rPr>
              <a:t>CLIQUE AQUI PARA EDITAR O TÍTULO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xmlns="" id="{349390FC-EC0D-460B-A7FB-D83A72E8F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295" y="3015844"/>
            <a:ext cx="4500562" cy="38235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pt-BR" sz="2000" dirty="0">
                <a:solidFill>
                  <a:srgbClr val="00995D"/>
                </a:solidFill>
              </a:rPr>
              <a:t>Clique aqui para adicionar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12155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xmlns="" id="{82BA5D05-DA5B-4B05-B3EC-361294ABE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334" y="198718"/>
            <a:ext cx="8268720" cy="300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276040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EDITAR O TÍTULO</a:t>
            </a:r>
          </a:p>
        </p:txBody>
      </p:sp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xmlns="" id="{EC26B89A-E86E-4D41-B16D-D2EC67301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967" y="674625"/>
            <a:ext cx="8269021" cy="301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995D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subtítulo</a:t>
            </a: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xmlns="" id="{9652D461-149E-4106-930B-67042E20F7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967" y="1151430"/>
            <a:ext cx="8269021" cy="31381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129855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xmlns="" id="{40A370C6-2EF7-4107-8250-5D41C4681A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295" y="2192203"/>
            <a:ext cx="6572858" cy="499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/>
            </a:lvl1pPr>
          </a:lstStyle>
          <a:p>
            <a:pPr algn="l"/>
            <a:r>
              <a:rPr lang="pt-BR" sz="2400" dirty="0">
                <a:solidFill>
                  <a:srgbClr val="276040"/>
                </a:solidFill>
              </a:rPr>
              <a:t>CLIQUE AQUI PARA EDITAR O TÍTULO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xmlns="" id="{485E44D9-2084-4498-8E3B-3D7608E27D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295" y="3015844"/>
            <a:ext cx="4500562" cy="38235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algn="l"/>
            <a:r>
              <a:rPr lang="pt-BR" sz="2000" dirty="0">
                <a:solidFill>
                  <a:srgbClr val="00995D"/>
                </a:solidFill>
              </a:rPr>
              <a:t>Clique aqui para adicionar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175928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xmlns="" id="{2F6833AE-3895-4C58-BFC1-724E45CCDC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334" y="198718"/>
            <a:ext cx="8268720" cy="300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276040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EDITAR O TÍTULO</a:t>
            </a:r>
          </a:p>
        </p:txBody>
      </p:sp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xmlns="" id="{7C7513D9-B48E-4BD3-B7E3-26AFF6E61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967" y="674625"/>
            <a:ext cx="8269021" cy="301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995D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subtítulo</a:t>
            </a: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xmlns="" id="{46484285-3597-40D1-B70E-D50724751F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967" y="1151430"/>
            <a:ext cx="8269021" cy="31381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190491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xmlns="" id="{F12085E5-85BF-4D12-8B1C-DB222BD64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295" y="2192203"/>
            <a:ext cx="6572858" cy="499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92D050"/>
                </a:solidFill>
              </a:defRPr>
            </a:lvl1pPr>
          </a:lstStyle>
          <a:p>
            <a:pPr algn="l"/>
            <a:r>
              <a:rPr lang="pt-BR" sz="2400" dirty="0">
                <a:solidFill>
                  <a:srgbClr val="276040"/>
                </a:solidFill>
              </a:rPr>
              <a:t>CLIQUE AQUI PARA EDITAR O TÍTULO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xmlns="" id="{604C4318-241D-4ACF-9F6F-0BEEBC07E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295" y="3015844"/>
            <a:ext cx="4500562" cy="38235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pt-BR" sz="2000" dirty="0">
                <a:solidFill>
                  <a:srgbClr val="00995D"/>
                </a:solidFill>
              </a:rPr>
              <a:t>Clique aqui para adicionar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40077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xmlns="" id="{3490B1DD-5EDE-41DE-A8A3-52D19A0B2E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334" y="198718"/>
            <a:ext cx="8268720" cy="300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276040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EDITAR O TÍTULO</a:t>
            </a:r>
          </a:p>
        </p:txBody>
      </p:sp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xmlns="" id="{A0B9F7FF-F1A8-4E8E-8C5B-E850823DC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967" y="674625"/>
            <a:ext cx="8269021" cy="301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995D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subtítulo</a:t>
            </a: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xmlns="" id="{F6794A9C-22E2-4819-9A75-C70B3C0331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967" y="1151430"/>
            <a:ext cx="8269021" cy="31381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175759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xmlns="" id="{B9244C5D-1767-4A39-B82A-9B25F0ECA2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295" y="2192203"/>
            <a:ext cx="6572858" cy="499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92D050"/>
                </a:solidFill>
              </a:defRPr>
            </a:lvl1pPr>
          </a:lstStyle>
          <a:p>
            <a:pPr algn="l"/>
            <a:r>
              <a:rPr lang="pt-BR" sz="2400" dirty="0">
                <a:solidFill>
                  <a:srgbClr val="276040"/>
                </a:solidFill>
              </a:rPr>
              <a:t>CLIQUE AQUI PARA EDITAR O TÍTULO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xmlns="" id="{316B0C9A-6A2D-429D-A0F7-8CF32C3F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295" y="3015844"/>
            <a:ext cx="4500562" cy="38235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pt-BR" sz="2000" dirty="0">
                <a:solidFill>
                  <a:srgbClr val="00995D"/>
                </a:solidFill>
              </a:rPr>
              <a:t>Clique aqui para adicionar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267926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xmlns="" id="{A838BE04-AE1D-4524-A868-3074F62FC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334" y="198718"/>
            <a:ext cx="8268720" cy="300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276040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EDITAR O TÍTULO</a:t>
            </a:r>
          </a:p>
        </p:txBody>
      </p:sp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xmlns="" id="{C170EFAD-1454-4C6B-BAEC-3CFDA889B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967" y="674625"/>
            <a:ext cx="8269021" cy="301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995D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subtítulo</a:t>
            </a: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xmlns="" id="{E67A9B7A-9665-443D-BC24-FA25911F4C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967" y="1151430"/>
            <a:ext cx="8269021" cy="31381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Clique aqui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39460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37BC5721-33A0-433A-85D4-05EDDF3C03FE}"/>
              </a:ext>
            </a:extLst>
          </p:cNvPr>
          <p:cNvGrpSpPr/>
          <p:nvPr/>
        </p:nvGrpSpPr>
        <p:grpSpPr>
          <a:xfrm>
            <a:off x="5159103" y="4537790"/>
            <a:ext cx="1601462" cy="321090"/>
            <a:chOff x="5940297" y="5950654"/>
            <a:chExt cx="2887819" cy="5790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3D41122E-1364-4B8A-A8F4-4F1D0F8E1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229" y="1044769"/>
            <a:ext cx="6572858" cy="499115"/>
          </a:xfrm>
        </p:spPr>
        <p:txBody>
          <a:bodyPr/>
          <a:lstStyle/>
          <a:p>
            <a:r>
              <a:rPr lang="pt-BR" sz="3600" dirty="0" smtClean="0">
                <a:solidFill>
                  <a:srgbClr val="276040"/>
                </a:solidFill>
              </a:rPr>
              <a:t>NIP – Notificação de Intermediação Preliminar 2019</a:t>
            </a:r>
            <a:endParaRPr lang="pt-BR" sz="3600" dirty="0">
              <a:solidFill>
                <a:srgbClr val="27604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57A35E4-EF61-49C3-A5E3-0E80ECED6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229" y="2300547"/>
            <a:ext cx="4500562" cy="382351"/>
          </a:xfrm>
        </p:spPr>
        <p:txBody>
          <a:bodyPr/>
          <a:lstStyle/>
          <a:p>
            <a:r>
              <a:rPr lang="pt-BR" b="1" dirty="0" smtClean="0">
                <a:solidFill>
                  <a:srgbClr val="5B5C65"/>
                </a:solidFill>
              </a:rPr>
              <a:t>Unimed de Cascavel </a:t>
            </a:r>
            <a:endParaRPr lang="pt-BR" b="1" dirty="0">
              <a:solidFill>
                <a:srgbClr val="5B5C65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9716" y="3134032"/>
            <a:ext cx="175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07 slides</a:t>
            </a:r>
          </a:p>
          <a:p>
            <a:r>
              <a:rPr lang="pt-BR" sz="1600" dirty="0" smtClean="0"/>
              <a:t>15 min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707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8B9BA48E-08C0-4D50-BAFC-5DAA036DB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dirty="0" smtClean="0"/>
              <a:t>Unimed de Cascavel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4482" y="933583"/>
            <a:ext cx="45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Quem somos?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24" y="1554059"/>
            <a:ext cx="5857276" cy="3005956"/>
          </a:xfrm>
          <a:prstGeom prst="rect">
            <a:avLst/>
          </a:prstGeom>
        </p:spPr>
      </p:pic>
      <p:pic>
        <p:nvPicPr>
          <p:cNvPr id="1026" name="Picture 2" descr="Resultado de imagem para desenho de hos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03" y="3389273"/>
            <a:ext cx="981452" cy="9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8B9BA48E-08C0-4D50-BAFC-5DAA036DB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dirty="0" err="1" smtClean="0"/>
              <a:t>NIP’s</a:t>
            </a:r>
            <a:r>
              <a:rPr lang="pt-BR" dirty="0" smtClean="0"/>
              <a:t> Unimed de Cascavel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3334" y="780168"/>
            <a:ext cx="642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0000"/>
                </a:solidFill>
              </a:rPr>
              <a:t>Total de demandas recebidas no ano de 2019:   </a:t>
            </a:r>
            <a:r>
              <a:rPr lang="pt-BR" sz="2800" b="1" dirty="0" smtClean="0"/>
              <a:t>41</a:t>
            </a:r>
          </a:p>
          <a:p>
            <a:r>
              <a:rPr lang="pt-BR" sz="1600" b="1" dirty="0" smtClean="0"/>
              <a:t>Média de 3,41 </a:t>
            </a:r>
            <a:r>
              <a:rPr lang="pt-BR" sz="1600" b="1" dirty="0" err="1" smtClean="0"/>
              <a:t>NIP’s</a:t>
            </a:r>
            <a:r>
              <a:rPr lang="pt-BR" sz="1600" b="1" dirty="0" smtClean="0"/>
              <a:t> mês </a:t>
            </a:r>
            <a:endParaRPr lang="pt-BR" sz="1100" b="1" dirty="0"/>
          </a:p>
        </p:txBody>
      </p:sp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11037"/>
              </p:ext>
            </p:extLst>
          </p:nvPr>
        </p:nvGraphicFramePr>
        <p:xfrm>
          <a:off x="835242" y="1750120"/>
          <a:ext cx="6887497" cy="278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DAF82A58-A23A-4A61-A8CA-EFDF7CA12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960" y="307662"/>
            <a:ext cx="8268720" cy="300973"/>
          </a:xfrm>
        </p:spPr>
        <p:txBody>
          <a:bodyPr/>
          <a:lstStyle/>
          <a:p>
            <a:pPr algn="ctr"/>
            <a:r>
              <a:rPr lang="pt-BR" dirty="0" smtClean="0"/>
              <a:t>Classificação das demandas por natureza</a:t>
            </a:r>
          </a:p>
          <a:p>
            <a:pPr algn="ctr"/>
            <a:endParaRPr lang="pt-BR" dirty="0"/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24476"/>
              </p:ext>
            </p:extLst>
          </p:nvPr>
        </p:nvGraphicFramePr>
        <p:xfrm>
          <a:off x="1079100" y="1012353"/>
          <a:ext cx="6759667" cy="336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163078" y="1381096"/>
            <a:ext cx="1637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0000"/>
                </a:solidFill>
              </a:rPr>
              <a:t>12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11" y="2120762"/>
            <a:ext cx="179237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C5BE7457-2C54-4FF2-9ABB-9FFF55B73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823" y="321925"/>
            <a:ext cx="8268720" cy="300973"/>
          </a:xfrm>
        </p:spPr>
        <p:txBody>
          <a:bodyPr/>
          <a:lstStyle/>
          <a:p>
            <a:pPr algn="ctr"/>
            <a:r>
              <a:rPr lang="pt-BR" dirty="0" smtClean="0"/>
              <a:t>Status das demandas – finalizado o ano de 2019 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50093"/>
              </p:ext>
            </p:extLst>
          </p:nvPr>
        </p:nvGraphicFramePr>
        <p:xfrm>
          <a:off x="1111481" y="1224118"/>
          <a:ext cx="6532425" cy="293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319685" y="2535802"/>
            <a:ext cx="51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</a:rPr>
              <a:t>11</a:t>
            </a:r>
          </a:p>
          <a:p>
            <a:endParaRPr lang="pt-B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Fluxo para confecção da resposta à ANS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68667503"/>
              </p:ext>
            </p:extLst>
          </p:nvPr>
        </p:nvGraphicFramePr>
        <p:xfrm>
          <a:off x="412270" y="1032386"/>
          <a:ext cx="8099784" cy="199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90750574"/>
              </p:ext>
            </p:extLst>
          </p:nvPr>
        </p:nvGraphicFramePr>
        <p:xfrm>
          <a:off x="1414162" y="3221816"/>
          <a:ext cx="6096000" cy="180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02890" y="736230"/>
            <a:ext cx="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1°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12690" y="736230"/>
            <a:ext cx="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2</a:t>
            </a:r>
            <a:r>
              <a:rPr lang="pt-BR" dirty="0" smtClean="0">
                <a:solidFill>
                  <a:srgbClr val="000000"/>
                </a:solidFill>
              </a:rPr>
              <a:t>°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22490" y="736230"/>
            <a:ext cx="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3°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80670" y="735635"/>
            <a:ext cx="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4</a:t>
            </a:r>
            <a:r>
              <a:rPr lang="pt-BR" dirty="0" smtClean="0">
                <a:solidFill>
                  <a:srgbClr val="000000"/>
                </a:solidFill>
              </a:rPr>
              <a:t>°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32818" y="3028333"/>
            <a:ext cx="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5°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74347" y="2997253"/>
            <a:ext cx="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6</a:t>
            </a:r>
            <a:r>
              <a:rPr lang="pt-BR" dirty="0" smtClean="0">
                <a:solidFill>
                  <a:srgbClr val="000000"/>
                </a:solidFill>
              </a:rPr>
              <a:t>°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15876" y="3028333"/>
            <a:ext cx="6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7°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F0AF7BD-558C-4F71-B3FE-F28FCE4B8BC3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F8B2C76A-E2D6-4030-9DFA-DD38DF876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1C76A58E-150A-4D2E-BCE1-38355E2E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338BFFF1-DC81-427A-AB18-4C4AC7614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3809" y="1587086"/>
            <a:ext cx="1701229" cy="470315"/>
          </a:xfrm>
        </p:spPr>
        <p:txBody>
          <a:bodyPr/>
          <a:lstStyle/>
          <a:p>
            <a:pPr algn="l"/>
            <a:r>
              <a:rPr lang="pt-BR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7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 01">
      <a:dk1>
        <a:srgbClr val="00995D"/>
      </a:dk1>
      <a:lt1>
        <a:srgbClr val="B1D34B"/>
      </a:lt1>
      <a:dk2>
        <a:srgbClr val="5B5C65"/>
      </a:dk2>
      <a:lt2>
        <a:srgbClr val="B1D34B"/>
      </a:lt2>
      <a:accent1>
        <a:srgbClr val="00995D"/>
      </a:accent1>
      <a:accent2>
        <a:srgbClr val="B1D34B"/>
      </a:accent2>
      <a:accent3>
        <a:srgbClr val="A3238E"/>
      </a:accent3>
      <a:accent4>
        <a:srgbClr val="ED1651"/>
      </a:accent4>
      <a:accent5>
        <a:srgbClr val="F47920"/>
      </a:accent5>
      <a:accent6>
        <a:srgbClr val="FFCB08"/>
      </a:accent6>
      <a:hlink>
        <a:srgbClr val="5B5C65"/>
      </a:hlink>
      <a:folHlink>
        <a:srgbClr val="411564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193</Words>
  <Application>Microsoft Office PowerPoint</Application>
  <PresentationFormat>Apresentação na tela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Vogelsanger Guimaraes</dc:creator>
  <cp:lastModifiedBy>CVEL-ANS-Gessica Priscila Branchi</cp:lastModifiedBy>
  <cp:revision>61</cp:revision>
  <dcterms:created xsi:type="dcterms:W3CDTF">2019-01-08T17:28:16Z</dcterms:created>
  <dcterms:modified xsi:type="dcterms:W3CDTF">2020-02-12T11:25:45Z</dcterms:modified>
</cp:coreProperties>
</file>