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8" r:id="rId2"/>
    <p:sldId id="330" r:id="rId3"/>
    <p:sldId id="333" r:id="rId4"/>
    <p:sldId id="336" r:id="rId5"/>
    <p:sldId id="331" r:id="rId6"/>
    <p:sldId id="335" r:id="rId7"/>
    <p:sldId id="337" r:id="rId8"/>
    <p:sldId id="338" r:id="rId9"/>
    <p:sldId id="341" r:id="rId10"/>
    <p:sldId id="352" r:id="rId11"/>
    <p:sldId id="339" r:id="rId12"/>
    <p:sldId id="343" r:id="rId13"/>
    <p:sldId id="344" r:id="rId14"/>
    <p:sldId id="334" r:id="rId15"/>
    <p:sldId id="347" r:id="rId16"/>
    <p:sldId id="346" r:id="rId17"/>
    <p:sldId id="348" r:id="rId18"/>
    <p:sldId id="349" r:id="rId19"/>
    <p:sldId id="350" r:id="rId20"/>
    <p:sldId id="351" r:id="rId21"/>
    <p:sldId id="272" r:id="rId22"/>
    <p:sldId id="310" r:id="rId23"/>
    <p:sldId id="312" r:id="rId24"/>
    <p:sldId id="306" r:id="rId25"/>
    <p:sldId id="313" r:id="rId26"/>
    <p:sldId id="318" r:id="rId27"/>
    <p:sldId id="314" r:id="rId28"/>
    <p:sldId id="319" r:id="rId29"/>
    <p:sldId id="321" r:id="rId30"/>
    <p:sldId id="320" r:id="rId31"/>
    <p:sldId id="322" r:id="rId32"/>
    <p:sldId id="324" r:id="rId33"/>
    <p:sldId id="327" r:id="rId34"/>
    <p:sldId id="326" r:id="rId35"/>
    <p:sldId id="328" r:id="rId36"/>
    <p:sldId id="329" r:id="rId37"/>
    <p:sldId id="270"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DPR-COMU-Wellington Marçal" initials="F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F55"/>
    <a:srgbClr val="C4CBCF"/>
    <a:srgbClr val="5B5C65"/>
    <a:srgbClr val="00995D"/>
    <a:srgbClr val="411564"/>
    <a:srgbClr val="A3238E"/>
    <a:srgbClr val="C4CB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3633" autoAdjust="0"/>
  </p:normalViewPr>
  <p:slideViewPr>
    <p:cSldViewPr snapToGrid="0" snapToObjects="1">
      <p:cViewPr varScale="1">
        <p:scale>
          <a:sx n="96" d="100"/>
          <a:sy n="96" d="100"/>
        </p:scale>
        <p:origin x="660"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48055-B02A-452D-A60A-1B8D07B42D0B}" type="doc">
      <dgm:prSet loTypeId="urn:microsoft.com/office/officeart/2005/8/layout/hierarchy4" loCatId="hierarchy" qsTypeId="urn:microsoft.com/office/officeart/2005/8/quickstyle/simple2" qsCatId="simple" csTypeId="urn:microsoft.com/office/officeart/2005/8/colors/accent3_4" csCatId="accent3" phldr="1"/>
      <dgm:spPr/>
      <dgm:t>
        <a:bodyPr/>
        <a:lstStyle/>
        <a:p>
          <a:endParaRPr lang="pt-BR"/>
        </a:p>
      </dgm:t>
    </dgm:pt>
    <dgm:pt modelId="{E4AF9B8B-497E-406B-8265-278C0CFE1216}" type="pres">
      <dgm:prSet presAssocID="{2B948055-B02A-452D-A60A-1B8D07B42D0B}" presName="Name0" presStyleCnt="0">
        <dgm:presLayoutVars>
          <dgm:chPref val="1"/>
          <dgm:dir/>
          <dgm:animOne val="branch"/>
          <dgm:animLvl val="lvl"/>
          <dgm:resizeHandles/>
        </dgm:presLayoutVars>
      </dgm:prSet>
      <dgm:spPr/>
    </dgm:pt>
  </dgm:ptLst>
  <dgm:cxnLst>
    <dgm:cxn modelId="{C1CC43F0-A000-4A07-808C-E74726B399AE}" type="presOf" srcId="{2B948055-B02A-452D-A60A-1B8D07B42D0B}" destId="{E4AF9B8B-497E-406B-8265-278C0CFE1216}" srcOrd="0"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BA3137-31BB-4162-9816-5B770E2F8809}"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pt-BR"/>
        </a:p>
      </dgm:t>
    </dgm:pt>
    <dgm:pt modelId="{6EA44504-7EE4-43CD-AB9F-5E5FBDC0C34E}">
      <dgm:prSet phldrT="[Texto]" custT="1"/>
      <dgm:spPr/>
      <dgm:t>
        <a:bodyPr/>
        <a:lstStyle/>
        <a:p>
          <a:endParaRPr lang="pt-BR" sz="1500" kern="1200" dirty="0">
            <a:solidFill>
              <a:prstClr val="black"/>
            </a:solidFill>
            <a:latin typeface="Trebuchet MS" panose="020B0603020202020204" pitchFamily="34" charset="0"/>
            <a:ea typeface="+mn-ea"/>
            <a:cs typeface="+mn-cs"/>
          </a:endParaRPr>
        </a:p>
        <a:p>
          <a:r>
            <a:rPr lang="pt-BR" sz="1500" b="1" kern="1200" dirty="0">
              <a:solidFill>
                <a:schemeClr val="tx1"/>
              </a:solidFill>
              <a:latin typeface="Trebuchet MS" panose="020B0603020202020204" pitchFamily="34" charset="0"/>
            </a:rPr>
            <a:t>DISPOSITIVO</a:t>
          </a:r>
          <a:r>
            <a:rPr lang="pt-BR" sz="1500" kern="1200" dirty="0">
              <a:solidFill>
                <a:schemeClr val="tx1"/>
              </a:solidFill>
              <a:latin typeface="Trebuchet MS" panose="020B0603020202020204" pitchFamily="34" charset="0"/>
            </a:rPr>
            <a:t>: Art. 8º, inciso III, da RN 124</a:t>
          </a:r>
        </a:p>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PRAZO PARA REPARAR: </a:t>
          </a:r>
          <a:r>
            <a:rPr lang="pt-BR" sz="1500" kern="1200" dirty="0">
              <a:solidFill>
                <a:schemeClr val="tx1"/>
              </a:solidFill>
              <a:latin typeface="Trebuchet MS" panose="020B0603020202020204" pitchFamily="34" charset="0"/>
            </a:rPr>
            <a:t>Fora do prazo regulamentar, mas antes da decisão de 1ª instância.</a:t>
          </a:r>
        </a:p>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QUANDO PLEITEAR: </a:t>
          </a:r>
          <a:r>
            <a:rPr lang="pt-BR" sz="1500" kern="1200" dirty="0">
              <a:solidFill>
                <a:schemeClr val="tx1"/>
              </a:solidFill>
              <a:latin typeface="Trebuchet MS" panose="020B0603020202020204" pitchFamily="34" charset="0"/>
            </a:rPr>
            <a:t>A qualquer tempo, antes da decisão definitiva em âmbito administrativo.</a:t>
          </a:r>
        </a:p>
      </dgm:t>
    </dgm:pt>
    <dgm:pt modelId="{62F63215-BC2F-44FC-BFFF-9680AA5E8ED8}" type="parTrans" cxnId="{83B8D3BD-B47A-43FF-883F-495C5B9C4D53}">
      <dgm:prSet/>
      <dgm:spPr/>
      <dgm:t>
        <a:bodyPr/>
        <a:lstStyle/>
        <a:p>
          <a:endParaRPr lang="pt-BR"/>
        </a:p>
      </dgm:t>
    </dgm:pt>
    <dgm:pt modelId="{4F85E337-5276-4E8F-B278-8AE8A814B3BE}" type="sibTrans" cxnId="{83B8D3BD-B47A-43FF-883F-495C5B9C4D53}">
      <dgm:prSet/>
      <dgm:spPr/>
      <dgm:t>
        <a:bodyPr/>
        <a:lstStyle/>
        <a:p>
          <a:endParaRPr lang="pt-BR"/>
        </a:p>
      </dgm:t>
    </dgm:pt>
    <dgm:pt modelId="{D9DFB8C7-46F6-484D-94D3-CA57D99F45E1}">
      <dgm:prSet phldrT="[Texto]" custT="1"/>
      <dgm:spPr/>
      <dgm:t>
        <a:bodyPr/>
        <a:lstStyle/>
        <a:p>
          <a:r>
            <a:rPr lang="pt-BR" sz="1500" b="1" dirty="0">
              <a:latin typeface="Trebuchet MS" panose="020B0603020202020204" pitchFamily="34" charset="0"/>
            </a:rPr>
            <a:t>FINALIDADE</a:t>
          </a:r>
          <a:r>
            <a:rPr lang="pt-BR" sz="1500" b="0" dirty="0">
              <a:latin typeface="Trebuchet MS" panose="020B0603020202020204" pitchFamily="34" charset="0"/>
            </a:rPr>
            <a:t>: Reduzir 10% do valor da multa pecuniária.</a:t>
          </a:r>
        </a:p>
      </dgm:t>
    </dgm:pt>
    <dgm:pt modelId="{99CBCD17-129C-4F48-B250-AF083000C45B}" type="parTrans" cxnId="{9424D9DC-828A-4688-BFA7-8E4F5396EC57}">
      <dgm:prSet/>
      <dgm:spPr/>
      <dgm:t>
        <a:bodyPr/>
        <a:lstStyle/>
        <a:p>
          <a:endParaRPr lang="pt-BR"/>
        </a:p>
      </dgm:t>
    </dgm:pt>
    <dgm:pt modelId="{2E1A9154-D2B7-4FFB-B5F1-DF96B60E3B67}" type="sibTrans" cxnId="{9424D9DC-828A-4688-BFA7-8E4F5396EC57}">
      <dgm:prSet/>
      <dgm:spPr/>
      <dgm:t>
        <a:bodyPr/>
        <a:lstStyle/>
        <a:p>
          <a:endParaRPr lang="pt-BR"/>
        </a:p>
      </dgm:t>
    </dgm:pt>
    <dgm:pt modelId="{AEA5DAB0-3E19-45D4-9CB0-9C806563915B}">
      <dgm:prSet phldrT="[Texto]" custT="1"/>
      <dgm:spPr/>
      <dgm:t>
        <a:bodyPr/>
        <a:lstStyle/>
        <a:p>
          <a:r>
            <a:rPr lang="pt-BR" sz="1500" b="1" dirty="0">
              <a:latin typeface="Trebuchet MS" panose="020B0603020202020204" pitchFamily="34" charset="0"/>
            </a:rPr>
            <a:t>REQUISITO(S): </a:t>
          </a:r>
          <a:r>
            <a:rPr lang="pt-BR" sz="1500" b="0" dirty="0">
              <a:latin typeface="Trebuchet MS" panose="020B0603020202020204" pitchFamily="34" charset="0"/>
            </a:rPr>
            <a:t>Comprovar que a OPS tomou as “providências suficientes” (critério subjetivo/ conveniência e oportunidade).</a:t>
          </a:r>
        </a:p>
      </dgm:t>
    </dgm:pt>
    <dgm:pt modelId="{3C2033C4-4E9C-4772-85DD-48E3582C061D}" type="parTrans" cxnId="{F2D9E480-BC02-4C75-B789-5481772B2AE4}">
      <dgm:prSet/>
      <dgm:spPr/>
      <dgm:t>
        <a:bodyPr/>
        <a:lstStyle/>
        <a:p>
          <a:endParaRPr lang="pt-BR"/>
        </a:p>
      </dgm:t>
    </dgm:pt>
    <dgm:pt modelId="{1CDFD068-8FB0-4EDC-81BA-8DB4E230243C}" type="sibTrans" cxnId="{F2D9E480-BC02-4C75-B789-5481772B2AE4}">
      <dgm:prSet/>
      <dgm:spPr/>
      <dgm:t>
        <a:bodyPr/>
        <a:lstStyle/>
        <a:p>
          <a:endParaRPr lang="pt-BR"/>
        </a:p>
      </dgm:t>
    </dgm:pt>
    <dgm:pt modelId="{748B85A8-C6C7-44C7-91A2-A5387ADA3382}">
      <dgm:prSet phldrT="[Texto]" custT="1"/>
      <dgm:spPr/>
      <dgm:t>
        <a:bodyPr/>
        <a:lstStyle/>
        <a:p>
          <a:endParaRPr lang="pt-BR" sz="1500" b="0" dirty="0">
            <a:latin typeface="Trebuchet MS" panose="020B0603020202020204" pitchFamily="34" charset="0"/>
          </a:endParaRPr>
        </a:p>
      </dgm:t>
    </dgm:pt>
    <dgm:pt modelId="{E3219417-B39C-4BD6-B14E-8F5EDE754560}" type="parTrans" cxnId="{3423376F-B704-4906-8B28-D3D2E5C2C1AA}">
      <dgm:prSet/>
      <dgm:spPr/>
      <dgm:t>
        <a:bodyPr/>
        <a:lstStyle/>
        <a:p>
          <a:endParaRPr lang="pt-BR"/>
        </a:p>
      </dgm:t>
    </dgm:pt>
    <dgm:pt modelId="{0D6787C9-B1CA-46BB-84FB-6609D6ADC60D}" type="sibTrans" cxnId="{3423376F-B704-4906-8B28-D3D2E5C2C1AA}">
      <dgm:prSet/>
      <dgm:spPr/>
      <dgm:t>
        <a:bodyPr/>
        <a:lstStyle/>
        <a:p>
          <a:endParaRPr lang="pt-BR"/>
        </a:p>
      </dgm:t>
    </dgm:pt>
    <dgm:pt modelId="{2D613466-614E-4ED6-B5A0-19C09A77AF38}">
      <dgm:prSet phldrT="[Texto]" custT="1"/>
      <dgm:spPr/>
      <dgm:t>
        <a:bodyPr/>
        <a:lstStyle/>
        <a:p>
          <a:endParaRPr lang="pt-BR" sz="1500" b="0" dirty="0">
            <a:latin typeface="Trebuchet MS" panose="020B0603020202020204" pitchFamily="34" charset="0"/>
          </a:endParaRPr>
        </a:p>
      </dgm:t>
    </dgm:pt>
    <dgm:pt modelId="{F199323F-0CEC-4A4A-9631-A814227744C9}" type="parTrans" cxnId="{2C22DB5F-0C8B-445D-8141-BB518A535B7A}">
      <dgm:prSet/>
      <dgm:spPr/>
      <dgm:t>
        <a:bodyPr/>
        <a:lstStyle/>
        <a:p>
          <a:endParaRPr lang="pt-BR"/>
        </a:p>
      </dgm:t>
    </dgm:pt>
    <dgm:pt modelId="{50CD2C8A-DF58-41CB-9FB6-1FC14A6BE47C}" type="sibTrans" cxnId="{2C22DB5F-0C8B-445D-8141-BB518A535B7A}">
      <dgm:prSet/>
      <dgm:spPr/>
      <dgm:t>
        <a:bodyPr/>
        <a:lstStyle/>
        <a:p>
          <a:endParaRPr lang="pt-BR"/>
        </a:p>
      </dgm:t>
    </dgm:pt>
    <dgm:pt modelId="{E3D55537-2248-4E66-B4C2-F495795020F9}" type="pres">
      <dgm:prSet presAssocID="{81BA3137-31BB-4162-9816-5B770E2F8809}" presName="Name0" presStyleCnt="0">
        <dgm:presLayoutVars>
          <dgm:dir/>
          <dgm:animLvl val="lvl"/>
          <dgm:resizeHandles val="exact"/>
        </dgm:presLayoutVars>
      </dgm:prSet>
      <dgm:spPr/>
    </dgm:pt>
    <dgm:pt modelId="{2758E002-FCA1-4BFC-A8C2-E7E824D140EA}" type="pres">
      <dgm:prSet presAssocID="{6EA44504-7EE4-43CD-AB9F-5E5FBDC0C34E}" presName="linNode" presStyleCnt="0"/>
      <dgm:spPr/>
    </dgm:pt>
    <dgm:pt modelId="{B259F4A3-FDB7-4D01-A427-2E038468B28E}" type="pres">
      <dgm:prSet presAssocID="{6EA44504-7EE4-43CD-AB9F-5E5FBDC0C34E}" presName="parentText" presStyleLbl="node1" presStyleIdx="0" presStyleCnt="1">
        <dgm:presLayoutVars>
          <dgm:chMax val="1"/>
          <dgm:bulletEnabled val="1"/>
        </dgm:presLayoutVars>
      </dgm:prSet>
      <dgm:spPr/>
    </dgm:pt>
    <dgm:pt modelId="{8C9609B6-254B-44D6-8E47-C028F0AB6555}" type="pres">
      <dgm:prSet presAssocID="{6EA44504-7EE4-43CD-AB9F-5E5FBDC0C34E}" presName="descendantText" presStyleLbl="alignAccFollowNode1" presStyleIdx="0" presStyleCnt="1" custScaleY="125122">
        <dgm:presLayoutVars>
          <dgm:bulletEnabled val="1"/>
        </dgm:presLayoutVars>
      </dgm:prSet>
      <dgm:spPr/>
    </dgm:pt>
  </dgm:ptLst>
  <dgm:cxnLst>
    <dgm:cxn modelId="{2C22DB5F-0C8B-445D-8141-BB518A535B7A}" srcId="{6EA44504-7EE4-43CD-AB9F-5E5FBDC0C34E}" destId="{2D613466-614E-4ED6-B5A0-19C09A77AF38}" srcOrd="1" destOrd="0" parTransId="{F199323F-0CEC-4A4A-9631-A814227744C9}" sibTransId="{50CD2C8A-DF58-41CB-9FB6-1FC14A6BE47C}"/>
    <dgm:cxn modelId="{4DE7B061-7918-41AD-BFD1-D3E43AA49E12}" type="presOf" srcId="{2D613466-614E-4ED6-B5A0-19C09A77AF38}" destId="{8C9609B6-254B-44D6-8E47-C028F0AB6555}" srcOrd="0" destOrd="1" presId="urn:microsoft.com/office/officeart/2005/8/layout/vList5"/>
    <dgm:cxn modelId="{1253F469-8BF9-4B52-BE04-67283822CDF7}" type="presOf" srcId="{D9DFB8C7-46F6-484D-94D3-CA57D99F45E1}" destId="{8C9609B6-254B-44D6-8E47-C028F0AB6555}" srcOrd="0" destOrd="0" presId="urn:microsoft.com/office/officeart/2005/8/layout/vList5"/>
    <dgm:cxn modelId="{3423376F-B704-4906-8B28-D3D2E5C2C1AA}" srcId="{6EA44504-7EE4-43CD-AB9F-5E5FBDC0C34E}" destId="{748B85A8-C6C7-44C7-91A2-A5387ADA3382}" srcOrd="2" destOrd="0" parTransId="{E3219417-B39C-4BD6-B14E-8F5EDE754560}" sibTransId="{0D6787C9-B1CA-46BB-84FB-6609D6ADC60D}"/>
    <dgm:cxn modelId="{CFC36051-3F52-47C4-9D9A-10527F0CB016}" type="presOf" srcId="{748B85A8-C6C7-44C7-91A2-A5387ADA3382}" destId="{8C9609B6-254B-44D6-8E47-C028F0AB6555}" srcOrd="0" destOrd="2" presId="urn:microsoft.com/office/officeart/2005/8/layout/vList5"/>
    <dgm:cxn modelId="{F2D9E480-BC02-4C75-B789-5481772B2AE4}" srcId="{6EA44504-7EE4-43CD-AB9F-5E5FBDC0C34E}" destId="{AEA5DAB0-3E19-45D4-9CB0-9C806563915B}" srcOrd="3" destOrd="0" parTransId="{3C2033C4-4E9C-4772-85DD-48E3582C061D}" sibTransId="{1CDFD068-8FB0-4EDC-81BA-8DB4E230243C}"/>
    <dgm:cxn modelId="{351A1BAB-D720-4E66-8542-6B874767DAFE}" type="presOf" srcId="{AEA5DAB0-3E19-45D4-9CB0-9C806563915B}" destId="{8C9609B6-254B-44D6-8E47-C028F0AB6555}" srcOrd="0" destOrd="3" presId="urn:microsoft.com/office/officeart/2005/8/layout/vList5"/>
    <dgm:cxn modelId="{83B8D3BD-B47A-43FF-883F-495C5B9C4D53}" srcId="{81BA3137-31BB-4162-9816-5B770E2F8809}" destId="{6EA44504-7EE4-43CD-AB9F-5E5FBDC0C34E}" srcOrd="0" destOrd="0" parTransId="{62F63215-BC2F-44FC-BFFF-9680AA5E8ED8}" sibTransId="{4F85E337-5276-4E8F-B278-8AE8A814B3BE}"/>
    <dgm:cxn modelId="{B08B41C3-10A1-400D-AC4A-C9B16E311F92}" type="presOf" srcId="{81BA3137-31BB-4162-9816-5B770E2F8809}" destId="{E3D55537-2248-4E66-B4C2-F495795020F9}" srcOrd="0" destOrd="0" presId="urn:microsoft.com/office/officeart/2005/8/layout/vList5"/>
    <dgm:cxn modelId="{9424D9DC-828A-4688-BFA7-8E4F5396EC57}" srcId="{6EA44504-7EE4-43CD-AB9F-5E5FBDC0C34E}" destId="{D9DFB8C7-46F6-484D-94D3-CA57D99F45E1}" srcOrd="0" destOrd="0" parTransId="{99CBCD17-129C-4F48-B250-AF083000C45B}" sibTransId="{2E1A9154-D2B7-4FFB-B5F1-DF96B60E3B67}"/>
    <dgm:cxn modelId="{219504F8-DAC0-4FAB-8600-2FB2739940C8}" type="presOf" srcId="{6EA44504-7EE4-43CD-AB9F-5E5FBDC0C34E}" destId="{B259F4A3-FDB7-4D01-A427-2E038468B28E}" srcOrd="0" destOrd="0" presId="urn:microsoft.com/office/officeart/2005/8/layout/vList5"/>
    <dgm:cxn modelId="{297B4864-F51D-4DA8-A34B-777DA5B68B71}" type="presParOf" srcId="{E3D55537-2248-4E66-B4C2-F495795020F9}" destId="{2758E002-FCA1-4BFC-A8C2-E7E824D140EA}" srcOrd="0" destOrd="0" presId="urn:microsoft.com/office/officeart/2005/8/layout/vList5"/>
    <dgm:cxn modelId="{7E2D46F8-591F-43A3-9B16-0310D804E47C}" type="presParOf" srcId="{2758E002-FCA1-4BFC-A8C2-E7E824D140EA}" destId="{B259F4A3-FDB7-4D01-A427-2E038468B28E}" srcOrd="0" destOrd="0" presId="urn:microsoft.com/office/officeart/2005/8/layout/vList5"/>
    <dgm:cxn modelId="{0CCAD0B7-4C29-4AA7-BAC7-8863B45683B4}" type="presParOf" srcId="{2758E002-FCA1-4BFC-A8C2-E7E824D140EA}" destId="{8C9609B6-254B-44D6-8E47-C028F0AB65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BA3137-31BB-4162-9816-5B770E2F8809}"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pt-BR"/>
        </a:p>
      </dgm:t>
    </dgm:pt>
    <dgm:pt modelId="{6EA44504-7EE4-43CD-AB9F-5E5FBDC0C34E}">
      <dgm:prSet phldrT="[Texto]" custT="1"/>
      <dgm:spPr/>
      <dgm:t>
        <a:bodyPr/>
        <a:lstStyle/>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DISPOSITIVO: </a:t>
          </a:r>
          <a:r>
            <a:rPr lang="pt-BR" sz="1500" kern="1200" dirty="0">
              <a:solidFill>
                <a:schemeClr val="tx1"/>
              </a:solidFill>
              <a:latin typeface="Trebuchet MS" panose="020B0603020202020204" pitchFamily="34" charset="0"/>
            </a:rPr>
            <a:t>Art. 19, inciso III </a:t>
          </a:r>
        </a:p>
        <a:p>
          <a:endParaRPr lang="pt-BR" sz="10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PRAZO PARA REPARAR</a:t>
          </a:r>
          <a:r>
            <a:rPr lang="pt-BR" sz="1500" kern="1200" dirty="0">
              <a:solidFill>
                <a:schemeClr val="tx1"/>
              </a:solidFill>
              <a:latin typeface="Trebuchet MS" panose="020B0603020202020204" pitchFamily="34" charset="0"/>
            </a:rPr>
            <a:t>: 10 dias corridos contados do recebimento da notificação pela OPS (ou seja, no prazo de resposta à notificação).</a:t>
          </a:r>
        </a:p>
        <a:p>
          <a:endParaRPr lang="pt-BR" sz="10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QUANDO PLEITEAR</a:t>
          </a:r>
          <a:r>
            <a:rPr lang="pt-BR" sz="1500" kern="1200" dirty="0">
              <a:solidFill>
                <a:schemeClr val="tx1"/>
              </a:solidFill>
              <a:latin typeface="Trebuchet MS" panose="020B0603020202020204" pitchFamily="34" charset="0"/>
            </a:rPr>
            <a:t>: Na 1ª oportunidade de resposta ao processo administrativo preparatório.</a:t>
          </a:r>
        </a:p>
      </dgm:t>
    </dgm:pt>
    <dgm:pt modelId="{62F63215-BC2F-44FC-BFFF-9680AA5E8ED8}" type="parTrans" cxnId="{83B8D3BD-B47A-43FF-883F-495C5B9C4D53}">
      <dgm:prSet/>
      <dgm:spPr/>
      <dgm:t>
        <a:bodyPr/>
        <a:lstStyle/>
        <a:p>
          <a:endParaRPr lang="pt-BR"/>
        </a:p>
      </dgm:t>
    </dgm:pt>
    <dgm:pt modelId="{4F85E337-5276-4E8F-B278-8AE8A814B3BE}" type="sibTrans" cxnId="{83B8D3BD-B47A-43FF-883F-495C5B9C4D53}">
      <dgm:prSet/>
      <dgm:spPr/>
      <dgm:t>
        <a:bodyPr/>
        <a:lstStyle/>
        <a:p>
          <a:endParaRPr lang="pt-BR"/>
        </a:p>
      </dgm:t>
    </dgm:pt>
    <dgm:pt modelId="{D9DFB8C7-46F6-484D-94D3-CA57D99F45E1}">
      <dgm:prSet phldrT="[Texto]" custT="1"/>
      <dgm:spPr/>
      <dgm:t>
        <a:bodyPr/>
        <a:lstStyle/>
        <a:p>
          <a:r>
            <a:rPr lang="pt-BR" sz="1500" b="1" dirty="0">
              <a:latin typeface="Trebuchet MS" panose="020B0603020202020204" pitchFamily="34" charset="0"/>
            </a:rPr>
            <a:t>FINALIDADE: </a:t>
          </a:r>
          <a:r>
            <a:rPr lang="pt-BR" sz="1500" b="0" dirty="0">
              <a:latin typeface="Trebuchet MS" panose="020B0603020202020204" pitchFamily="34" charset="0"/>
            </a:rPr>
            <a:t>Arquivar o Procedimento Administrativo Preparatório – PAP, decorrente de denúncia que não se enquadre no procedimento da NIP.</a:t>
          </a:r>
        </a:p>
      </dgm:t>
    </dgm:pt>
    <dgm:pt modelId="{99CBCD17-129C-4F48-B250-AF083000C45B}" type="parTrans" cxnId="{9424D9DC-828A-4688-BFA7-8E4F5396EC57}">
      <dgm:prSet/>
      <dgm:spPr/>
      <dgm:t>
        <a:bodyPr/>
        <a:lstStyle/>
        <a:p>
          <a:endParaRPr lang="pt-BR"/>
        </a:p>
      </dgm:t>
    </dgm:pt>
    <dgm:pt modelId="{2E1A9154-D2B7-4FFB-B5F1-DF96B60E3B67}" type="sibTrans" cxnId="{9424D9DC-828A-4688-BFA7-8E4F5396EC57}">
      <dgm:prSet/>
      <dgm:spPr/>
      <dgm:t>
        <a:bodyPr/>
        <a:lstStyle/>
        <a:p>
          <a:endParaRPr lang="pt-BR"/>
        </a:p>
      </dgm:t>
    </dgm:pt>
    <dgm:pt modelId="{AEA5DAB0-3E19-45D4-9CB0-9C806563915B}">
      <dgm:prSet phldrT="[Texto]" custT="1"/>
      <dgm:spPr/>
      <dgm:t>
        <a:bodyPr/>
        <a:lstStyle/>
        <a:p>
          <a:r>
            <a:rPr lang="pt-BR" sz="1500" b="1" dirty="0">
              <a:latin typeface="Trebuchet MS" panose="020B0603020202020204" pitchFamily="34" charset="0"/>
            </a:rPr>
            <a:t>REQUISITO(S): </a:t>
          </a:r>
          <a:r>
            <a:rPr lang="pt-BR" sz="1500" b="0" dirty="0">
              <a:latin typeface="Trebuchet MS" panose="020B0603020202020204" pitchFamily="34" charset="0"/>
            </a:rPr>
            <a:t>Será avaliada pelo fiscal a ocorrência ou não da reparação no caso concreto, de acordo com suas especificidades, extensão de dano e consequências (critério subjetivo/ conveniência e oportunidade).</a:t>
          </a:r>
        </a:p>
      </dgm:t>
    </dgm:pt>
    <dgm:pt modelId="{3C2033C4-4E9C-4772-85DD-48E3582C061D}" type="parTrans" cxnId="{F2D9E480-BC02-4C75-B789-5481772B2AE4}">
      <dgm:prSet/>
      <dgm:spPr/>
      <dgm:t>
        <a:bodyPr/>
        <a:lstStyle/>
        <a:p>
          <a:endParaRPr lang="pt-BR"/>
        </a:p>
      </dgm:t>
    </dgm:pt>
    <dgm:pt modelId="{1CDFD068-8FB0-4EDC-81BA-8DB4E230243C}" type="sibTrans" cxnId="{F2D9E480-BC02-4C75-B789-5481772B2AE4}">
      <dgm:prSet/>
      <dgm:spPr/>
      <dgm:t>
        <a:bodyPr/>
        <a:lstStyle/>
        <a:p>
          <a:endParaRPr lang="pt-BR"/>
        </a:p>
      </dgm:t>
    </dgm:pt>
    <dgm:pt modelId="{748B85A8-C6C7-44C7-91A2-A5387ADA3382}">
      <dgm:prSet phldrT="[Texto]" custT="1"/>
      <dgm:spPr/>
      <dgm:t>
        <a:bodyPr/>
        <a:lstStyle/>
        <a:p>
          <a:endParaRPr lang="pt-BR" sz="1500" b="1" dirty="0">
            <a:latin typeface="Trebuchet MS" panose="020B0603020202020204" pitchFamily="34" charset="0"/>
          </a:endParaRPr>
        </a:p>
      </dgm:t>
    </dgm:pt>
    <dgm:pt modelId="{E3219417-B39C-4BD6-B14E-8F5EDE754560}" type="parTrans" cxnId="{3423376F-B704-4906-8B28-D3D2E5C2C1AA}">
      <dgm:prSet/>
      <dgm:spPr/>
      <dgm:t>
        <a:bodyPr/>
        <a:lstStyle/>
        <a:p>
          <a:endParaRPr lang="pt-BR"/>
        </a:p>
      </dgm:t>
    </dgm:pt>
    <dgm:pt modelId="{0D6787C9-B1CA-46BB-84FB-6609D6ADC60D}" type="sibTrans" cxnId="{3423376F-B704-4906-8B28-D3D2E5C2C1AA}">
      <dgm:prSet/>
      <dgm:spPr/>
      <dgm:t>
        <a:bodyPr/>
        <a:lstStyle/>
        <a:p>
          <a:endParaRPr lang="pt-BR"/>
        </a:p>
      </dgm:t>
    </dgm:pt>
    <dgm:pt modelId="{2D613466-614E-4ED6-B5A0-19C09A77AF38}">
      <dgm:prSet phldrT="[Texto]" custT="1"/>
      <dgm:spPr/>
      <dgm:t>
        <a:bodyPr/>
        <a:lstStyle/>
        <a:p>
          <a:endParaRPr lang="pt-BR" sz="1500" b="1" dirty="0">
            <a:latin typeface="Trebuchet MS" panose="020B0603020202020204" pitchFamily="34" charset="0"/>
          </a:endParaRPr>
        </a:p>
      </dgm:t>
    </dgm:pt>
    <dgm:pt modelId="{F199323F-0CEC-4A4A-9631-A814227744C9}" type="parTrans" cxnId="{2C22DB5F-0C8B-445D-8141-BB518A535B7A}">
      <dgm:prSet/>
      <dgm:spPr/>
      <dgm:t>
        <a:bodyPr/>
        <a:lstStyle/>
        <a:p>
          <a:endParaRPr lang="pt-BR"/>
        </a:p>
      </dgm:t>
    </dgm:pt>
    <dgm:pt modelId="{50CD2C8A-DF58-41CB-9FB6-1FC14A6BE47C}" type="sibTrans" cxnId="{2C22DB5F-0C8B-445D-8141-BB518A535B7A}">
      <dgm:prSet/>
      <dgm:spPr/>
      <dgm:t>
        <a:bodyPr/>
        <a:lstStyle/>
        <a:p>
          <a:endParaRPr lang="pt-BR"/>
        </a:p>
      </dgm:t>
    </dgm:pt>
    <dgm:pt modelId="{E3D55537-2248-4E66-B4C2-F495795020F9}" type="pres">
      <dgm:prSet presAssocID="{81BA3137-31BB-4162-9816-5B770E2F8809}" presName="Name0" presStyleCnt="0">
        <dgm:presLayoutVars>
          <dgm:dir/>
          <dgm:animLvl val="lvl"/>
          <dgm:resizeHandles val="exact"/>
        </dgm:presLayoutVars>
      </dgm:prSet>
      <dgm:spPr/>
    </dgm:pt>
    <dgm:pt modelId="{2758E002-FCA1-4BFC-A8C2-E7E824D140EA}" type="pres">
      <dgm:prSet presAssocID="{6EA44504-7EE4-43CD-AB9F-5E5FBDC0C34E}" presName="linNode" presStyleCnt="0"/>
      <dgm:spPr/>
    </dgm:pt>
    <dgm:pt modelId="{B259F4A3-FDB7-4D01-A427-2E038468B28E}" type="pres">
      <dgm:prSet presAssocID="{6EA44504-7EE4-43CD-AB9F-5E5FBDC0C34E}" presName="parentText" presStyleLbl="node1" presStyleIdx="0" presStyleCnt="1">
        <dgm:presLayoutVars>
          <dgm:chMax val="1"/>
          <dgm:bulletEnabled val="1"/>
        </dgm:presLayoutVars>
      </dgm:prSet>
      <dgm:spPr/>
    </dgm:pt>
    <dgm:pt modelId="{8C9609B6-254B-44D6-8E47-C028F0AB6555}" type="pres">
      <dgm:prSet presAssocID="{6EA44504-7EE4-43CD-AB9F-5E5FBDC0C34E}" presName="descendantText" presStyleLbl="alignAccFollowNode1" presStyleIdx="0" presStyleCnt="1" custScaleY="125122">
        <dgm:presLayoutVars>
          <dgm:bulletEnabled val="1"/>
        </dgm:presLayoutVars>
      </dgm:prSet>
      <dgm:spPr/>
    </dgm:pt>
  </dgm:ptLst>
  <dgm:cxnLst>
    <dgm:cxn modelId="{D9B40329-D746-4914-8115-1FA8BD0C9181}" type="presOf" srcId="{748B85A8-C6C7-44C7-91A2-A5387ADA3382}" destId="{8C9609B6-254B-44D6-8E47-C028F0AB6555}" srcOrd="0" destOrd="2" presId="urn:microsoft.com/office/officeart/2005/8/layout/vList5"/>
    <dgm:cxn modelId="{BD12AD30-C074-476B-B9A1-C4BCC28F7725}" type="presOf" srcId="{D9DFB8C7-46F6-484D-94D3-CA57D99F45E1}" destId="{8C9609B6-254B-44D6-8E47-C028F0AB6555}" srcOrd="0" destOrd="0" presId="urn:microsoft.com/office/officeart/2005/8/layout/vList5"/>
    <dgm:cxn modelId="{2C22DB5F-0C8B-445D-8141-BB518A535B7A}" srcId="{6EA44504-7EE4-43CD-AB9F-5E5FBDC0C34E}" destId="{2D613466-614E-4ED6-B5A0-19C09A77AF38}" srcOrd="1" destOrd="0" parTransId="{F199323F-0CEC-4A4A-9631-A814227744C9}" sibTransId="{50CD2C8A-DF58-41CB-9FB6-1FC14A6BE47C}"/>
    <dgm:cxn modelId="{141EAE43-FADA-4140-AC62-011146E556CC}" type="presOf" srcId="{2D613466-614E-4ED6-B5A0-19C09A77AF38}" destId="{8C9609B6-254B-44D6-8E47-C028F0AB6555}" srcOrd="0" destOrd="1" presId="urn:microsoft.com/office/officeart/2005/8/layout/vList5"/>
    <dgm:cxn modelId="{3423376F-B704-4906-8B28-D3D2E5C2C1AA}" srcId="{6EA44504-7EE4-43CD-AB9F-5E5FBDC0C34E}" destId="{748B85A8-C6C7-44C7-91A2-A5387ADA3382}" srcOrd="2" destOrd="0" parTransId="{E3219417-B39C-4BD6-B14E-8F5EDE754560}" sibTransId="{0D6787C9-B1CA-46BB-84FB-6609D6ADC60D}"/>
    <dgm:cxn modelId="{F2D9E480-BC02-4C75-B789-5481772B2AE4}" srcId="{6EA44504-7EE4-43CD-AB9F-5E5FBDC0C34E}" destId="{AEA5DAB0-3E19-45D4-9CB0-9C806563915B}" srcOrd="3" destOrd="0" parTransId="{3C2033C4-4E9C-4772-85DD-48E3582C061D}" sibTransId="{1CDFD068-8FB0-4EDC-81BA-8DB4E230243C}"/>
    <dgm:cxn modelId="{83B8D3BD-B47A-43FF-883F-495C5B9C4D53}" srcId="{81BA3137-31BB-4162-9816-5B770E2F8809}" destId="{6EA44504-7EE4-43CD-AB9F-5E5FBDC0C34E}" srcOrd="0" destOrd="0" parTransId="{62F63215-BC2F-44FC-BFFF-9680AA5E8ED8}" sibTransId="{4F85E337-5276-4E8F-B278-8AE8A814B3BE}"/>
    <dgm:cxn modelId="{9424D9DC-828A-4688-BFA7-8E4F5396EC57}" srcId="{6EA44504-7EE4-43CD-AB9F-5E5FBDC0C34E}" destId="{D9DFB8C7-46F6-484D-94D3-CA57D99F45E1}" srcOrd="0" destOrd="0" parTransId="{99CBCD17-129C-4F48-B250-AF083000C45B}" sibTransId="{2E1A9154-D2B7-4FFB-B5F1-DF96B60E3B67}"/>
    <dgm:cxn modelId="{D5DF8BDD-F0BA-432C-8CC8-E3D54D28429C}" type="presOf" srcId="{AEA5DAB0-3E19-45D4-9CB0-9C806563915B}" destId="{8C9609B6-254B-44D6-8E47-C028F0AB6555}" srcOrd="0" destOrd="3" presId="urn:microsoft.com/office/officeart/2005/8/layout/vList5"/>
    <dgm:cxn modelId="{1AAD05ED-FCC7-4E36-B000-935229FCB78B}" type="presOf" srcId="{81BA3137-31BB-4162-9816-5B770E2F8809}" destId="{E3D55537-2248-4E66-B4C2-F495795020F9}" srcOrd="0" destOrd="0" presId="urn:microsoft.com/office/officeart/2005/8/layout/vList5"/>
    <dgm:cxn modelId="{4F9388F2-791C-422C-80B1-29FBC5C04EE3}" type="presOf" srcId="{6EA44504-7EE4-43CD-AB9F-5E5FBDC0C34E}" destId="{B259F4A3-FDB7-4D01-A427-2E038468B28E}" srcOrd="0" destOrd="0" presId="urn:microsoft.com/office/officeart/2005/8/layout/vList5"/>
    <dgm:cxn modelId="{50703DAF-8EC5-4025-8A92-51936BAF618F}" type="presParOf" srcId="{E3D55537-2248-4E66-B4C2-F495795020F9}" destId="{2758E002-FCA1-4BFC-A8C2-E7E824D140EA}" srcOrd="0" destOrd="0" presId="urn:microsoft.com/office/officeart/2005/8/layout/vList5"/>
    <dgm:cxn modelId="{8882B33A-5969-441E-8F0A-76E3104A728E}" type="presParOf" srcId="{2758E002-FCA1-4BFC-A8C2-E7E824D140EA}" destId="{B259F4A3-FDB7-4D01-A427-2E038468B28E}" srcOrd="0" destOrd="0" presId="urn:microsoft.com/office/officeart/2005/8/layout/vList5"/>
    <dgm:cxn modelId="{1149DD51-1B02-4E3A-B6C5-B8C97A7D8EE4}" type="presParOf" srcId="{2758E002-FCA1-4BFC-A8C2-E7E824D140EA}" destId="{8C9609B6-254B-44D6-8E47-C028F0AB65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BA3137-31BB-4162-9816-5B770E2F8809}"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pt-BR"/>
        </a:p>
      </dgm:t>
    </dgm:pt>
    <dgm:pt modelId="{6EA44504-7EE4-43CD-AB9F-5E5FBDC0C34E}">
      <dgm:prSet phldrT="[Texto]" custT="1"/>
      <dgm:spPr/>
      <dgm:t>
        <a:bodyPr/>
        <a:lstStyle/>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DISPOSITIVO: </a:t>
          </a:r>
          <a:r>
            <a:rPr lang="pt-BR" sz="1500" kern="1200" dirty="0">
              <a:solidFill>
                <a:schemeClr val="tx1"/>
              </a:solidFill>
              <a:latin typeface="Trebuchet MS" panose="020B0603020202020204" pitchFamily="34" charset="0"/>
            </a:rPr>
            <a:t>Art. 19, inciso III e art. 25, IV</a:t>
          </a:r>
        </a:p>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PRAZO PARA REPARAR</a:t>
          </a:r>
          <a:r>
            <a:rPr lang="pt-BR" sz="1500" kern="1200" dirty="0">
              <a:solidFill>
                <a:schemeClr val="tx1"/>
              </a:solidFill>
              <a:latin typeface="Trebuchet MS" panose="020B0603020202020204" pitchFamily="34" charset="0"/>
            </a:rPr>
            <a:t>: 10 dias corridos contados do recebimento da notificação pela OPS (ou seja, no prazo de resposta à notificação).</a:t>
          </a:r>
        </a:p>
        <a:p>
          <a:endParaRPr lang="pt-BR" sz="10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QUANDO PLEITEAR</a:t>
          </a:r>
          <a:r>
            <a:rPr lang="pt-BR" sz="1500" kern="1200" dirty="0">
              <a:solidFill>
                <a:schemeClr val="tx1"/>
              </a:solidFill>
              <a:latin typeface="Trebuchet MS" panose="020B0603020202020204" pitchFamily="34" charset="0"/>
            </a:rPr>
            <a:t>: Na 1ª oportunidade de resposta à apuração que antecede o rito de representação.</a:t>
          </a:r>
        </a:p>
      </dgm:t>
    </dgm:pt>
    <dgm:pt modelId="{62F63215-BC2F-44FC-BFFF-9680AA5E8ED8}" type="parTrans" cxnId="{83B8D3BD-B47A-43FF-883F-495C5B9C4D53}">
      <dgm:prSet/>
      <dgm:spPr/>
      <dgm:t>
        <a:bodyPr/>
        <a:lstStyle/>
        <a:p>
          <a:endParaRPr lang="pt-BR"/>
        </a:p>
      </dgm:t>
    </dgm:pt>
    <dgm:pt modelId="{4F85E337-5276-4E8F-B278-8AE8A814B3BE}" type="sibTrans" cxnId="{83B8D3BD-B47A-43FF-883F-495C5B9C4D53}">
      <dgm:prSet/>
      <dgm:spPr/>
      <dgm:t>
        <a:bodyPr/>
        <a:lstStyle/>
        <a:p>
          <a:endParaRPr lang="pt-BR"/>
        </a:p>
      </dgm:t>
    </dgm:pt>
    <dgm:pt modelId="{D9DFB8C7-46F6-484D-94D3-CA57D99F45E1}">
      <dgm:prSet phldrT="[Texto]" custT="1"/>
      <dgm:spPr/>
      <dgm:t>
        <a:bodyPr/>
        <a:lstStyle/>
        <a:p>
          <a:r>
            <a:rPr lang="pt-BR" sz="1500" b="1" dirty="0">
              <a:latin typeface="Trebuchet MS" panose="020B0603020202020204" pitchFamily="34" charset="0"/>
            </a:rPr>
            <a:t>FINALIDADE: </a:t>
          </a:r>
          <a:r>
            <a:rPr lang="pt-BR" sz="1500" b="0" dirty="0">
              <a:latin typeface="Trebuchet MS" panose="020B0603020202020204" pitchFamily="34" charset="0"/>
            </a:rPr>
            <a:t>Arquivar a demanda durante a apuração que antecede o rito de representação.</a:t>
          </a:r>
        </a:p>
      </dgm:t>
    </dgm:pt>
    <dgm:pt modelId="{99CBCD17-129C-4F48-B250-AF083000C45B}" type="parTrans" cxnId="{9424D9DC-828A-4688-BFA7-8E4F5396EC57}">
      <dgm:prSet/>
      <dgm:spPr/>
      <dgm:t>
        <a:bodyPr/>
        <a:lstStyle/>
        <a:p>
          <a:endParaRPr lang="pt-BR"/>
        </a:p>
      </dgm:t>
    </dgm:pt>
    <dgm:pt modelId="{2E1A9154-D2B7-4FFB-B5F1-DF96B60E3B67}" type="sibTrans" cxnId="{9424D9DC-828A-4688-BFA7-8E4F5396EC57}">
      <dgm:prSet/>
      <dgm:spPr/>
      <dgm:t>
        <a:bodyPr/>
        <a:lstStyle/>
        <a:p>
          <a:endParaRPr lang="pt-BR"/>
        </a:p>
      </dgm:t>
    </dgm:pt>
    <dgm:pt modelId="{AEA5DAB0-3E19-45D4-9CB0-9C806563915B}">
      <dgm:prSet phldrT="[Texto]" custT="1"/>
      <dgm:spPr/>
      <dgm:t>
        <a:bodyPr/>
        <a:lstStyle/>
        <a:p>
          <a:r>
            <a:rPr lang="pt-BR" sz="1500" b="1" dirty="0">
              <a:latin typeface="Trebuchet MS" panose="020B0603020202020204" pitchFamily="34" charset="0"/>
            </a:rPr>
            <a:t>REQUISITO(S): </a:t>
          </a:r>
          <a:r>
            <a:rPr lang="pt-BR" sz="1500" b="0" dirty="0">
              <a:latin typeface="Trebuchet MS" panose="020B0603020202020204" pitchFamily="34" charset="0"/>
            </a:rPr>
            <a:t>Será avaliada pelo fiscal a ocorrência ou não da reparação no caso concreto, de acordo com suas especificidades, extensão de dano e consequências (critério subjetivo/ conveniência e oportunidade).</a:t>
          </a:r>
        </a:p>
      </dgm:t>
    </dgm:pt>
    <dgm:pt modelId="{3C2033C4-4E9C-4772-85DD-48E3582C061D}" type="parTrans" cxnId="{F2D9E480-BC02-4C75-B789-5481772B2AE4}">
      <dgm:prSet/>
      <dgm:spPr/>
      <dgm:t>
        <a:bodyPr/>
        <a:lstStyle/>
        <a:p>
          <a:endParaRPr lang="pt-BR"/>
        </a:p>
      </dgm:t>
    </dgm:pt>
    <dgm:pt modelId="{1CDFD068-8FB0-4EDC-81BA-8DB4E230243C}" type="sibTrans" cxnId="{F2D9E480-BC02-4C75-B789-5481772B2AE4}">
      <dgm:prSet/>
      <dgm:spPr/>
      <dgm:t>
        <a:bodyPr/>
        <a:lstStyle/>
        <a:p>
          <a:endParaRPr lang="pt-BR"/>
        </a:p>
      </dgm:t>
    </dgm:pt>
    <dgm:pt modelId="{748B85A8-C6C7-44C7-91A2-A5387ADA3382}">
      <dgm:prSet phldrT="[Texto]" custT="1"/>
      <dgm:spPr/>
      <dgm:t>
        <a:bodyPr/>
        <a:lstStyle/>
        <a:p>
          <a:endParaRPr lang="pt-BR" sz="1500" b="1" dirty="0">
            <a:latin typeface="Trebuchet MS" panose="020B0603020202020204" pitchFamily="34" charset="0"/>
          </a:endParaRPr>
        </a:p>
      </dgm:t>
    </dgm:pt>
    <dgm:pt modelId="{E3219417-B39C-4BD6-B14E-8F5EDE754560}" type="parTrans" cxnId="{3423376F-B704-4906-8B28-D3D2E5C2C1AA}">
      <dgm:prSet/>
      <dgm:spPr/>
      <dgm:t>
        <a:bodyPr/>
        <a:lstStyle/>
        <a:p>
          <a:endParaRPr lang="pt-BR"/>
        </a:p>
      </dgm:t>
    </dgm:pt>
    <dgm:pt modelId="{0D6787C9-B1CA-46BB-84FB-6609D6ADC60D}" type="sibTrans" cxnId="{3423376F-B704-4906-8B28-D3D2E5C2C1AA}">
      <dgm:prSet/>
      <dgm:spPr/>
      <dgm:t>
        <a:bodyPr/>
        <a:lstStyle/>
        <a:p>
          <a:endParaRPr lang="pt-BR"/>
        </a:p>
      </dgm:t>
    </dgm:pt>
    <dgm:pt modelId="{2D613466-614E-4ED6-B5A0-19C09A77AF38}">
      <dgm:prSet phldrT="[Texto]" custT="1"/>
      <dgm:spPr/>
      <dgm:t>
        <a:bodyPr/>
        <a:lstStyle/>
        <a:p>
          <a:endParaRPr lang="pt-BR" sz="1500" b="1" dirty="0">
            <a:latin typeface="Trebuchet MS" panose="020B0603020202020204" pitchFamily="34" charset="0"/>
          </a:endParaRPr>
        </a:p>
      </dgm:t>
    </dgm:pt>
    <dgm:pt modelId="{F199323F-0CEC-4A4A-9631-A814227744C9}" type="parTrans" cxnId="{2C22DB5F-0C8B-445D-8141-BB518A535B7A}">
      <dgm:prSet/>
      <dgm:spPr/>
      <dgm:t>
        <a:bodyPr/>
        <a:lstStyle/>
        <a:p>
          <a:endParaRPr lang="pt-BR"/>
        </a:p>
      </dgm:t>
    </dgm:pt>
    <dgm:pt modelId="{50CD2C8A-DF58-41CB-9FB6-1FC14A6BE47C}" type="sibTrans" cxnId="{2C22DB5F-0C8B-445D-8141-BB518A535B7A}">
      <dgm:prSet/>
      <dgm:spPr/>
      <dgm:t>
        <a:bodyPr/>
        <a:lstStyle/>
        <a:p>
          <a:endParaRPr lang="pt-BR"/>
        </a:p>
      </dgm:t>
    </dgm:pt>
    <dgm:pt modelId="{E3D55537-2248-4E66-B4C2-F495795020F9}" type="pres">
      <dgm:prSet presAssocID="{81BA3137-31BB-4162-9816-5B770E2F8809}" presName="Name0" presStyleCnt="0">
        <dgm:presLayoutVars>
          <dgm:dir/>
          <dgm:animLvl val="lvl"/>
          <dgm:resizeHandles val="exact"/>
        </dgm:presLayoutVars>
      </dgm:prSet>
      <dgm:spPr/>
    </dgm:pt>
    <dgm:pt modelId="{2758E002-FCA1-4BFC-A8C2-E7E824D140EA}" type="pres">
      <dgm:prSet presAssocID="{6EA44504-7EE4-43CD-AB9F-5E5FBDC0C34E}" presName="linNode" presStyleCnt="0"/>
      <dgm:spPr/>
    </dgm:pt>
    <dgm:pt modelId="{B259F4A3-FDB7-4D01-A427-2E038468B28E}" type="pres">
      <dgm:prSet presAssocID="{6EA44504-7EE4-43CD-AB9F-5E5FBDC0C34E}" presName="parentText" presStyleLbl="node1" presStyleIdx="0" presStyleCnt="1">
        <dgm:presLayoutVars>
          <dgm:chMax val="1"/>
          <dgm:bulletEnabled val="1"/>
        </dgm:presLayoutVars>
      </dgm:prSet>
      <dgm:spPr/>
    </dgm:pt>
    <dgm:pt modelId="{8C9609B6-254B-44D6-8E47-C028F0AB6555}" type="pres">
      <dgm:prSet presAssocID="{6EA44504-7EE4-43CD-AB9F-5E5FBDC0C34E}" presName="descendantText" presStyleLbl="alignAccFollowNode1" presStyleIdx="0" presStyleCnt="1" custScaleY="125122">
        <dgm:presLayoutVars>
          <dgm:bulletEnabled val="1"/>
        </dgm:presLayoutVars>
      </dgm:prSet>
      <dgm:spPr/>
    </dgm:pt>
  </dgm:ptLst>
  <dgm:cxnLst>
    <dgm:cxn modelId="{2E18A314-78CD-4649-B747-9373736143CD}" type="presOf" srcId="{6EA44504-7EE4-43CD-AB9F-5E5FBDC0C34E}" destId="{B259F4A3-FDB7-4D01-A427-2E038468B28E}" srcOrd="0" destOrd="0" presId="urn:microsoft.com/office/officeart/2005/8/layout/vList5"/>
    <dgm:cxn modelId="{C1811226-8CA8-46C8-8331-4CDAF732EB42}" type="presOf" srcId="{AEA5DAB0-3E19-45D4-9CB0-9C806563915B}" destId="{8C9609B6-254B-44D6-8E47-C028F0AB6555}" srcOrd="0" destOrd="3" presId="urn:microsoft.com/office/officeart/2005/8/layout/vList5"/>
    <dgm:cxn modelId="{8657205F-6A4C-4E85-B1A4-109CBF7E8E47}" type="presOf" srcId="{D9DFB8C7-46F6-484D-94D3-CA57D99F45E1}" destId="{8C9609B6-254B-44D6-8E47-C028F0AB6555}" srcOrd="0" destOrd="0" presId="urn:microsoft.com/office/officeart/2005/8/layout/vList5"/>
    <dgm:cxn modelId="{2C22DB5F-0C8B-445D-8141-BB518A535B7A}" srcId="{6EA44504-7EE4-43CD-AB9F-5E5FBDC0C34E}" destId="{2D613466-614E-4ED6-B5A0-19C09A77AF38}" srcOrd="1" destOrd="0" parTransId="{F199323F-0CEC-4A4A-9631-A814227744C9}" sibTransId="{50CD2C8A-DF58-41CB-9FB6-1FC14A6BE47C}"/>
    <dgm:cxn modelId="{3423376F-B704-4906-8B28-D3D2E5C2C1AA}" srcId="{6EA44504-7EE4-43CD-AB9F-5E5FBDC0C34E}" destId="{748B85A8-C6C7-44C7-91A2-A5387ADA3382}" srcOrd="2" destOrd="0" parTransId="{E3219417-B39C-4BD6-B14E-8F5EDE754560}" sibTransId="{0D6787C9-B1CA-46BB-84FB-6609D6ADC60D}"/>
    <dgm:cxn modelId="{F2D9E480-BC02-4C75-B789-5481772B2AE4}" srcId="{6EA44504-7EE4-43CD-AB9F-5E5FBDC0C34E}" destId="{AEA5DAB0-3E19-45D4-9CB0-9C806563915B}" srcOrd="3" destOrd="0" parTransId="{3C2033C4-4E9C-4772-85DD-48E3582C061D}" sibTransId="{1CDFD068-8FB0-4EDC-81BA-8DB4E230243C}"/>
    <dgm:cxn modelId="{7A6016A0-40D9-4E73-BBBE-3020D9D88B87}" type="presOf" srcId="{2D613466-614E-4ED6-B5A0-19C09A77AF38}" destId="{8C9609B6-254B-44D6-8E47-C028F0AB6555}" srcOrd="0" destOrd="1" presId="urn:microsoft.com/office/officeart/2005/8/layout/vList5"/>
    <dgm:cxn modelId="{83B8D3BD-B47A-43FF-883F-495C5B9C4D53}" srcId="{81BA3137-31BB-4162-9816-5B770E2F8809}" destId="{6EA44504-7EE4-43CD-AB9F-5E5FBDC0C34E}" srcOrd="0" destOrd="0" parTransId="{62F63215-BC2F-44FC-BFFF-9680AA5E8ED8}" sibTransId="{4F85E337-5276-4E8F-B278-8AE8A814B3BE}"/>
    <dgm:cxn modelId="{B2C670D8-5C88-4A96-A6FB-65B7368696C5}" type="presOf" srcId="{748B85A8-C6C7-44C7-91A2-A5387ADA3382}" destId="{8C9609B6-254B-44D6-8E47-C028F0AB6555}" srcOrd="0" destOrd="2" presId="urn:microsoft.com/office/officeart/2005/8/layout/vList5"/>
    <dgm:cxn modelId="{9424D9DC-828A-4688-BFA7-8E4F5396EC57}" srcId="{6EA44504-7EE4-43CD-AB9F-5E5FBDC0C34E}" destId="{D9DFB8C7-46F6-484D-94D3-CA57D99F45E1}" srcOrd="0" destOrd="0" parTransId="{99CBCD17-129C-4F48-B250-AF083000C45B}" sibTransId="{2E1A9154-D2B7-4FFB-B5F1-DF96B60E3B67}"/>
    <dgm:cxn modelId="{2ECD64F5-A9A3-4819-BFFC-65037A6108BA}" type="presOf" srcId="{81BA3137-31BB-4162-9816-5B770E2F8809}" destId="{E3D55537-2248-4E66-B4C2-F495795020F9}" srcOrd="0" destOrd="0" presId="urn:microsoft.com/office/officeart/2005/8/layout/vList5"/>
    <dgm:cxn modelId="{BFC74AF5-353E-4AC2-B4B5-96A2BCA2B129}" type="presParOf" srcId="{E3D55537-2248-4E66-B4C2-F495795020F9}" destId="{2758E002-FCA1-4BFC-A8C2-E7E824D140EA}" srcOrd="0" destOrd="0" presId="urn:microsoft.com/office/officeart/2005/8/layout/vList5"/>
    <dgm:cxn modelId="{74313255-6090-4DE0-8958-B8D90E24BFF4}" type="presParOf" srcId="{2758E002-FCA1-4BFC-A8C2-E7E824D140EA}" destId="{B259F4A3-FDB7-4D01-A427-2E038468B28E}" srcOrd="0" destOrd="0" presId="urn:microsoft.com/office/officeart/2005/8/layout/vList5"/>
    <dgm:cxn modelId="{E87C5AC1-3762-4447-8B9F-1A1DA6AFE850}" type="presParOf" srcId="{2758E002-FCA1-4BFC-A8C2-E7E824D140EA}" destId="{8C9609B6-254B-44D6-8E47-C028F0AB65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73C5D7-5638-478B-B7E5-9E2603AFE48B}"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pt-BR"/>
        </a:p>
      </dgm:t>
    </dgm:pt>
    <dgm:pt modelId="{7455CA5C-9D32-48C7-9E3F-B6F3E094A4D0}">
      <dgm:prSet phldrT="[Texto]" custT="1"/>
      <dgm:spPr/>
      <dgm:t>
        <a:bodyPr/>
        <a:lstStyle/>
        <a:p>
          <a:r>
            <a:rPr lang="pt-BR" sz="1400" dirty="0"/>
            <a:t>Auto de Infração (Processo)</a:t>
          </a:r>
        </a:p>
      </dgm:t>
    </dgm:pt>
    <dgm:pt modelId="{CA2FB426-6E08-4DDD-88E3-9C2717CBE5D1}" type="parTrans" cxnId="{2830B956-7D60-448B-A878-50320B5F1242}">
      <dgm:prSet/>
      <dgm:spPr/>
      <dgm:t>
        <a:bodyPr/>
        <a:lstStyle/>
        <a:p>
          <a:endParaRPr lang="pt-BR"/>
        </a:p>
      </dgm:t>
    </dgm:pt>
    <dgm:pt modelId="{9E1DAC7B-A974-4AF0-A77F-1E882221DA65}" type="sibTrans" cxnId="{2830B956-7D60-448B-A878-50320B5F1242}">
      <dgm:prSet/>
      <dgm:spPr/>
      <dgm:t>
        <a:bodyPr/>
        <a:lstStyle/>
        <a:p>
          <a:endParaRPr lang="pt-BR"/>
        </a:p>
      </dgm:t>
    </dgm:pt>
    <dgm:pt modelId="{51AD50E4-4C46-450E-98B7-17ED2D0215FB}">
      <dgm:prSet phldrT="[Texto]" custT="1"/>
      <dgm:spPr/>
      <dgm:t>
        <a:bodyPr/>
        <a:lstStyle/>
        <a:p>
          <a:r>
            <a:rPr lang="pt-BR" sz="1700" dirty="0"/>
            <a:t>Defesa </a:t>
          </a:r>
        </a:p>
      </dgm:t>
    </dgm:pt>
    <dgm:pt modelId="{4E8ECD41-1F51-483C-9563-FB313CA7365C}" type="parTrans" cxnId="{229A1729-D27E-4FF7-A125-F8B61A3C37BF}">
      <dgm:prSet/>
      <dgm:spPr/>
      <dgm:t>
        <a:bodyPr/>
        <a:lstStyle/>
        <a:p>
          <a:endParaRPr lang="pt-BR"/>
        </a:p>
      </dgm:t>
    </dgm:pt>
    <dgm:pt modelId="{D38CD9F7-FD1A-481E-823B-5EEBA9F4BE55}" type="sibTrans" cxnId="{229A1729-D27E-4FF7-A125-F8B61A3C37BF}">
      <dgm:prSet/>
      <dgm:spPr/>
      <dgm:t>
        <a:bodyPr/>
        <a:lstStyle/>
        <a:p>
          <a:endParaRPr lang="pt-BR"/>
        </a:p>
      </dgm:t>
    </dgm:pt>
    <dgm:pt modelId="{EB876E91-8757-44BC-A820-3EA145086EA7}">
      <dgm:prSet phldrT="[Texto]" custT="1"/>
      <dgm:spPr/>
      <dgm:t>
        <a:bodyPr/>
        <a:lstStyle/>
        <a:p>
          <a:r>
            <a:rPr lang="pt-BR" sz="1300" dirty="0"/>
            <a:t>Não apresentação de defesa </a:t>
          </a:r>
        </a:p>
      </dgm:t>
    </dgm:pt>
    <dgm:pt modelId="{FFF360A1-C32B-4DF2-9916-E1549F3B4C9D}" type="parTrans" cxnId="{8A6C1AE7-34DE-4F39-BFA4-2D003602DE82}">
      <dgm:prSet/>
      <dgm:spPr/>
      <dgm:t>
        <a:bodyPr/>
        <a:lstStyle/>
        <a:p>
          <a:endParaRPr lang="pt-BR"/>
        </a:p>
      </dgm:t>
    </dgm:pt>
    <dgm:pt modelId="{DBEAF5F6-AC24-46B8-A1D3-5FD192135B01}" type="sibTrans" cxnId="{8A6C1AE7-34DE-4F39-BFA4-2D003602DE82}">
      <dgm:prSet/>
      <dgm:spPr/>
      <dgm:t>
        <a:bodyPr/>
        <a:lstStyle/>
        <a:p>
          <a:endParaRPr lang="pt-BR"/>
        </a:p>
      </dgm:t>
    </dgm:pt>
    <dgm:pt modelId="{CAB2F913-C661-4A1A-BF73-3CC2040B844C}">
      <dgm:prSet phldrT="[Texto]" phldr="1"/>
      <dgm:spPr/>
      <dgm:t>
        <a:bodyPr/>
        <a:lstStyle/>
        <a:p>
          <a:endParaRPr lang="pt-BR" dirty="0"/>
        </a:p>
      </dgm:t>
    </dgm:pt>
    <dgm:pt modelId="{B0EBF65F-067A-4FA2-A5B9-6437C8D61038}" type="parTrans" cxnId="{46EC018A-EA4B-4B5A-995E-A486324DA07D}">
      <dgm:prSet/>
      <dgm:spPr/>
      <dgm:t>
        <a:bodyPr/>
        <a:lstStyle/>
        <a:p>
          <a:endParaRPr lang="pt-BR"/>
        </a:p>
      </dgm:t>
    </dgm:pt>
    <dgm:pt modelId="{7763BBBF-52EB-4DD5-A31F-77B2D8B13BF2}" type="sibTrans" cxnId="{46EC018A-EA4B-4B5A-995E-A486324DA07D}">
      <dgm:prSet/>
      <dgm:spPr/>
      <dgm:t>
        <a:bodyPr/>
        <a:lstStyle/>
        <a:p>
          <a:endParaRPr lang="pt-BR"/>
        </a:p>
      </dgm:t>
    </dgm:pt>
    <dgm:pt modelId="{B5B4936D-587A-4812-B70F-B112BB74186D}">
      <dgm:prSet phldrT="[Texto]" custT="1"/>
      <dgm:spPr/>
      <dgm:t>
        <a:bodyPr/>
        <a:lstStyle/>
        <a:p>
          <a:r>
            <a:rPr lang="pt-BR" sz="1400" dirty="0"/>
            <a:t>Decisão</a:t>
          </a:r>
          <a:r>
            <a:rPr lang="pt-BR" sz="1600" dirty="0"/>
            <a:t> </a:t>
          </a:r>
        </a:p>
      </dgm:t>
    </dgm:pt>
    <dgm:pt modelId="{AD675439-BDDC-49B6-80FF-B7DA98BE3983}" type="parTrans" cxnId="{2352DC31-B53A-4B24-8093-4969E06CEFDD}">
      <dgm:prSet/>
      <dgm:spPr/>
      <dgm:t>
        <a:bodyPr/>
        <a:lstStyle/>
        <a:p>
          <a:endParaRPr lang="pt-BR"/>
        </a:p>
      </dgm:t>
    </dgm:pt>
    <dgm:pt modelId="{4245F09F-E82B-4383-BB4D-704720C1B159}" type="sibTrans" cxnId="{2352DC31-B53A-4B24-8093-4969E06CEFDD}">
      <dgm:prSet/>
      <dgm:spPr/>
      <dgm:t>
        <a:bodyPr/>
        <a:lstStyle/>
        <a:p>
          <a:endParaRPr lang="pt-BR"/>
        </a:p>
      </dgm:t>
    </dgm:pt>
    <dgm:pt modelId="{1600072C-F783-465C-B97A-B7874D59CEF2}">
      <dgm:prSet phldrT="[Texto]" custT="1"/>
      <dgm:spPr/>
      <dgm:t>
        <a:bodyPr/>
        <a:lstStyle/>
        <a:p>
          <a:r>
            <a:rPr lang="pt-BR" sz="1400" dirty="0"/>
            <a:t>Fim</a:t>
          </a:r>
        </a:p>
      </dgm:t>
    </dgm:pt>
    <dgm:pt modelId="{8891E91A-0470-45D4-BAE4-B2B3B75FE6FC}" type="parTrans" cxnId="{9F230EE2-D871-4B08-9EF6-C9012AB09B1F}">
      <dgm:prSet/>
      <dgm:spPr/>
      <dgm:t>
        <a:bodyPr/>
        <a:lstStyle/>
        <a:p>
          <a:endParaRPr lang="pt-BR"/>
        </a:p>
      </dgm:t>
    </dgm:pt>
    <dgm:pt modelId="{834F79B6-3935-45A6-8C1C-BC6BF7ADC558}" type="sibTrans" cxnId="{9F230EE2-D871-4B08-9EF6-C9012AB09B1F}">
      <dgm:prSet/>
      <dgm:spPr/>
      <dgm:t>
        <a:bodyPr/>
        <a:lstStyle/>
        <a:p>
          <a:endParaRPr lang="pt-BR"/>
        </a:p>
      </dgm:t>
    </dgm:pt>
    <dgm:pt modelId="{20C1AD1B-47C1-47DA-8290-333ECC9AC9F4}">
      <dgm:prSet phldrT="[Texto]" custT="1"/>
      <dgm:spPr/>
      <dgm:t>
        <a:bodyPr anchor="t"/>
        <a:lstStyle/>
        <a:p>
          <a:r>
            <a:rPr lang="pt-BR" sz="1700" dirty="0"/>
            <a:t>Recurso</a:t>
          </a:r>
          <a:r>
            <a:rPr lang="pt-BR" sz="4000" dirty="0"/>
            <a:t> </a:t>
          </a:r>
        </a:p>
      </dgm:t>
    </dgm:pt>
    <dgm:pt modelId="{15EBC0FB-E0FA-4F35-B350-2FEAFD5FAD79}" type="parTrans" cxnId="{20CEFA61-08D6-4990-8C82-27E7C599614B}">
      <dgm:prSet/>
      <dgm:spPr/>
      <dgm:t>
        <a:bodyPr/>
        <a:lstStyle/>
        <a:p>
          <a:endParaRPr lang="pt-BR"/>
        </a:p>
      </dgm:t>
    </dgm:pt>
    <dgm:pt modelId="{9C832FB5-D22C-484B-977E-068299F26430}" type="sibTrans" cxnId="{20CEFA61-08D6-4990-8C82-27E7C599614B}">
      <dgm:prSet/>
      <dgm:spPr/>
      <dgm:t>
        <a:bodyPr/>
        <a:lstStyle/>
        <a:p>
          <a:endParaRPr lang="pt-BR"/>
        </a:p>
      </dgm:t>
    </dgm:pt>
    <dgm:pt modelId="{B37DA9BF-4D07-4D0E-A470-E68E4A4BEF74}">
      <dgm:prSet phldrT="[Texto]"/>
      <dgm:spPr/>
      <dgm:t>
        <a:bodyPr/>
        <a:lstStyle/>
        <a:p>
          <a:endParaRPr lang="pt-BR" dirty="0"/>
        </a:p>
      </dgm:t>
    </dgm:pt>
    <dgm:pt modelId="{AE3D350F-5D6A-4F1B-B03C-5E90096486FD}" type="sibTrans" cxnId="{8D631E04-8FE1-443A-8F68-70A48C876255}">
      <dgm:prSet/>
      <dgm:spPr/>
      <dgm:t>
        <a:bodyPr/>
        <a:lstStyle/>
        <a:p>
          <a:endParaRPr lang="pt-BR"/>
        </a:p>
      </dgm:t>
    </dgm:pt>
    <dgm:pt modelId="{520A8E00-4805-4326-B872-F04E63D07543}" type="parTrans" cxnId="{8D631E04-8FE1-443A-8F68-70A48C876255}">
      <dgm:prSet/>
      <dgm:spPr/>
      <dgm:t>
        <a:bodyPr/>
        <a:lstStyle/>
        <a:p>
          <a:endParaRPr lang="pt-BR"/>
        </a:p>
      </dgm:t>
    </dgm:pt>
    <dgm:pt modelId="{132568B0-2BAC-4A5B-B57B-D5E4CA799141}" type="pres">
      <dgm:prSet presAssocID="{7073C5D7-5638-478B-B7E5-9E2603AFE48B}" presName="Name0" presStyleCnt="0">
        <dgm:presLayoutVars>
          <dgm:dir/>
          <dgm:animLvl val="lvl"/>
          <dgm:resizeHandles val="exact"/>
        </dgm:presLayoutVars>
      </dgm:prSet>
      <dgm:spPr/>
    </dgm:pt>
    <dgm:pt modelId="{2A7B1EA9-255D-4DFF-84CA-E7662FB32892}" type="pres">
      <dgm:prSet presAssocID="{B37DA9BF-4D07-4D0E-A470-E68E4A4BEF74}" presName="boxAndChildren" presStyleCnt="0"/>
      <dgm:spPr/>
    </dgm:pt>
    <dgm:pt modelId="{330BA091-F123-4211-9A0A-952E72478BBF}" type="pres">
      <dgm:prSet presAssocID="{B37DA9BF-4D07-4D0E-A470-E68E4A4BEF74}" presName="parentTextBox" presStyleLbl="node1" presStyleIdx="0" presStyleCnt="3"/>
      <dgm:spPr/>
    </dgm:pt>
    <dgm:pt modelId="{734A5421-EE53-4FC9-AD9A-7BD024E50D69}" type="pres">
      <dgm:prSet presAssocID="{B37DA9BF-4D07-4D0E-A470-E68E4A4BEF74}" presName="entireBox" presStyleLbl="node1" presStyleIdx="0" presStyleCnt="3" custScaleY="7409" custLinFactY="88153" custLinFactNeighborX="5272" custLinFactNeighborY="100000"/>
      <dgm:spPr/>
    </dgm:pt>
    <dgm:pt modelId="{FF2EE420-7AB1-4297-829A-4784C55E6F6F}" type="pres">
      <dgm:prSet presAssocID="{B37DA9BF-4D07-4D0E-A470-E68E4A4BEF74}" presName="descendantBox" presStyleCnt="0"/>
      <dgm:spPr/>
    </dgm:pt>
    <dgm:pt modelId="{443E354D-5D65-440D-87B5-199D0C79A677}" type="pres">
      <dgm:prSet presAssocID="{20C1AD1B-47C1-47DA-8290-333ECC9AC9F4}" presName="childTextBox" presStyleLbl="fgAccFollowNode1" presStyleIdx="0" presStyleCnt="5" custScaleX="47688" custScaleY="248122" custLinFactNeighborX="-24786" custLinFactNeighborY="-40402">
        <dgm:presLayoutVars>
          <dgm:bulletEnabled val="1"/>
        </dgm:presLayoutVars>
      </dgm:prSet>
      <dgm:spPr/>
    </dgm:pt>
    <dgm:pt modelId="{749A0266-E29C-4759-831F-0997B6EE6F17}" type="pres">
      <dgm:prSet presAssocID="{7763BBBF-52EB-4DD5-A31F-77B2D8B13BF2}" presName="sp" presStyleCnt="0"/>
      <dgm:spPr/>
    </dgm:pt>
    <dgm:pt modelId="{25FEB818-FE40-4DD9-A039-C27EF770269E}" type="pres">
      <dgm:prSet presAssocID="{CAB2F913-C661-4A1A-BF73-3CC2040B844C}" presName="arrowAndChildren" presStyleCnt="0"/>
      <dgm:spPr/>
    </dgm:pt>
    <dgm:pt modelId="{F1B01F4C-0FBD-4241-B364-5B97E7E59DAD}" type="pres">
      <dgm:prSet presAssocID="{CAB2F913-C661-4A1A-BF73-3CC2040B844C}" presName="parentTextArrow" presStyleLbl="node1" presStyleIdx="0" presStyleCnt="3"/>
      <dgm:spPr/>
    </dgm:pt>
    <dgm:pt modelId="{9A139D8C-2ADA-4452-B8CE-B386C9E58C1D}" type="pres">
      <dgm:prSet presAssocID="{CAB2F913-C661-4A1A-BF73-3CC2040B844C}" presName="arrow" presStyleLbl="node1" presStyleIdx="1" presStyleCnt="3" custLinFactNeighborX="-604" custLinFactNeighborY="2937"/>
      <dgm:spPr/>
    </dgm:pt>
    <dgm:pt modelId="{91CC9670-1815-4B6B-B289-0AFDC1BB186A}" type="pres">
      <dgm:prSet presAssocID="{CAB2F913-C661-4A1A-BF73-3CC2040B844C}" presName="descendantArrow" presStyleCnt="0"/>
      <dgm:spPr/>
    </dgm:pt>
    <dgm:pt modelId="{9EACC38D-176D-4E7F-8A0F-D795416C63B8}" type="pres">
      <dgm:prSet presAssocID="{B5B4936D-587A-4812-B70F-B112BB74186D}" presName="childTextArrow" presStyleLbl="fgAccFollowNode1" presStyleIdx="1" presStyleCnt="5" custScaleX="93782" custScaleY="187853" custLinFactNeighborY="-49098">
        <dgm:presLayoutVars>
          <dgm:bulletEnabled val="1"/>
        </dgm:presLayoutVars>
      </dgm:prSet>
      <dgm:spPr/>
    </dgm:pt>
    <dgm:pt modelId="{300442ED-0550-4637-9CE8-D288AA481404}" type="pres">
      <dgm:prSet presAssocID="{1600072C-F783-465C-B97A-B7874D59CEF2}" presName="childTextArrow" presStyleLbl="fgAccFollowNode1" presStyleIdx="2" presStyleCnt="5" custScaleX="94440" custScaleY="193220" custLinFactNeighborX="2984" custLinFactNeighborY="-49098">
        <dgm:presLayoutVars>
          <dgm:bulletEnabled val="1"/>
        </dgm:presLayoutVars>
      </dgm:prSet>
      <dgm:spPr/>
    </dgm:pt>
    <dgm:pt modelId="{DEE91E6B-BB9B-4F59-A41A-38EAFED65765}" type="pres">
      <dgm:prSet presAssocID="{9E1DAC7B-A974-4AF0-A77F-1E882221DA65}" presName="sp" presStyleCnt="0"/>
      <dgm:spPr/>
    </dgm:pt>
    <dgm:pt modelId="{22D9B738-4D00-4278-A640-B7E51E906D9C}" type="pres">
      <dgm:prSet presAssocID="{7455CA5C-9D32-48C7-9E3F-B6F3E094A4D0}" presName="arrowAndChildren" presStyleCnt="0"/>
      <dgm:spPr/>
    </dgm:pt>
    <dgm:pt modelId="{3178E5D3-3089-43C9-8D51-A53451531E66}" type="pres">
      <dgm:prSet presAssocID="{7455CA5C-9D32-48C7-9E3F-B6F3E094A4D0}" presName="parentTextArrow" presStyleLbl="node1" presStyleIdx="1" presStyleCnt="3"/>
      <dgm:spPr/>
    </dgm:pt>
    <dgm:pt modelId="{A5D7A1D1-F909-498B-9F33-FFE294580CC0}" type="pres">
      <dgm:prSet presAssocID="{7455CA5C-9D32-48C7-9E3F-B6F3E094A4D0}" presName="arrow" presStyleLbl="node1" presStyleIdx="2" presStyleCnt="3"/>
      <dgm:spPr/>
    </dgm:pt>
    <dgm:pt modelId="{0F02A3E2-A609-48DF-BB4B-B0754A1251D9}" type="pres">
      <dgm:prSet presAssocID="{7455CA5C-9D32-48C7-9E3F-B6F3E094A4D0}" presName="descendantArrow" presStyleCnt="0"/>
      <dgm:spPr/>
    </dgm:pt>
    <dgm:pt modelId="{C9B47DB8-AE28-4CA7-B3F8-4EDA36DE64AB}" type="pres">
      <dgm:prSet presAssocID="{51AD50E4-4C46-450E-98B7-17ED2D0215FB}" presName="childTextArrow" presStyleLbl="fgAccFollowNode1" presStyleIdx="3" presStyleCnt="5">
        <dgm:presLayoutVars>
          <dgm:bulletEnabled val="1"/>
        </dgm:presLayoutVars>
      </dgm:prSet>
      <dgm:spPr/>
    </dgm:pt>
    <dgm:pt modelId="{C0C92B8F-3A61-4433-98B6-0B8FB19CA43F}" type="pres">
      <dgm:prSet presAssocID="{EB876E91-8757-44BC-A820-3EA145086EA7}" presName="childTextArrow" presStyleLbl="fgAccFollowNode1" presStyleIdx="4" presStyleCnt="5">
        <dgm:presLayoutVars>
          <dgm:bulletEnabled val="1"/>
        </dgm:presLayoutVars>
      </dgm:prSet>
      <dgm:spPr/>
    </dgm:pt>
  </dgm:ptLst>
  <dgm:cxnLst>
    <dgm:cxn modelId="{37D92101-0307-42F3-9199-F380D91B8915}" type="presOf" srcId="{7073C5D7-5638-478B-B7E5-9E2603AFE48B}" destId="{132568B0-2BAC-4A5B-B57B-D5E4CA799141}" srcOrd="0" destOrd="0" presId="urn:microsoft.com/office/officeart/2005/8/layout/process4"/>
    <dgm:cxn modelId="{8D631E04-8FE1-443A-8F68-70A48C876255}" srcId="{7073C5D7-5638-478B-B7E5-9E2603AFE48B}" destId="{B37DA9BF-4D07-4D0E-A470-E68E4A4BEF74}" srcOrd="2" destOrd="0" parTransId="{520A8E00-4805-4326-B872-F04E63D07543}" sibTransId="{AE3D350F-5D6A-4F1B-B03C-5E90096486FD}"/>
    <dgm:cxn modelId="{229A1729-D27E-4FF7-A125-F8B61A3C37BF}" srcId="{7455CA5C-9D32-48C7-9E3F-B6F3E094A4D0}" destId="{51AD50E4-4C46-450E-98B7-17ED2D0215FB}" srcOrd="0" destOrd="0" parTransId="{4E8ECD41-1F51-483C-9563-FB313CA7365C}" sibTransId="{D38CD9F7-FD1A-481E-823B-5EEBA9F4BE55}"/>
    <dgm:cxn modelId="{2352DC31-B53A-4B24-8093-4969E06CEFDD}" srcId="{CAB2F913-C661-4A1A-BF73-3CC2040B844C}" destId="{B5B4936D-587A-4812-B70F-B112BB74186D}" srcOrd="0" destOrd="0" parTransId="{AD675439-BDDC-49B6-80FF-B7DA98BE3983}" sibTransId="{4245F09F-E82B-4383-BB4D-704720C1B159}"/>
    <dgm:cxn modelId="{8A3B7B3D-56F1-45A6-98EA-912A6AC5E3F5}" type="presOf" srcId="{7455CA5C-9D32-48C7-9E3F-B6F3E094A4D0}" destId="{3178E5D3-3089-43C9-8D51-A53451531E66}" srcOrd="0" destOrd="0" presId="urn:microsoft.com/office/officeart/2005/8/layout/process4"/>
    <dgm:cxn modelId="{20CEFA61-08D6-4990-8C82-27E7C599614B}" srcId="{B37DA9BF-4D07-4D0E-A470-E68E4A4BEF74}" destId="{20C1AD1B-47C1-47DA-8290-333ECC9AC9F4}" srcOrd="0" destOrd="0" parTransId="{15EBC0FB-E0FA-4F35-B350-2FEAFD5FAD79}" sibTransId="{9C832FB5-D22C-484B-977E-068299F26430}"/>
    <dgm:cxn modelId="{1E960672-54DB-480F-9811-F7C2917FE995}" type="presOf" srcId="{CAB2F913-C661-4A1A-BF73-3CC2040B844C}" destId="{F1B01F4C-0FBD-4241-B364-5B97E7E59DAD}" srcOrd="0" destOrd="0" presId="urn:microsoft.com/office/officeart/2005/8/layout/process4"/>
    <dgm:cxn modelId="{2830B956-7D60-448B-A878-50320B5F1242}" srcId="{7073C5D7-5638-478B-B7E5-9E2603AFE48B}" destId="{7455CA5C-9D32-48C7-9E3F-B6F3E094A4D0}" srcOrd="0" destOrd="0" parTransId="{CA2FB426-6E08-4DDD-88E3-9C2717CBE5D1}" sibTransId="{9E1DAC7B-A974-4AF0-A77F-1E882221DA65}"/>
    <dgm:cxn modelId="{46EC018A-EA4B-4B5A-995E-A486324DA07D}" srcId="{7073C5D7-5638-478B-B7E5-9E2603AFE48B}" destId="{CAB2F913-C661-4A1A-BF73-3CC2040B844C}" srcOrd="1" destOrd="0" parTransId="{B0EBF65F-067A-4FA2-A5B9-6437C8D61038}" sibTransId="{7763BBBF-52EB-4DD5-A31F-77B2D8B13BF2}"/>
    <dgm:cxn modelId="{CFCE7992-D0A0-4B32-A680-C9F72E7EE831}" type="presOf" srcId="{1600072C-F783-465C-B97A-B7874D59CEF2}" destId="{300442ED-0550-4637-9CE8-D288AA481404}" srcOrd="0" destOrd="0" presId="urn:microsoft.com/office/officeart/2005/8/layout/process4"/>
    <dgm:cxn modelId="{D2AE1593-37CD-4E7D-B36F-059630F68F85}" type="presOf" srcId="{B37DA9BF-4D07-4D0E-A470-E68E4A4BEF74}" destId="{734A5421-EE53-4FC9-AD9A-7BD024E50D69}" srcOrd="1" destOrd="0" presId="urn:microsoft.com/office/officeart/2005/8/layout/process4"/>
    <dgm:cxn modelId="{8E8B7996-71BC-420C-B576-C49037A2F441}" type="presOf" srcId="{B5B4936D-587A-4812-B70F-B112BB74186D}" destId="{9EACC38D-176D-4E7F-8A0F-D795416C63B8}" srcOrd="0" destOrd="0" presId="urn:microsoft.com/office/officeart/2005/8/layout/process4"/>
    <dgm:cxn modelId="{6AAB75B0-E23B-4328-B75E-F728D3BCDF0A}" type="presOf" srcId="{51AD50E4-4C46-450E-98B7-17ED2D0215FB}" destId="{C9B47DB8-AE28-4CA7-B3F8-4EDA36DE64AB}" srcOrd="0" destOrd="0" presId="urn:microsoft.com/office/officeart/2005/8/layout/process4"/>
    <dgm:cxn modelId="{B72C4BB9-A8D8-4128-931A-88D5BF678639}" type="presOf" srcId="{EB876E91-8757-44BC-A820-3EA145086EA7}" destId="{C0C92B8F-3A61-4433-98B6-0B8FB19CA43F}" srcOrd="0" destOrd="0" presId="urn:microsoft.com/office/officeart/2005/8/layout/process4"/>
    <dgm:cxn modelId="{905BABBD-7BF3-4215-A4A2-069736247C32}" type="presOf" srcId="{B37DA9BF-4D07-4D0E-A470-E68E4A4BEF74}" destId="{330BA091-F123-4211-9A0A-952E72478BBF}" srcOrd="0" destOrd="0" presId="urn:microsoft.com/office/officeart/2005/8/layout/process4"/>
    <dgm:cxn modelId="{145CB2C5-B333-4F81-9CAD-4C22D2E1B67F}" type="presOf" srcId="{7455CA5C-9D32-48C7-9E3F-B6F3E094A4D0}" destId="{A5D7A1D1-F909-498B-9F33-FFE294580CC0}" srcOrd="1" destOrd="0" presId="urn:microsoft.com/office/officeart/2005/8/layout/process4"/>
    <dgm:cxn modelId="{6272DACB-8216-4BA0-B3E9-B900DB3FDEFE}" type="presOf" srcId="{CAB2F913-C661-4A1A-BF73-3CC2040B844C}" destId="{9A139D8C-2ADA-4452-B8CE-B386C9E58C1D}" srcOrd="1" destOrd="0" presId="urn:microsoft.com/office/officeart/2005/8/layout/process4"/>
    <dgm:cxn modelId="{9F230EE2-D871-4B08-9EF6-C9012AB09B1F}" srcId="{CAB2F913-C661-4A1A-BF73-3CC2040B844C}" destId="{1600072C-F783-465C-B97A-B7874D59CEF2}" srcOrd="1" destOrd="0" parTransId="{8891E91A-0470-45D4-BAE4-B2B3B75FE6FC}" sibTransId="{834F79B6-3935-45A6-8C1C-BC6BF7ADC558}"/>
    <dgm:cxn modelId="{8A6C1AE7-34DE-4F39-BFA4-2D003602DE82}" srcId="{7455CA5C-9D32-48C7-9E3F-B6F3E094A4D0}" destId="{EB876E91-8757-44BC-A820-3EA145086EA7}" srcOrd="1" destOrd="0" parTransId="{FFF360A1-C32B-4DF2-9916-E1549F3B4C9D}" sibTransId="{DBEAF5F6-AC24-46B8-A1D3-5FD192135B01}"/>
    <dgm:cxn modelId="{73D09BEE-2F8A-4EDD-B8AD-949A2EC233A4}" type="presOf" srcId="{20C1AD1B-47C1-47DA-8290-333ECC9AC9F4}" destId="{443E354D-5D65-440D-87B5-199D0C79A677}" srcOrd="0" destOrd="0" presId="urn:microsoft.com/office/officeart/2005/8/layout/process4"/>
    <dgm:cxn modelId="{5617D597-890C-496F-9FA5-B78D1711CF85}" type="presParOf" srcId="{132568B0-2BAC-4A5B-B57B-D5E4CA799141}" destId="{2A7B1EA9-255D-4DFF-84CA-E7662FB32892}" srcOrd="0" destOrd="0" presId="urn:microsoft.com/office/officeart/2005/8/layout/process4"/>
    <dgm:cxn modelId="{5C9925BC-32B3-416B-9649-FEB3672DCBC8}" type="presParOf" srcId="{2A7B1EA9-255D-4DFF-84CA-E7662FB32892}" destId="{330BA091-F123-4211-9A0A-952E72478BBF}" srcOrd="0" destOrd="0" presId="urn:microsoft.com/office/officeart/2005/8/layout/process4"/>
    <dgm:cxn modelId="{6B174C7F-508D-4D69-8130-C1496EC14118}" type="presParOf" srcId="{2A7B1EA9-255D-4DFF-84CA-E7662FB32892}" destId="{734A5421-EE53-4FC9-AD9A-7BD024E50D69}" srcOrd="1" destOrd="0" presId="urn:microsoft.com/office/officeart/2005/8/layout/process4"/>
    <dgm:cxn modelId="{59A7D6AF-341D-4DAF-868A-017117E13FD3}" type="presParOf" srcId="{2A7B1EA9-255D-4DFF-84CA-E7662FB32892}" destId="{FF2EE420-7AB1-4297-829A-4784C55E6F6F}" srcOrd="2" destOrd="0" presId="urn:microsoft.com/office/officeart/2005/8/layout/process4"/>
    <dgm:cxn modelId="{02E35C24-E1BB-4F5F-9CA6-08247F5ED974}" type="presParOf" srcId="{FF2EE420-7AB1-4297-829A-4784C55E6F6F}" destId="{443E354D-5D65-440D-87B5-199D0C79A677}" srcOrd="0" destOrd="0" presId="urn:microsoft.com/office/officeart/2005/8/layout/process4"/>
    <dgm:cxn modelId="{F9CC708C-A610-46A8-8604-13DF955DB50C}" type="presParOf" srcId="{132568B0-2BAC-4A5B-B57B-D5E4CA799141}" destId="{749A0266-E29C-4759-831F-0997B6EE6F17}" srcOrd="1" destOrd="0" presId="urn:microsoft.com/office/officeart/2005/8/layout/process4"/>
    <dgm:cxn modelId="{B92E9B1C-B797-4E9E-B284-4E712FFFDDEB}" type="presParOf" srcId="{132568B0-2BAC-4A5B-B57B-D5E4CA799141}" destId="{25FEB818-FE40-4DD9-A039-C27EF770269E}" srcOrd="2" destOrd="0" presId="urn:microsoft.com/office/officeart/2005/8/layout/process4"/>
    <dgm:cxn modelId="{7A9758F7-120D-4F7D-83AA-6AAF5099E383}" type="presParOf" srcId="{25FEB818-FE40-4DD9-A039-C27EF770269E}" destId="{F1B01F4C-0FBD-4241-B364-5B97E7E59DAD}" srcOrd="0" destOrd="0" presId="urn:microsoft.com/office/officeart/2005/8/layout/process4"/>
    <dgm:cxn modelId="{517A2B68-F2A3-491D-BA20-567819E7DE77}" type="presParOf" srcId="{25FEB818-FE40-4DD9-A039-C27EF770269E}" destId="{9A139D8C-2ADA-4452-B8CE-B386C9E58C1D}" srcOrd="1" destOrd="0" presId="urn:microsoft.com/office/officeart/2005/8/layout/process4"/>
    <dgm:cxn modelId="{12A6F22E-7679-493B-B7C6-A481F784B6D2}" type="presParOf" srcId="{25FEB818-FE40-4DD9-A039-C27EF770269E}" destId="{91CC9670-1815-4B6B-B289-0AFDC1BB186A}" srcOrd="2" destOrd="0" presId="urn:microsoft.com/office/officeart/2005/8/layout/process4"/>
    <dgm:cxn modelId="{EA144B2C-7337-4E31-A0B5-BE888F922BD3}" type="presParOf" srcId="{91CC9670-1815-4B6B-B289-0AFDC1BB186A}" destId="{9EACC38D-176D-4E7F-8A0F-D795416C63B8}" srcOrd="0" destOrd="0" presId="urn:microsoft.com/office/officeart/2005/8/layout/process4"/>
    <dgm:cxn modelId="{78E5E23B-0A3B-44DD-903C-0418411F57CD}" type="presParOf" srcId="{91CC9670-1815-4B6B-B289-0AFDC1BB186A}" destId="{300442ED-0550-4637-9CE8-D288AA481404}" srcOrd="1" destOrd="0" presId="urn:microsoft.com/office/officeart/2005/8/layout/process4"/>
    <dgm:cxn modelId="{12D93147-C7C8-4289-B11B-A2BF823C67C4}" type="presParOf" srcId="{132568B0-2BAC-4A5B-B57B-D5E4CA799141}" destId="{DEE91E6B-BB9B-4F59-A41A-38EAFED65765}" srcOrd="3" destOrd="0" presId="urn:microsoft.com/office/officeart/2005/8/layout/process4"/>
    <dgm:cxn modelId="{B8D961FA-7589-4811-88FA-E759B031AC90}" type="presParOf" srcId="{132568B0-2BAC-4A5B-B57B-D5E4CA799141}" destId="{22D9B738-4D00-4278-A640-B7E51E906D9C}" srcOrd="4" destOrd="0" presId="urn:microsoft.com/office/officeart/2005/8/layout/process4"/>
    <dgm:cxn modelId="{F75FA5CC-949F-4352-A8C4-9E78BD55C691}" type="presParOf" srcId="{22D9B738-4D00-4278-A640-B7E51E906D9C}" destId="{3178E5D3-3089-43C9-8D51-A53451531E66}" srcOrd="0" destOrd="0" presId="urn:microsoft.com/office/officeart/2005/8/layout/process4"/>
    <dgm:cxn modelId="{40B36995-29D8-46AD-AF2B-0B3675FA2C46}" type="presParOf" srcId="{22D9B738-4D00-4278-A640-B7E51E906D9C}" destId="{A5D7A1D1-F909-498B-9F33-FFE294580CC0}" srcOrd="1" destOrd="0" presId="urn:microsoft.com/office/officeart/2005/8/layout/process4"/>
    <dgm:cxn modelId="{B5D0FD2E-3D90-4F4B-9E0B-50C056332C41}" type="presParOf" srcId="{22D9B738-4D00-4278-A640-B7E51E906D9C}" destId="{0F02A3E2-A609-48DF-BB4B-B0754A1251D9}" srcOrd="2" destOrd="0" presId="urn:microsoft.com/office/officeart/2005/8/layout/process4"/>
    <dgm:cxn modelId="{9BE82345-5DDB-457B-B2F1-E9A810D01688}" type="presParOf" srcId="{0F02A3E2-A609-48DF-BB4B-B0754A1251D9}" destId="{C9B47DB8-AE28-4CA7-B3F8-4EDA36DE64AB}" srcOrd="0" destOrd="0" presId="urn:microsoft.com/office/officeart/2005/8/layout/process4"/>
    <dgm:cxn modelId="{F685EFCD-A5DE-477B-9952-5C200F66AFAC}" type="presParOf" srcId="{0F02A3E2-A609-48DF-BB4B-B0754A1251D9}" destId="{C0C92B8F-3A61-4433-98B6-0B8FB19CA43F}"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E64AB-FED6-48E8-9A44-44971B6E4FB6}" type="doc">
      <dgm:prSet loTypeId="urn:microsoft.com/office/officeart/2005/8/layout/hierarchy4" loCatId="hierarchy" qsTypeId="urn:microsoft.com/office/officeart/2005/8/quickstyle/simple1" qsCatId="simple" csTypeId="urn:microsoft.com/office/officeart/2005/8/colors/accent3_2" csCatId="accent3" phldr="1"/>
      <dgm:spPr/>
      <dgm:t>
        <a:bodyPr/>
        <a:lstStyle/>
        <a:p>
          <a:endParaRPr lang="pt-BR"/>
        </a:p>
      </dgm:t>
    </dgm:pt>
    <dgm:pt modelId="{88AA47AB-12BB-4EAC-8081-2E33B00CCD66}">
      <dgm:prSet phldrT="[Texto]" custT="1"/>
      <dgm:spPr/>
      <dgm:t>
        <a:bodyPr/>
        <a:lstStyle/>
        <a:p>
          <a:r>
            <a:rPr lang="pt-BR" sz="1200" dirty="0">
              <a:latin typeface="Trebuchet MS" panose="020B0603020202020204" pitchFamily="34" charset="0"/>
            </a:rPr>
            <a:t>Fase </a:t>
          </a:r>
          <a:r>
            <a:rPr lang="pt-BR" sz="1200" dirty="0" err="1">
              <a:latin typeface="Trebuchet MS" panose="020B0603020202020204" pitchFamily="34" charset="0"/>
            </a:rPr>
            <a:t>pré</a:t>
          </a:r>
          <a:r>
            <a:rPr lang="pt-BR" sz="1200" dirty="0">
              <a:latin typeface="Trebuchet MS" panose="020B0603020202020204" pitchFamily="34" charset="0"/>
            </a:rPr>
            <a:t>-processual </a:t>
          </a:r>
        </a:p>
        <a:p>
          <a:r>
            <a:rPr lang="pt-BR" sz="1200" dirty="0">
              <a:latin typeface="Trebuchet MS" panose="020B0603020202020204" pitchFamily="34" charset="0"/>
            </a:rPr>
            <a:t>(NIP ou  Procedimento Administrativo Preparatório</a:t>
          </a:r>
          <a:r>
            <a:rPr lang="pt-BR" sz="900" dirty="0">
              <a:latin typeface="Trebuchet MS" panose="020B0603020202020204" pitchFamily="34" charset="0"/>
            </a:rPr>
            <a:t>)</a:t>
          </a:r>
          <a:endParaRPr lang="pt-BR" sz="900" dirty="0"/>
        </a:p>
      </dgm:t>
    </dgm:pt>
    <dgm:pt modelId="{3A43C356-940B-48C6-A3A3-7067FD39256D}" type="parTrans" cxnId="{9BD4113E-3775-4C7E-B1F8-63C7B5B3EB98}">
      <dgm:prSet/>
      <dgm:spPr/>
      <dgm:t>
        <a:bodyPr/>
        <a:lstStyle/>
        <a:p>
          <a:endParaRPr lang="pt-BR"/>
        </a:p>
      </dgm:t>
    </dgm:pt>
    <dgm:pt modelId="{0DD741C5-7B39-4DC9-8A7A-F5BBCE1458B3}" type="sibTrans" cxnId="{9BD4113E-3775-4C7E-B1F8-63C7B5B3EB98}">
      <dgm:prSet/>
      <dgm:spPr/>
      <dgm:t>
        <a:bodyPr/>
        <a:lstStyle/>
        <a:p>
          <a:endParaRPr lang="pt-BR"/>
        </a:p>
      </dgm:t>
    </dgm:pt>
    <dgm:pt modelId="{521D617E-6A5E-4FEB-8CA0-7786608EF2D8}" type="pres">
      <dgm:prSet presAssocID="{412E64AB-FED6-48E8-9A44-44971B6E4FB6}" presName="Name0" presStyleCnt="0">
        <dgm:presLayoutVars>
          <dgm:chPref val="1"/>
          <dgm:dir/>
          <dgm:animOne val="branch"/>
          <dgm:animLvl val="lvl"/>
          <dgm:resizeHandles/>
        </dgm:presLayoutVars>
      </dgm:prSet>
      <dgm:spPr/>
    </dgm:pt>
    <dgm:pt modelId="{35C8FFBD-215D-4A0D-AF21-2AD5E675F7B4}" type="pres">
      <dgm:prSet presAssocID="{88AA47AB-12BB-4EAC-8081-2E33B00CCD66}" presName="vertOne" presStyleCnt="0"/>
      <dgm:spPr/>
    </dgm:pt>
    <dgm:pt modelId="{495211C2-1098-4E3A-BEB0-3DECDFAD325C}" type="pres">
      <dgm:prSet presAssocID="{88AA47AB-12BB-4EAC-8081-2E33B00CCD66}" presName="txOne" presStyleLbl="node0" presStyleIdx="0" presStyleCnt="1" custScaleX="95442" custLinFactNeighborX="-2328" custLinFactNeighborY="22127">
        <dgm:presLayoutVars>
          <dgm:chPref val="3"/>
        </dgm:presLayoutVars>
      </dgm:prSet>
      <dgm:spPr/>
    </dgm:pt>
    <dgm:pt modelId="{E4E83D70-227A-41DF-8BC3-1235E8082F68}" type="pres">
      <dgm:prSet presAssocID="{88AA47AB-12BB-4EAC-8081-2E33B00CCD66}" presName="horzOne" presStyleCnt="0"/>
      <dgm:spPr/>
    </dgm:pt>
  </dgm:ptLst>
  <dgm:cxnLst>
    <dgm:cxn modelId="{9BD4113E-3775-4C7E-B1F8-63C7B5B3EB98}" srcId="{412E64AB-FED6-48E8-9A44-44971B6E4FB6}" destId="{88AA47AB-12BB-4EAC-8081-2E33B00CCD66}" srcOrd="0" destOrd="0" parTransId="{3A43C356-940B-48C6-A3A3-7067FD39256D}" sibTransId="{0DD741C5-7B39-4DC9-8A7A-F5BBCE1458B3}"/>
    <dgm:cxn modelId="{566D6293-9408-43AA-A8B2-32C5DC04DE80}" type="presOf" srcId="{88AA47AB-12BB-4EAC-8081-2E33B00CCD66}" destId="{495211C2-1098-4E3A-BEB0-3DECDFAD325C}" srcOrd="0" destOrd="0" presId="urn:microsoft.com/office/officeart/2005/8/layout/hierarchy4"/>
    <dgm:cxn modelId="{FD17EA98-6B2C-43F8-95F7-C629CBCD1E7D}" type="presOf" srcId="{412E64AB-FED6-48E8-9A44-44971B6E4FB6}" destId="{521D617E-6A5E-4FEB-8CA0-7786608EF2D8}" srcOrd="0" destOrd="0" presId="urn:microsoft.com/office/officeart/2005/8/layout/hierarchy4"/>
    <dgm:cxn modelId="{24ECCED5-AA67-4AAA-B6B2-055C313B6E4A}" type="presParOf" srcId="{521D617E-6A5E-4FEB-8CA0-7786608EF2D8}" destId="{35C8FFBD-215D-4A0D-AF21-2AD5E675F7B4}" srcOrd="0" destOrd="0" presId="urn:microsoft.com/office/officeart/2005/8/layout/hierarchy4"/>
    <dgm:cxn modelId="{4593D660-55B3-480A-9E65-6BA8ADE02260}" type="presParOf" srcId="{35C8FFBD-215D-4A0D-AF21-2AD5E675F7B4}" destId="{495211C2-1098-4E3A-BEB0-3DECDFAD325C}" srcOrd="0" destOrd="0" presId="urn:microsoft.com/office/officeart/2005/8/layout/hierarchy4"/>
    <dgm:cxn modelId="{617086ED-851E-4D28-8607-A95AAA53DD2E}" type="presParOf" srcId="{35C8FFBD-215D-4A0D-AF21-2AD5E675F7B4}" destId="{E4E83D70-227A-41DF-8BC3-1235E8082F68}"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1B47F1-E0BE-4D40-B774-B3B8C6F26650}" type="doc">
      <dgm:prSet loTypeId="urn:microsoft.com/office/officeart/2005/8/layout/vList4" loCatId="picture" qsTypeId="urn:microsoft.com/office/officeart/2005/8/quickstyle/simple1" qsCatId="simple" csTypeId="urn:microsoft.com/office/officeart/2005/8/colors/accent1_2" csCatId="accent1" phldr="0"/>
      <dgm:spPr/>
      <dgm:t>
        <a:bodyPr/>
        <a:lstStyle/>
        <a:p>
          <a:endParaRPr lang="pt-BR"/>
        </a:p>
      </dgm:t>
    </dgm:pt>
    <dgm:pt modelId="{343A9BC9-D3CD-4638-9233-47AE249C60FC}" type="pres">
      <dgm:prSet presAssocID="{441B47F1-E0BE-4D40-B774-B3B8C6F26650}" presName="linear" presStyleCnt="0">
        <dgm:presLayoutVars>
          <dgm:dir/>
          <dgm:resizeHandles val="exact"/>
        </dgm:presLayoutVars>
      </dgm:prSet>
      <dgm:spPr/>
    </dgm:pt>
  </dgm:ptLst>
  <dgm:cxnLst>
    <dgm:cxn modelId="{E5013FB5-3C71-44E0-8746-BD7D45DBBA33}" type="presOf" srcId="{441B47F1-E0BE-4D40-B774-B3B8C6F26650}" destId="{343A9BC9-D3CD-4638-9233-47AE249C60FC}"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7F6BE-D0D4-4C73-9D54-FAB91949F44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t-BR"/>
        </a:p>
      </dgm:t>
    </dgm:pt>
    <dgm:pt modelId="{1062104B-E8B9-4CA1-A639-F2A31B9A45CD}">
      <dgm:prSet phldrT="[Texto]" custT="1"/>
      <dgm:spPr/>
      <dgm:t>
        <a:bodyPr/>
        <a:lstStyle/>
        <a:p>
          <a:r>
            <a:rPr lang="pt-BR" sz="1400" dirty="0">
              <a:latin typeface="Trebuchet MS" panose="020B0603020202020204" pitchFamily="34" charset="0"/>
            </a:rPr>
            <a:t>RVE (NIP)</a:t>
          </a:r>
        </a:p>
      </dgm:t>
    </dgm:pt>
    <dgm:pt modelId="{BD817FE5-B160-4DBE-83CC-F1BFF78CBDBD}" type="parTrans" cxnId="{F2F39953-C732-476E-BC21-1B04E50345C9}">
      <dgm:prSet/>
      <dgm:spPr/>
      <dgm:t>
        <a:bodyPr/>
        <a:lstStyle/>
        <a:p>
          <a:endParaRPr lang="pt-BR"/>
        </a:p>
      </dgm:t>
    </dgm:pt>
    <dgm:pt modelId="{B873D10B-1280-4042-BC5E-98ED56BF41CE}" type="sibTrans" cxnId="{F2F39953-C732-476E-BC21-1B04E50345C9}">
      <dgm:prSet/>
      <dgm:spPr/>
      <dgm:t>
        <a:bodyPr/>
        <a:lstStyle/>
        <a:p>
          <a:endParaRPr lang="pt-BR"/>
        </a:p>
      </dgm:t>
    </dgm:pt>
    <dgm:pt modelId="{1A60BED2-36AB-4CCA-8241-1618C46ACD7C}">
      <dgm:prSet phldrT="[Texto]" custT="1"/>
      <dgm:spPr/>
      <dgm:t>
        <a:bodyPr/>
        <a:lstStyle/>
        <a:p>
          <a:r>
            <a:rPr lang="pt-BR" sz="1400" dirty="0">
              <a:latin typeface="Trebuchet MS" panose="020B0603020202020204" pitchFamily="34" charset="0"/>
            </a:rPr>
            <a:t>Reparação posterior </a:t>
          </a:r>
          <a:r>
            <a:rPr lang="pt-BR" sz="1200" dirty="0"/>
            <a:t>	</a:t>
          </a:r>
        </a:p>
      </dgm:t>
    </dgm:pt>
    <dgm:pt modelId="{124DD7CB-752C-4B8B-9E01-F3FCC42938E5}" type="parTrans" cxnId="{F0939807-AABD-46D1-96D6-FFF1C8495834}">
      <dgm:prSet/>
      <dgm:spPr/>
      <dgm:t>
        <a:bodyPr/>
        <a:lstStyle/>
        <a:p>
          <a:endParaRPr lang="pt-BR"/>
        </a:p>
      </dgm:t>
    </dgm:pt>
    <dgm:pt modelId="{03B2024A-CA44-4641-A433-6B90AB98613F}" type="sibTrans" cxnId="{F0939807-AABD-46D1-96D6-FFF1C8495834}">
      <dgm:prSet/>
      <dgm:spPr/>
      <dgm:t>
        <a:bodyPr/>
        <a:lstStyle/>
        <a:p>
          <a:endParaRPr lang="pt-BR"/>
        </a:p>
      </dgm:t>
    </dgm:pt>
    <dgm:pt modelId="{A5E312D7-F90E-4346-9064-855BD6ACF27D}">
      <dgm:prSet phldrT="[Texto]" custT="1"/>
      <dgm:spPr/>
      <dgm:t>
        <a:bodyPr/>
        <a:lstStyle/>
        <a:p>
          <a:r>
            <a:rPr lang="pt-BR" sz="1300" dirty="0">
              <a:latin typeface="Trebuchet MS" panose="020B0603020202020204" pitchFamily="34" charset="0"/>
            </a:rPr>
            <a:t>Reparação de efeitos danosos da infração (advertência) </a:t>
          </a:r>
        </a:p>
      </dgm:t>
    </dgm:pt>
    <dgm:pt modelId="{E2830BF2-816C-469A-B5E6-C5E1ADE41653}" type="parTrans" cxnId="{310A3C50-2BF0-4D04-A2E1-0F4812CB37CA}">
      <dgm:prSet/>
      <dgm:spPr/>
      <dgm:t>
        <a:bodyPr/>
        <a:lstStyle/>
        <a:p>
          <a:endParaRPr lang="pt-BR"/>
        </a:p>
      </dgm:t>
    </dgm:pt>
    <dgm:pt modelId="{0364620E-3B36-4691-92F0-896CFCBA5E80}" type="sibTrans" cxnId="{310A3C50-2BF0-4D04-A2E1-0F4812CB37CA}">
      <dgm:prSet/>
      <dgm:spPr/>
      <dgm:t>
        <a:bodyPr/>
        <a:lstStyle/>
        <a:p>
          <a:endParaRPr lang="pt-BR"/>
        </a:p>
      </dgm:t>
    </dgm:pt>
    <dgm:pt modelId="{30AD76DD-2C47-4613-86BF-949A139AF320}">
      <dgm:prSet phldrT="[Texto]"/>
      <dgm:spPr/>
      <dgm:t>
        <a:bodyPr/>
        <a:lstStyle/>
        <a:p>
          <a:r>
            <a:rPr lang="pt-BR" dirty="0">
              <a:latin typeface="Trebuchet MS" panose="020B0603020202020204" pitchFamily="34" charset="0"/>
            </a:rPr>
            <a:t>Reparação de efeitos danosos da infração (atenuante)</a:t>
          </a:r>
        </a:p>
      </dgm:t>
    </dgm:pt>
    <dgm:pt modelId="{718CA00B-26DF-4620-8E73-7E056FA2FE60}" type="parTrans" cxnId="{56DA7C22-BFAD-461C-A0AF-AF23BF1E05AF}">
      <dgm:prSet/>
      <dgm:spPr/>
      <dgm:t>
        <a:bodyPr/>
        <a:lstStyle/>
        <a:p>
          <a:endParaRPr lang="pt-BR"/>
        </a:p>
      </dgm:t>
    </dgm:pt>
    <dgm:pt modelId="{33517575-3036-42F7-9957-B9175D09249B}" type="sibTrans" cxnId="{56DA7C22-BFAD-461C-A0AF-AF23BF1E05AF}">
      <dgm:prSet/>
      <dgm:spPr/>
      <dgm:t>
        <a:bodyPr/>
        <a:lstStyle/>
        <a:p>
          <a:endParaRPr lang="pt-BR"/>
        </a:p>
      </dgm:t>
    </dgm:pt>
    <dgm:pt modelId="{4D0C73F7-50EC-42D0-9FA5-3F9734742646}">
      <dgm:prSet custT="1"/>
      <dgm:spPr/>
      <dgm:t>
        <a:bodyPr/>
        <a:lstStyle/>
        <a:p>
          <a:r>
            <a:rPr lang="pt-BR" sz="1350" dirty="0">
              <a:latin typeface="Trebuchet MS" panose="020B0603020202020204" pitchFamily="34" charset="0"/>
            </a:rPr>
            <a:t>RVE</a:t>
          </a:r>
        </a:p>
        <a:p>
          <a:r>
            <a:rPr lang="pt-BR" sz="1350" dirty="0">
              <a:latin typeface="Trebuchet MS" panose="020B0603020202020204" pitchFamily="34" charset="0"/>
            </a:rPr>
            <a:t>(Denúncia)</a:t>
          </a:r>
          <a:endParaRPr lang="pt-BR" sz="1350" dirty="0"/>
        </a:p>
      </dgm:t>
    </dgm:pt>
    <dgm:pt modelId="{3D60C3E8-B5B4-4F88-84F6-BEFE85C37261}" type="parTrans" cxnId="{0AB2F8D7-E392-4EBF-B3F8-9CCC7B5F95F2}">
      <dgm:prSet/>
      <dgm:spPr/>
      <dgm:t>
        <a:bodyPr/>
        <a:lstStyle/>
        <a:p>
          <a:endParaRPr lang="pt-BR"/>
        </a:p>
      </dgm:t>
    </dgm:pt>
    <dgm:pt modelId="{C40D8583-AF94-44E4-B3A1-5E4F5E45FA9B}" type="sibTrans" cxnId="{0AB2F8D7-E392-4EBF-B3F8-9CCC7B5F95F2}">
      <dgm:prSet/>
      <dgm:spPr/>
      <dgm:t>
        <a:bodyPr/>
        <a:lstStyle/>
        <a:p>
          <a:endParaRPr lang="pt-BR"/>
        </a:p>
      </dgm:t>
    </dgm:pt>
    <dgm:pt modelId="{93D2548A-2AA6-4028-97E6-ED7DBED0D156}" type="pres">
      <dgm:prSet presAssocID="{DB47F6BE-D0D4-4C73-9D54-FAB91949F448}" presName="Name0" presStyleCnt="0">
        <dgm:presLayoutVars>
          <dgm:dir/>
          <dgm:resizeHandles val="exact"/>
        </dgm:presLayoutVars>
      </dgm:prSet>
      <dgm:spPr/>
    </dgm:pt>
    <dgm:pt modelId="{D546B517-F73C-42B5-BC74-C5F97C1DA209}" type="pres">
      <dgm:prSet presAssocID="{1062104B-E8B9-4CA1-A639-F2A31B9A45CD}" presName="Name5" presStyleLbl="vennNode1" presStyleIdx="0" presStyleCnt="5" custLinFactX="-4593" custLinFactNeighborX="-100000" custLinFactNeighborY="-2801">
        <dgm:presLayoutVars>
          <dgm:bulletEnabled val="1"/>
        </dgm:presLayoutVars>
      </dgm:prSet>
      <dgm:spPr/>
    </dgm:pt>
    <dgm:pt modelId="{2055F26D-B3DD-453F-910E-323E0B1DDAA8}" type="pres">
      <dgm:prSet presAssocID="{B873D10B-1280-4042-BC5E-98ED56BF41CE}" presName="space" presStyleCnt="0"/>
      <dgm:spPr/>
    </dgm:pt>
    <dgm:pt modelId="{93E014C5-1B88-43E4-90E2-F71C66B1B291}" type="pres">
      <dgm:prSet presAssocID="{1A60BED2-36AB-4CCA-8241-1618C46ACD7C}" presName="Name5" presStyleLbl="vennNode1" presStyleIdx="1" presStyleCnt="5">
        <dgm:presLayoutVars>
          <dgm:bulletEnabled val="1"/>
        </dgm:presLayoutVars>
      </dgm:prSet>
      <dgm:spPr/>
    </dgm:pt>
    <dgm:pt modelId="{894788C8-CE15-4A06-898F-711FA0B11728}" type="pres">
      <dgm:prSet presAssocID="{03B2024A-CA44-4641-A433-6B90AB98613F}" presName="space" presStyleCnt="0"/>
      <dgm:spPr/>
    </dgm:pt>
    <dgm:pt modelId="{7942BA70-1D83-4431-8B23-D2A432F87883}" type="pres">
      <dgm:prSet presAssocID="{A5E312D7-F90E-4346-9064-855BD6ACF27D}" presName="Name5" presStyleLbl="vennNode1" presStyleIdx="2" presStyleCnt="5">
        <dgm:presLayoutVars>
          <dgm:bulletEnabled val="1"/>
        </dgm:presLayoutVars>
      </dgm:prSet>
      <dgm:spPr/>
    </dgm:pt>
    <dgm:pt modelId="{2AD202F4-3037-46B9-BD5F-BCD965FFBA1E}" type="pres">
      <dgm:prSet presAssocID="{0364620E-3B36-4691-92F0-896CFCBA5E80}" presName="space" presStyleCnt="0"/>
      <dgm:spPr/>
    </dgm:pt>
    <dgm:pt modelId="{7A68B728-5048-440D-A1A5-331768864E1B}" type="pres">
      <dgm:prSet presAssocID="{30AD76DD-2C47-4613-86BF-949A139AF320}" presName="Name5" presStyleLbl="vennNode1" presStyleIdx="3" presStyleCnt="5">
        <dgm:presLayoutVars>
          <dgm:bulletEnabled val="1"/>
        </dgm:presLayoutVars>
      </dgm:prSet>
      <dgm:spPr/>
    </dgm:pt>
    <dgm:pt modelId="{FCA2561E-83FB-4774-8E89-B0FFD15BD509}" type="pres">
      <dgm:prSet presAssocID="{33517575-3036-42F7-9957-B9175D09249B}" presName="space" presStyleCnt="0"/>
      <dgm:spPr/>
    </dgm:pt>
    <dgm:pt modelId="{86C23F92-2E80-442A-9744-A8F613E365C3}" type="pres">
      <dgm:prSet presAssocID="{4D0C73F7-50EC-42D0-9FA5-3F9734742646}" presName="Name5" presStyleLbl="vennNode1" presStyleIdx="4" presStyleCnt="5">
        <dgm:presLayoutVars>
          <dgm:bulletEnabled val="1"/>
        </dgm:presLayoutVars>
      </dgm:prSet>
      <dgm:spPr/>
    </dgm:pt>
  </dgm:ptLst>
  <dgm:cxnLst>
    <dgm:cxn modelId="{F0939807-AABD-46D1-96D6-FFF1C8495834}" srcId="{DB47F6BE-D0D4-4C73-9D54-FAB91949F448}" destId="{1A60BED2-36AB-4CCA-8241-1618C46ACD7C}" srcOrd="1" destOrd="0" parTransId="{124DD7CB-752C-4B8B-9E01-F3FCC42938E5}" sibTransId="{03B2024A-CA44-4641-A433-6B90AB98613F}"/>
    <dgm:cxn modelId="{F8D56716-8CB5-4A22-A384-AF59D5EFD71E}" type="presOf" srcId="{1A60BED2-36AB-4CCA-8241-1618C46ACD7C}" destId="{93E014C5-1B88-43E4-90E2-F71C66B1B291}" srcOrd="0" destOrd="0" presId="urn:microsoft.com/office/officeart/2005/8/layout/venn3"/>
    <dgm:cxn modelId="{56DA7C22-BFAD-461C-A0AF-AF23BF1E05AF}" srcId="{DB47F6BE-D0D4-4C73-9D54-FAB91949F448}" destId="{30AD76DD-2C47-4613-86BF-949A139AF320}" srcOrd="3" destOrd="0" parTransId="{718CA00B-26DF-4620-8E73-7E056FA2FE60}" sibTransId="{33517575-3036-42F7-9957-B9175D09249B}"/>
    <dgm:cxn modelId="{FB36203A-1993-45CE-9391-27577A285613}" type="presOf" srcId="{DB47F6BE-D0D4-4C73-9D54-FAB91949F448}" destId="{93D2548A-2AA6-4028-97E6-ED7DBED0D156}" srcOrd="0" destOrd="0" presId="urn:microsoft.com/office/officeart/2005/8/layout/venn3"/>
    <dgm:cxn modelId="{310A3C50-2BF0-4D04-A2E1-0F4812CB37CA}" srcId="{DB47F6BE-D0D4-4C73-9D54-FAB91949F448}" destId="{A5E312D7-F90E-4346-9064-855BD6ACF27D}" srcOrd="2" destOrd="0" parTransId="{E2830BF2-816C-469A-B5E6-C5E1ADE41653}" sibTransId="{0364620E-3B36-4691-92F0-896CFCBA5E80}"/>
    <dgm:cxn modelId="{F2F39953-C732-476E-BC21-1B04E50345C9}" srcId="{DB47F6BE-D0D4-4C73-9D54-FAB91949F448}" destId="{1062104B-E8B9-4CA1-A639-F2A31B9A45CD}" srcOrd="0" destOrd="0" parTransId="{BD817FE5-B160-4DBE-83CC-F1BFF78CBDBD}" sibTransId="{B873D10B-1280-4042-BC5E-98ED56BF41CE}"/>
    <dgm:cxn modelId="{0FD95B9A-CB18-4009-9ABC-B55B28717E79}" type="presOf" srcId="{4D0C73F7-50EC-42D0-9FA5-3F9734742646}" destId="{86C23F92-2E80-442A-9744-A8F613E365C3}" srcOrd="0" destOrd="0" presId="urn:microsoft.com/office/officeart/2005/8/layout/venn3"/>
    <dgm:cxn modelId="{32F2D0B8-27DC-4C4F-B7CB-9DC01F10AF3F}" type="presOf" srcId="{30AD76DD-2C47-4613-86BF-949A139AF320}" destId="{7A68B728-5048-440D-A1A5-331768864E1B}" srcOrd="0" destOrd="0" presId="urn:microsoft.com/office/officeart/2005/8/layout/venn3"/>
    <dgm:cxn modelId="{0AB2F8D7-E392-4EBF-B3F8-9CCC7B5F95F2}" srcId="{DB47F6BE-D0D4-4C73-9D54-FAB91949F448}" destId="{4D0C73F7-50EC-42D0-9FA5-3F9734742646}" srcOrd="4" destOrd="0" parTransId="{3D60C3E8-B5B4-4F88-84F6-BEFE85C37261}" sibTransId="{C40D8583-AF94-44E4-B3A1-5E4F5E45FA9B}"/>
    <dgm:cxn modelId="{E40C6DD8-BC94-4E90-9F17-D97422915C5F}" type="presOf" srcId="{A5E312D7-F90E-4346-9064-855BD6ACF27D}" destId="{7942BA70-1D83-4431-8B23-D2A432F87883}" srcOrd="0" destOrd="0" presId="urn:microsoft.com/office/officeart/2005/8/layout/venn3"/>
    <dgm:cxn modelId="{CAB296EC-9119-40FC-B41F-4EA4778D66D1}" type="presOf" srcId="{1062104B-E8B9-4CA1-A639-F2A31B9A45CD}" destId="{D546B517-F73C-42B5-BC74-C5F97C1DA209}" srcOrd="0" destOrd="0" presId="urn:microsoft.com/office/officeart/2005/8/layout/venn3"/>
    <dgm:cxn modelId="{A410396C-F96C-48CC-B8BB-190C9F103D7E}" type="presParOf" srcId="{93D2548A-2AA6-4028-97E6-ED7DBED0D156}" destId="{D546B517-F73C-42B5-BC74-C5F97C1DA209}" srcOrd="0" destOrd="0" presId="urn:microsoft.com/office/officeart/2005/8/layout/venn3"/>
    <dgm:cxn modelId="{3C74F295-AFD7-4B1F-9779-4B2F299BCD34}" type="presParOf" srcId="{93D2548A-2AA6-4028-97E6-ED7DBED0D156}" destId="{2055F26D-B3DD-453F-910E-323E0B1DDAA8}" srcOrd="1" destOrd="0" presId="urn:microsoft.com/office/officeart/2005/8/layout/venn3"/>
    <dgm:cxn modelId="{E3D2BBBB-72FA-4472-A2F0-67D8CF438281}" type="presParOf" srcId="{93D2548A-2AA6-4028-97E6-ED7DBED0D156}" destId="{93E014C5-1B88-43E4-90E2-F71C66B1B291}" srcOrd="2" destOrd="0" presId="urn:microsoft.com/office/officeart/2005/8/layout/venn3"/>
    <dgm:cxn modelId="{E44AF196-3B54-4E7C-BA63-E5D967155BC6}" type="presParOf" srcId="{93D2548A-2AA6-4028-97E6-ED7DBED0D156}" destId="{894788C8-CE15-4A06-898F-711FA0B11728}" srcOrd="3" destOrd="0" presId="urn:microsoft.com/office/officeart/2005/8/layout/venn3"/>
    <dgm:cxn modelId="{3CD616E5-55E8-4F22-B514-E67CA683EF70}" type="presParOf" srcId="{93D2548A-2AA6-4028-97E6-ED7DBED0D156}" destId="{7942BA70-1D83-4431-8B23-D2A432F87883}" srcOrd="4" destOrd="0" presId="urn:microsoft.com/office/officeart/2005/8/layout/venn3"/>
    <dgm:cxn modelId="{03E0E938-4A51-4728-98F8-3F061D8D52B3}" type="presParOf" srcId="{93D2548A-2AA6-4028-97E6-ED7DBED0D156}" destId="{2AD202F4-3037-46B9-BD5F-BCD965FFBA1E}" srcOrd="5" destOrd="0" presId="urn:microsoft.com/office/officeart/2005/8/layout/venn3"/>
    <dgm:cxn modelId="{DBC849E4-A4D7-48EA-B601-1C8A53B468BE}" type="presParOf" srcId="{93D2548A-2AA6-4028-97E6-ED7DBED0D156}" destId="{7A68B728-5048-440D-A1A5-331768864E1B}" srcOrd="6" destOrd="0" presId="urn:microsoft.com/office/officeart/2005/8/layout/venn3"/>
    <dgm:cxn modelId="{CEB654D5-C0EB-4F11-85D4-2BE02B6BF4A8}" type="presParOf" srcId="{93D2548A-2AA6-4028-97E6-ED7DBED0D156}" destId="{FCA2561E-83FB-4774-8E89-B0FFD15BD509}" srcOrd="7" destOrd="0" presId="urn:microsoft.com/office/officeart/2005/8/layout/venn3"/>
    <dgm:cxn modelId="{D9F5B01B-1B34-4BEB-96C5-28A10E7960ED}" type="presParOf" srcId="{93D2548A-2AA6-4028-97E6-ED7DBED0D156}" destId="{86C23F92-2E80-442A-9744-A8F613E365C3}" srcOrd="8"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5964A6-E713-4BC2-8FE9-E7E2053741C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t-BR"/>
        </a:p>
      </dgm:t>
    </dgm:pt>
    <dgm:pt modelId="{D341C459-1A16-4AC5-BF38-1D9BCD837C5C}">
      <dgm:prSet phldrT="[Texto]" custT="1"/>
      <dgm:spPr/>
      <dgm:t>
        <a:bodyPr/>
        <a:lstStyle/>
        <a:p>
          <a:r>
            <a:rPr lang="pt-BR" sz="1300" dirty="0">
              <a:latin typeface="Trebuchet MS" panose="020B0603020202020204" pitchFamily="34" charset="0"/>
            </a:rPr>
            <a:t>Reparação (Representação)</a:t>
          </a:r>
        </a:p>
      </dgm:t>
    </dgm:pt>
    <dgm:pt modelId="{E87F4A25-2E37-4900-A70F-87F829A647A2}" type="parTrans" cxnId="{28CB1A8A-49FF-4CC3-AF43-4D2E26C0DBF6}">
      <dgm:prSet/>
      <dgm:spPr/>
      <dgm:t>
        <a:bodyPr/>
        <a:lstStyle/>
        <a:p>
          <a:endParaRPr lang="pt-BR"/>
        </a:p>
      </dgm:t>
    </dgm:pt>
    <dgm:pt modelId="{25192498-9E8B-4C26-B0B8-9E57722295CF}" type="sibTrans" cxnId="{28CB1A8A-49FF-4CC3-AF43-4D2E26C0DBF6}">
      <dgm:prSet/>
      <dgm:spPr/>
      <dgm:t>
        <a:bodyPr/>
        <a:lstStyle/>
        <a:p>
          <a:endParaRPr lang="pt-BR"/>
        </a:p>
      </dgm:t>
    </dgm:pt>
    <dgm:pt modelId="{190F0998-A5D7-4AA6-A773-E283CA3C42EC}" type="pres">
      <dgm:prSet presAssocID="{875964A6-E713-4BC2-8FE9-E7E2053741CD}" presName="Name0" presStyleCnt="0">
        <dgm:presLayoutVars>
          <dgm:dir/>
          <dgm:resizeHandles val="exact"/>
        </dgm:presLayoutVars>
      </dgm:prSet>
      <dgm:spPr/>
    </dgm:pt>
    <dgm:pt modelId="{553D6702-0A55-4012-B8A8-EE74F2F42E76}" type="pres">
      <dgm:prSet presAssocID="{D341C459-1A16-4AC5-BF38-1D9BCD837C5C}" presName="Name5" presStyleLbl="vennNode1" presStyleIdx="0" presStyleCnt="1">
        <dgm:presLayoutVars>
          <dgm:bulletEnabled val="1"/>
        </dgm:presLayoutVars>
      </dgm:prSet>
      <dgm:spPr/>
    </dgm:pt>
  </dgm:ptLst>
  <dgm:cxnLst>
    <dgm:cxn modelId="{0978241F-A2C7-48E0-92F9-B9C7AC66E6FC}" type="presOf" srcId="{875964A6-E713-4BC2-8FE9-E7E2053741CD}" destId="{190F0998-A5D7-4AA6-A773-E283CA3C42EC}" srcOrd="0" destOrd="0" presId="urn:microsoft.com/office/officeart/2005/8/layout/venn3"/>
    <dgm:cxn modelId="{28CB1A8A-49FF-4CC3-AF43-4D2E26C0DBF6}" srcId="{875964A6-E713-4BC2-8FE9-E7E2053741CD}" destId="{D341C459-1A16-4AC5-BF38-1D9BCD837C5C}" srcOrd="0" destOrd="0" parTransId="{E87F4A25-2E37-4900-A70F-87F829A647A2}" sibTransId="{25192498-9E8B-4C26-B0B8-9E57722295CF}"/>
    <dgm:cxn modelId="{AFE49AF4-7E49-497C-B5FA-6D3B40E0325E}" type="presOf" srcId="{D341C459-1A16-4AC5-BF38-1D9BCD837C5C}" destId="{553D6702-0A55-4012-B8A8-EE74F2F42E76}" srcOrd="0" destOrd="0" presId="urn:microsoft.com/office/officeart/2005/8/layout/venn3"/>
    <dgm:cxn modelId="{922E99BC-FFC5-47E2-B218-26ABF7D5FE4B}" type="presParOf" srcId="{190F0998-A5D7-4AA6-A773-E283CA3C42EC}" destId="{553D6702-0A55-4012-B8A8-EE74F2F42E76}" srcOrd="0"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BA3137-31BB-4162-9816-5B770E2F8809}"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pt-BR"/>
        </a:p>
      </dgm:t>
    </dgm:pt>
    <dgm:pt modelId="{6EA44504-7EE4-43CD-AB9F-5E5FBDC0C34E}">
      <dgm:prSet phldrT="[Texto]" custT="1"/>
      <dgm:spPr/>
      <dgm:t>
        <a:bodyPr/>
        <a:lstStyle/>
        <a:p>
          <a:endParaRPr lang="pt-BR" sz="1500" kern="1200" dirty="0">
            <a:solidFill>
              <a:prstClr val="black"/>
            </a:solidFill>
            <a:latin typeface="Trebuchet MS" panose="020B0603020202020204" pitchFamily="34" charset="0"/>
            <a:ea typeface="+mn-ea"/>
            <a:cs typeface="+mn-cs"/>
          </a:endParaRPr>
        </a:p>
        <a:p>
          <a:r>
            <a:rPr lang="pt-BR" sz="1500" b="1" kern="1200" dirty="0">
              <a:solidFill>
                <a:schemeClr val="tx1"/>
              </a:solidFill>
              <a:latin typeface="Trebuchet MS" panose="020B0603020202020204" pitchFamily="34" charset="0"/>
            </a:rPr>
            <a:t>DISPOSITIVO: </a:t>
          </a:r>
          <a:r>
            <a:rPr lang="pt-BR" sz="1500" kern="1200" dirty="0">
              <a:solidFill>
                <a:schemeClr val="tx1"/>
              </a:solidFill>
              <a:latin typeface="Trebuchet MS" panose="020B0603020202020204" pitchFamily="34" charset="0"/>
            </a:rPr>
            <a:t>Art. 10, I e II, da RN 388</a:t>
          </a:r>
        </a:p>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PRAZO PARA REPARAR:</a:t>
          </a:r>
          <a:r>
            <a:rPr lang="pt-BR" sz="1500" kern="1200" dirty="0">
              <a:solidFill>
                <a:schemeClr val="tx1"/>
              </a:solidFill>
              <a:latin typeface="Trebuchet MS" panose="020B0603020202020204" pitchFamily="34" charset="0"/>
            </a:rPr>
            <a:t>05 dias úteis contados da abertura da NIP assistencial; e 10 dias úteis contados da abertura da NIP não assistencial</a:t>
          </a:r>
        </a:p>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QUANDO PLEITEAR: </a:t>
          </a:r>
          <a:r>
            <a:rPr lang="pt-BR" sz="1500" kern="1200" dirty="0">
              <a:solidFill>
                <a:schemeClr val="tx1"/>
              </a:solidFill>
              <a:latin typeface="Trebuchet MS" panose="020B0603020202020204" pitchFamily="34" charset="0"/>
            </a:rPr>
            <a:t>Na resposta à NIP</a:t>
          </a:r>
          <a:endParaRPr lang="pt-BR" sz="1500" b="0" kern="1200" dirty="0">
            <a:solidFill>
              <a:prstClr val="black"/>
            </a:solidFill>
            <a:latin typeface="Trebuchet MS" panose="020B0603020202020204" pitchFamily="34" charset="0"/>
            <a:ea typeface="+mn-ea"/>
            <a:cs typeface="+mn-cs"/>
          </a:endParaRPr>
        </a:p>
      </dgm:t>
    </dgm:pt>
    <dgm:pt modelId="{62F63215-BC2F-44FC-BFFF-9680AA5E8ED8}" type="parTrans" cxnId="{83B8D3BD-B47A-43FF-883F-495C5B9C4D53}">
      <dgm:prSet/>
      <dgm:spPr/>
      <dgm:t>
        <a:bodyPr/>
        <a:lstStyle/>
        <a:p>
          <a:endParaRPr lang="pt-BR"/>
        </a:p>
      </dgm:t>
    </dgm:pt>
    <dgm:pt modelId="{4F85E337-5276-4E8F-B278-8AE8A814B3BE}" type="sibTrans" cxnId="{83B8D3BD-B47A-43FF-883F-495C5B9C4D53}">
      <dgm:prSet/>
      <dgm:spPr/>
      <dgm:t>
        <a:bodyPr/>
        <a:lstStyle/>
        <a:p>
          <a:endParaRPr lang="pt-BR"/>
        </a:p>
      </dgm:t>
    </dgm:pt>
    <dgm:pt modelId="{D9DFB8C7-46F6-484D-94D3-CA57D99F45E1}">
      <dgm:prSet phldrT="[Texto]" custT="1"/>
      <dgm:spPr/>
      <dgm:t>
        <a:bodyPr/>
        <a:lstStyle/>
        <a:p>
          <a:r>
            <a:rPr lang="pt-BR" sz="1500" b="1" dirty="0">
              <a:latin typeface="Trebuchet MS" panose="020B0603020202020204" pitchFamily="34" charset="0"/>
            </a:rPr>
            <a:t>FINALIDADE: </a:t>
          </a:r>
          <a:r>
            <a:rPr lang="pt-BR" sz="1500" b="0" dirty="0">
              <a:latin typeface="Trebuchet MS" panose="020B0603020202020204" pitchFamily="34" charset="0"/>
            </a:rPr>
            <a:t>Classificar a NIP como “RVE” ou “finalizada inativa”.</a:t>
          </a:r>
        </a:p>
      </dgm:t>
    </dgm:pt>
    <dgm:pt modelId="{99CBCD17-129C-4F48-B250-AF083000C45B}" type="parTrans" cxnId="{9424D9DC-828A-4688-BFA7-8E4F5396EC57}">
      <dgm:prSet/>
      <dgm:spPr/>
      <dgm:t>
        <a:bodyPr/>
        <a:lstStyle/>
        <a:p>
          <a:endParaRPr lang="pt-BR"/>
        </a:p>
      </dgm:t>
    </dgm:pt>
    <dgm:pt modelId="{2E1A9154-D2B7-4FFB-B5F1-DF96B60E3B67}" type="sibTrans" cxnId="{9424D9DC-828A-4688-BFA7-8E4F5396EC57}">
      <dgm:prSet/>
      <dgm:spPr/>
      <dgm:t>
        <a:bodyPr/>
        <a:lstStyle/>
        <a:p>
          <a:endParaRPr lang="pt-BR"/>
        </a:p>
      </dgm:t>
    </dgm:pt>
    <dgm:pt modelId="{AEA5DAB0-3E19-45D4-9CB0-9C806563915B}">
      <dgm:prSet phldrT="[Texto]" custT="1"/>
      <dgm:spPr/>
      <dgm:t>
        <a:bodyPr/>
        <a:lstStyle/>
        <a:p>
          <a:r>
            <a:rPr lang="pt-BR" sz="1500" b="1" dirty="0">
              <a:latin typeface="Trebuchet MS" panose="020B0603020202020204" pitchFamily="34" charset="0"/>
            </a:rPr>
            <a:t>REQUISITO(S): </a:t>
          </a:r>
          <a:r>
            <a:rPr lang="pt-BR" sz="1500" b="0" dirty="0">
              <a:latin typeface="Trebuchet MS" panose="020B0603020202020204" pitchFamily="34" charset="0"/>
            </a:rPr>
            <a:t>1. Comprovar de forma inequívoca, a adoção voluntária das providências necessárias à solução da demanda; e 2. comprovar a ciência inequívoca do beneficiário.</a:t>
          </a:r>
        </a:p>
      </dgm:t>
    </dgm:pt>
    <dgm:pt modelId="{3C2033C4-4E9C-4772-85DD-48E3582C061D}" type="parTrans" cxnId="{F2D9E480-BC02-4C75-B789-5481772B2AE4}">
      <dgm:prSet/>
      <dgm:spPr/>
    </dgm:pt>
    <dgm:pt modelId="{1CDFD068-8FB0-4EDC-81BA-8DB4E230243C}" type="sibTrans" cxnId="{F2D9E480-BC02-4C75-B789-5481772B2AE4}">
      <dgm:prSet/>
      <dgm:spPr/>
    </dgm:pt>
    <dgm:pt modelId="{748B85A8-C6C7-44C7-91A2-A5387ADA3382}">
      <dgm:prSet phldrT="[Texto]" custT="1"/>
      <dgm:spPr/>
      <dgm:t>
        <a:bodyPr/>
        <a:lstStyle/>
        <a:p>
          <a:endParaRPr lang="pt-BR" sz="1500" b="0" dirty="0">
            <a:latin typeface="Trebuchet MS" panose="020B0603020202020204" pitchFamily="34" charset="0"/>
          </a:endParaRPr>
        </a:p>
      </dgm:t>
    </dgm:pt>
    <dgm:pt modelId="{E3219417-B39C-4BD6-B14E-8F5EDE754560}" type="parTrans" cxnId="{3423376F-B704-4906-8B28-D3D2E5C2C1AA}">
      <dgm:prSet/>
      <dgm:spPr/>
    </dgm:pt>
    <dgm:pt modelId="{0D6787C9-B1CA-46BB-84FB-6609D6ADC60D}" type="sibTrans" cxnId="{3423376F-B704-4906-8B28-D3D2E5C2C1AA}">
      <dgm:prSet/>
      <dgm:spPr/>
    </dgm:pt>
    <dgm:pt modelId="{E3D55537-2248-4E66-B4C2-F495795020F9}" type="pres">
      <dgm:prSet presAssocID="{81BA3137-31BB-4162-9816-5B770E2F8809}" presName="Name0" presStyleCnt="0">
        <dgm:presLayoutVars>
          <dgm:dir/>
          <dgm:animLvl val="lvl"/>
          <dgm:resizeHandles val="exact"/>
        </dgm:presLayoutVars>
      </dgm:prSet>
      <dgm:spPr/>
    </dgm:pt>
    <dgm:pt modelId="{2758E002-FCA1-4BFC-A8C2-E7E824D140EA}" type="pres">
      <dgm:prSet presAssocID="{6EA44504-7EE4-43CD-AB9F-5E5FBDC0C34E}" presName="linNode" presStyleCnt="0"/>
      <dgm:spPr/>
    </dgm:pt>
    <dgm:pt modelId="{B259F4A3-FDB7-4D01-A427-2E038468B28E}" type="pres">
      <dgm:prSet presAssocID="{6EA44504-7EE4-43CD-AB9F-5E5FBDC0C34E}" presName="parentText" presStyleLbl="node1" presStyleIdx="0" presStyleCnt="1">
        <dgm:presLayoutVars>
          <dgm:chMax val="1"/>
          <dgm:bulletEnabled val="1"/>
        </dgm:presLayoutVars>
      </dgm:prSet>
      <dgm:spPr/>
    </dgm:pt>
    <dgm:pt modelId="{8C9609B6-254B-44D6-8E47-C028F0AB6555}" type="pres">
      <dgm:prSet presAssocID="{6EA44504-7EE4-43CD-AB9F-5E5FBDC0C34E}" presName="descendantText" presStyleLbl="alignAccFollowNode1" presStyleIdx="0" presStyleCnt="1" custScaleY="125122">
        <dgm:presLayoutVars>
          <dgm:bulletEnabled val="1"/>
        </dgm:presLayoutVars>
      </dgm:prSet>
      <dgm:spPr/>
    </dgm:pt>
  </dgm:ptLst>
  <dgm:cxnLst>
    <dgm:cxn modelId="{3423376F-B704-4906-8B28-D3D2E5C2C1AA}" srcId="{6EA44504-7EE4-43CD-AB9F-5E5FBDC0C34E}" destId="{748B85A8-C6C7-44C7-91A2-A5387ADA3382}" srcOrd="1" destOrd="0" parTransId="{E3219417-B39C-4BD6-B14E-8F5EDE754560}" sibTransId="{0D6787C9-B1CA-46BB-84FB-6609D6ADC60D}"/>
    <dgm:cxn modelId="{6E18877F-A597-4737-B5B1-758E0C1557F2}" type="presOf" srcId="{D9DFB8C7-46F6-484D-94D3-CA57D99F45E1}" destId="{8C9609B6-254B-44D6-8E47-C028F0AB6555}" srcOrd="0" destOrd="0" presId="urn:microsoft.com/office/officeart/2005/8/layout/vList5"/>
    <dgm:cxn modelId="{F2D9E480-BC02-4C75-B789-5481772B2AE4}" srcId="{6EA44504-7EE4-43CD-AB9F-5E5FBDC0C34E}" destId="{AEA5DAB0-3E19-45D4-9CB0-9C806563915B}" srcOrd="2" destOrd="0" parTransId="{3C2033C4-4E9C-4772-85DD-48E3582C061D}" sibTransId="{1CDFD068-8FB0-4EDC-81BA-8DB4E230243C}"/>
    <dgm:cxn modelId="{619FBC89-A6DD-467D-AB03-EB03C43A9D6D}" type="presOf" srcId="{81BA3137-31BB-4162-9816-5B770E2F8809}" destId="{E3D55537-2248-4E66-B4C2-F495795020F9}" srcOrd="0" destOrd="0" presId="urn:microsoft.com/office/officeart/2005/8/layout/vList5"/>
    <dgm:cxn modelId="{FF4938B1-4BD0-45D8-BA75-AB2263CD300D}" type="presOf" srcId="{6EA44504-7EE4-43CD-AB9F-5E5FBDC0C34E}" destId="{B259F4A3-FDB7-4D01-A427-2E038468B28E}" srcOrd="0" destOrd="0" presId="urn:microsoft.com/office/officeart/2005/8/layout/vList5"/>
    <dgm:cxn modelId="{83B8D3BD-B47A-43FF-883F-495C5B9C4D53}" srcId="{81BA3137-31BB-4162-9816-5B770E2F8809}" destId="{6EA44504-7EE4-43CD-AB9F-5E5FBDC0C34E}" srcOrd="0" destOrd="0" parTransId="{62F63215-BC2F-44FC-BFFF-9680AA5E8ED8}" sibTransId="{4F85E337-5276-4E8F-B278-8AE8A814B3BE}"/>
    <dgm:cxn modelId="{04E11CC7-F7D3-4D69-8783-D9A34C73246D}" type="presOf" srcId="{AEA5DAB0-3E19-45D4-9CB0-9C806563915B}" destId="{8C9609B6-254B-44D6-8E47-C028F0AB6555}" srcOrd="0" destOrd="2" presId="urn:microsoft.com/office/officeart/2005/8/layout/vList5"/>
    <dgm:cxn modelId="{70434ECB-D1EE-49A0-9E86-A399C4AFE06E}" type="presOf" srcId="{748B85A8-C6C7-44C7-91A2-A5387ADA3382}" destId="{8C9609B6-254B-44D6-8E47-C028F0AB6555}" srcOrd="0" destOrd="1" presId="urn:microsoft.com/office/officeart/2005/8/layout/vList5"/>
    <dgm:cxn modelId="{9424D9DC-828A-4688-BFA7-8E4F5396EC57}" srcId="{6EA44504-7EE4-43CD-AB9F-5E5FBDC0C34E}" destId="{D9DFB8C7-46F6-484D-94D3-CA57D99F45E1}" srcOrd="0" destOrd="0" parTransId="{99CBCD17-129C-4F48-B250-AF083000C45B}" sibTransId="{2E1A9154-D2B7-4FFB-B5F1-DF96B60E3B67}"/>
    <dgm:cxn modelId="{596B8216-6A21-4EFC-BCEE-ADB9927F5849}" type="presParOf" srcId="{E3D55537-2248-4E66-B4C2-F495795020F9}" destId="{2758E002-FCA1-4BFC-A8C2-E7E824D140EA}" srcOrd="0" destOrd="0" presId="urn:microsoft.com/office/officeart/2005/8/layout/vList5"/>
    <dgm:cxn modelId="{19856422-B5C2-426B-9747-CC1A3D7A6407}" type="presParOf" srcId="{2758E002-FCA1-4BFC-A8C2-E7E824D140EA}" destId="{B259F4A3-FDB7-4D01-A427-2E038468B28E}" srcOrd="0" destOrd="0" presId="urn:microsoft.com/office/officeart/2005/8/layout/vList5"/>
    <dgm:cxn modelId="{8E428AF6-4B76-406B-BFB1-B012B6E1DFC6}" type="presParOf" srcId="{2758E002-FCA1-4BFC-A8C2-E7E824D140EA}" destId="{8C9609B6-254B-44D6-8E47-C028F0AB65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BA3137-31BB-4162-9816-5B770E2F8809}"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pt-BR"/>
        </a:p>
      </dgm:t>
    </dgm:pt>
    <dgm:pt modelId="{6EA44504-7EE4-43CD-AB9F-5E5FBDC0C34E}">
      <dgm:prSet phldrT="[Texto]" custT="1"/>
      <dgm:spPr/>
      <dgm:t>
        <a:bodyPr/>
        <a:lstStyle/>
        <a:p>
          <a:endParaRPr lang="pt-BR" sz="1500" kern="1200" dirty="0">
            <a:solidFill>
              <a:prstClr val="black"/>
            </a:solidFill>
            <a:latin typeface="Trebuchet MS" panose="020B0603020202020204" pitchFamily="34" charset="0"/>
            <a:ea typeface="+mn-ea"/>
            <a:cs typeface="+mn-cs"/>
          </a:endParaRPr>
        </a:p>
        <a:p>
          <a:r>
            <a:rPr lang="pt-BR" sz="1500" b="1" kern="1200" dirty="0">
              <a:solidFill>
                <a:schemeClr val="tx1"/>
              </a:solidFill>
              <a:latin typeface="Trebuchet MS" panose="020B0603020202020204" pitchFamily="34" charset="0"/>
            </a:rPr>
            <a:t>DISPOSITIVO: </a:t>
          </a:r>
          <a:r>
            <a:rPr lang="pt-BR" sz="1500" kern="1200" dirty="0">
              <a:solidFill>
                <a:schemeClr val="tx1"/>
              </a:solidFill>
              <a:latin typeface="Trebuchet MS" panose="020B0603020202020204" pitchFamily="34" charset="0"/>
            </a:rPr>
            <a:t>Art. 34 da RN 388</a:t>
          </a:r>
        </a:p>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PRAZO PARA REPARAR:</a:t>
          </a:r>
          <a:r>
            <a:rPr lang="pt-BR" sz="1500" kern="1200" dirty="0">
              <a:solidFill>
                <a:schemeClr val="tx1"/>
              </a:solidFill>
              <a:latin typeface="Trebuchet MS" panose="020B0603020202020204" pitchFamily="34" charset="0"/>
            </a:rPr>
            <a:t>10 dias úteis contados do encerramento do prazo para a RVE (NIP)</a:t>
          </a:r>
        </a:p>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QUANDO PLEITEAR: </a:t>
          </a:r>
          <a:r>
            <a:rPr lang="pt-BR" sz="1500" kern="1200" dirty="0">
              <a:solidFill>
                <a:schemeClr val="tx1"/>
              </a:solidFill>
              <a:latin typeface="Trebuchet MS" panose="020B0603020202020204" pitchFamily="34" charset="0"/>
            </a:rPr>
            <a:t>Na 1ª oportunidade de defesa ao processo administrativo sancionador. </a:t>
          </a:r>
          <a:r>
            <a:rPr lang="pt-BR" sz="1500" kern="1200" dirty="0">
              <a:solidFill>
                <a:schemeClr val="tx1"/>
              </a:solidFill>
            </a:rPr>
            <a:t> </a:t>
          </a:r>
          <a:endParaRPr lang="pt-BR" sz="1500" b="0" kern="1200" dirty="0">
            <a:solidFill>
              <a:schemeClr val="tx1"/>
            </a:solidFill>
            <a:latin typeface="Trebuchet MS" panose="020B0603020202020204" pitchFamily="34" charset="0"/>
            <a:ea typeface="+mn-ea"/>
            <a:cs typeface="+mn-cs"/>
          </a:endParaRPr>
        </a:p>
      </dgm:t>
    </dgm:pt>
    <dgm:pt modelId="{62F63215-BC2F-44FC-BFFF-9680AA5E8ED8}" type="parTrans" cxnId="{83B8D3BD-B47A-43FF-883F-495C5B9C4D53}">
      <dgm:prSet/>
      <dgm:spPr/>
      <dgm:t>
        <a:bodyPr/>
        <a:lstStyle/>
        <a:p>
          <a:endParaRPr lang="pt-BR"/>
        </a:p>
      </dgm:t>
    </dgm:pt>
    <dgm:pt modelId="{4F85E337-5276-4E8F-B278-8AE8A814B3BE}" type="sibTrans" cxnId="{83B8D3BD-B47A-43FF-883F-495C5B9C4D53}">
      <dgm:prSet/>
      <dgm:spPr/>
      <dgm:t>
        <a:bodyPr/>
        <a:lstStyle/>
        <a:p>
          <a:endParaRPr lang="pt-BR"/>
        </a:p>
      </dgm:t>
    </dgm:pt>
    <dgm:pt modelId="{D9DFB8C7-46F6-484D-94D3-CA57D99F45E1}">
      <dgm:prSet phldrT="[Texto]" custT="1"/>
      <dgm:spPr/>
      <dgm:t>
        <a:bodyPr/>
        <a:lstStyle/>
        <a:p>
          <a:r>
            <a:rPr lang="pt-BR" sz="1500" b="1" dirty="0">
              <a:latin typeface="Trebuchet MS" panose="020B0603020202020204" pitchFamily="34" charset="0"/>
            </a:rPr>
            <a:t>FINALIDADE: </a:t>
          </a:r>
          <a:r>
            <a:rPr lang="pt-BR" sz="1500" b="0" dirty="0">
              <a:latin typeface="Trebuchet MS" panose="020B0603020202020204" pitchFamily="34" charset="0"/>
            </a:rPr>
            <a:t>Reduzir 80% do valor da multa pecuniária.</a:t>
          </a:r>
        </a:p>
      </dgm:t>
    </dgm:pt>
    <dgm:pt modelId="{99CBCD17-129C-4F48-B250-AF083000C45B}" type="parTrans" cxnId="{9424D9DC-828A-4688-BFA7-8E4F5396EC57}">
      <dgm:prSet/>
      <dgm:spPr/>
      <dgm:t>
        <a:bodyPr/>
        <a:lstStyle/>
        <a:p>
          <a:endParaRPr lang="pt-BR"/>
        </a:p>
      </dgm:t>
    </dgm:pt>
    <dgm:pt modelId="{2E1A9154-D2B7-4FFB-B5F1-DF96B60E3B67}" type="sibTrans" cxnId="{9424D9DC-828A-4688-BFA7-8E4F5396EC57}">
      <dgm:prSet/>
      <dgm:spPr/>
      <dgm:t>
        <a:bodyPr/>
        <a:lstStyle/>
        <a:p>
          <a:endParaRPr lang="pt-BR"/>
        </a:p>
      </dgm:t>
    </dgm:pt>
    <dgm:pt modelId="{AEA5DAB0-3E19-45D4-9CB0-9C806563915B}">
      <dgm:prSet phldrT="[Texto]" custT="1"/>
      <dgm:spPr/>
      <dgm:t>
        <a:bodyPr/>
        <a:lstStyle/>
        <a:p>
          <a:r>
            <a:rPr lang="pt-BR" sz="1500" b="1" dirty="0">
              <a:latin typeface="Trebuchet MS" panose="020B0603020202020204" pitchFamily="34" charset="0"/>
            </a:rPr>
            <a:t>REQUISITO(S): </a:t>
          </a:r>
          <a:r>
            <a:rPr lang="pt-BR" sz="1500" b="0" dirty="0">
              <a:latin typeface="Trebuchet MS" panose="020B0603020202020204" pitchFamily="34" charset="0"/>
            </a:rPr>
            <a:t>1. Comprovar de forma inequívoca, a adoção voluntária das providências necessárias à solução da demanda; 2. comprovar a ciência inequívoca do beneficiário; e 3. Junto com a defesa no âmbito do PAS, apresentar, como preliminar, o “requerimento de pagamento antecipado e à vista do valor da multa pecuniária”.</a:t>
          </a:r>
        </a:p>
      </dgm:t>
    </dgm:pt>
    <dgm:pt modelId="{3C2033C4-4E9C-4772-85DD-48E3582C061D}" type="parTrans" cxnId="{F2D9E480-BC02-4C75-B789-5481772B2AE4}">
      <dgm:prSet/>
      <dgm:spPr/>
    </dgm:pt>
    <dgm:pt modelId="{1CDFD068-8FB0-4EDC-81BA-8DB4E230243C}" type="sibTrans" cxnId="{F2D9E480-BC02-4C75-B789-5481772B2AE4}">
      <dgm:prSet/>
      <dgm:spPr/>
    </dgm:pt>
    <dgm:pt modelId="{53388D99-89BB-4C58-9371-41EACC2C1195}">
      <dgm:prSet phldrT="[Texto]" custT="1"/>
      <dgm:spPr/>
      <dgm:t>
        <a:bodyPr/>
        <a:lstStyle/>
        <a:p>
          <a:endParaRPr lang="pt-BR" sz="1500" b="0" dirty="0">
            <a:latin typeface="Trebuchet MS" panose="020B0603020202020204" pitchFamily="34" charset="0"/>
          </a:endParaRPr>
        </a:p>
      </dgm:t>
    </dgm:pt>
    <dgm:pt modelId="{DE760162-5383-49CF-9E9E-B09084137A71}" type="parTrans" cxnId="{281C39C3-9BFB-4CE0-BF14-FD57EDB04010}">
      <dgm:prSet/>
      <dgm:spPr/>
    </dgm:pt>
    <dgm:pt modelId="{78321F79-E618-42DD-ACA5-C7C8759EEDB0}" type="sibTrans" cxnId="{281C39C3-9BFB-4CE0-BF14-FD57EDB04010}">
      <dgm:prSet/>
      <dgm:spPr/>
    </dgm:pt>
    <dgm:pt modelId="{E3D55537-2248-4E66-B4C2-F495795020F9}" type="pres">
      <dgm:prSet presAssocID="{81BA3137-31BB-4162-9816-5B770E2F8809}" presName="Name0" presStyleCnt="0">
        <dgm:presLayoutVars>
          <dgm:dir/>
          <dgm:animLvl val="lvl"/>
          <dgm:resizeHandles val="exact"/>
        </dgm:presLayoutVars>
      </dgm:prSet>
      <dgm:spPr/>
    </dgm:pt>
    <dgm:pt modelId="{2758E002-FCA1-4BFC-A8C2-E7E824D140EA}" type="pres">
      <dgm:prSet presAssocID="{6EA44504-7EE4-43CD-AB9F-5E5FBDC0C34E}" presName="linNode" presStyleCnt="0"/>
      <dgm:spPr/>
    </dgm:pt>
    <dgm:pt modelId="{B259F4A3-FDB7-4D01-A427-2E038468B28E}" type="pres">
      <dgm:prSet presAssocID="{6EA44504-7EE4-43CD-AB9F-5E5FBDC0C34E}" presName="parentText" presStyleLbl="node1" presStyleIdx="0" presStyleCnt="1">
        <dgm:presLayoutVars>
          <dgm:chMax val="1"/>
          <dgm:bulletEnabled val="1"/>
        </dgm:presLayoutVars>
      </dgm:prSet>
      <dgm:spPr/>
    </dgm:pt>
    <dgm:pt modelId="{8C9609B6-254B-44D6-8E47-C028F0AB6555}" type="pres">
      <dgm:prSet presAssocID="{6EA44504-7EE4-43CD-AB9F-5E5FBDC0C34E}" presName="descendantText" presStyleLbl="alignAccFollowNode1" presStyleIdx="0" presStyleCnt="1" custScaleY="125122">
        <dgm:presLayoutVars>
          <dgm:bulletEnabled val="1"/>
        </dgm:presLayoutVars>
      </dgm:prSet>
      <dgm:spPr/>
    </dgm:pt>
  </dgm:ptLst>
  <dgm:cxnLst>
    <dgm:cxn modelId="{9BCB164C-84F6-4DC4-9330-BBD9C202F20C}" type="presOf" srcId="{53388D99-89BB-4C58-9371-41EACC2C1195}" destId="{8C9609B6-254B-44D6-8E47-C028F0AB6555}" srcOrd="0" destOrd="1" presId="urn:microsoft.com/office/officeart/2005/8/layout/vList5"/>
    <dgm:cxn modelId="{7E1AF67C-A138-4843-9706-2234C0B9A992}" type="presOf" srcId="{D9DFB8C7-46F6-484D-94D3-CA57D99F45E1}" destId="{8C9609B6-254B-44D6-8E47-C028F0AB6555}" srcOrd="0" destOrd="0" presId="urn:microsoft.com/office/officeart/2005/8/layout/vList5"/>
    <dgm:cxn modelId="{F2D9E480-BC02-4C75-B789-5481772B2AE4}" srcId="{6EA44504-7EE4-43CD-AB9F-5E5FBDC0C34E}" destId="{AEA5DAB0-3E19-45D4-9CB0-9C806563915B}" srcOrd="2" destOrd="0" parTransId="{3C2033C4-4E9C-4772-85DD-48E3582C061D}" sibTransId="{1CDFD068-8FB0-4EDC-81BA-8DB4E230243C}"/>
    <dgm:cxn modelId="{56654FB5-515B-47F7-A8F0-3A3BDE0B60A3}" type="presOf" srcId="{6EA44504-7EE4-43CD-AB9F-5E5FBDC0C34E}" destId="{B259F4A3-FDB7-4D01-A427-2E038468B28E}" srcOrd="0" destOrd="0" presId="urn:microsoft.com/office/officeart/2005/8/layout/vList5"/>
    <dgm:cxn modelId="{83B8D3BD-B47A-43FF-883F-495C5B9C4D53}" srcId="{81BA3137-31BB-4162-9816-5B770E2F8809}" destId="{6EA44504-7EE4-43CD-AB9F-5E5FBDC0C34E}" srcOrd="0" destOrd="0" parTransId="{62F63215-BC2F-44FC-BFFF-9680AA5E8ED8}" sibTransId="{4F85E337-5276-4E8F-B278-8AE8A814B3BE}"/>
    <dgm:cxn modelId="{281C39C3-9BFB-4CE0-BF14-FD57EDB04010}" srcId="{6EA44504-7EE4-43CD-AB9F-5E5FBDC0C34E}" destId="{53388D99-89BB-4C58-9371-41EACC2C1195}" srcOrd="1" destOrd="0" parTransId="{DE760162-5383-49CF-9E9E-B09084137A71}" sibTransId="{78321F79-E618-42DD-ACA5-C7C8759EEDB0}"/>
    <dgm:cxn modelId="{0F986EC7-206B-4369-B86D-2DD854C0D926}" type="presOf" srcId="{AEA5DAB0-3E19-45D4-9CB0-9C806563915B}" destId="{8C9609B6-254B-44D6-8E47-C028F0AB6555}" srcOrd="0" destOrd="2" presId="urn:microsoft.com/office/officeart/2005/8/layout/vList5"/>
    <dgm:cxn modelId="{9424D9DC-828A-4688-BFA7-8E4F5396EC57}" srcId="{6EA44504-7EE4-43CD-AB9F-5E5FBDC0C34E}" destId="{D9DFB8C7-46F6-484D-94D3-CA57D99F45E1}" srcOrd="0" destOrd="0" parTransId="{99CBCD17-129C-4F48-B250-AF083000C45B}" sibTransId="{2E1A9154-D2B7-4FFB-B5F1-DF96B60E3B67}"/>
    <dgm:cxn modelId="{2B660EED-EC5F-4A38-94EF-B5220DEB9B0D}" type="presOf" srcId="{81BA3137-31BB-4162-9816-5B770E2F8809}" destId="{E3D55537-2248-4E66-B4C2-F495795020F9}" srcOrd="0" destOrd="0" presId="urn:microsoft.com/office/officeart/2005/8/layout/vList5"/>
    <dgm:cxn modelId="{474F29B1-5AB1-47E1-894A-1176DF0CB694}" type="presParOf" srcId="{E3D55537-2248-4E66-B4C2-F495795020F9}" destId="{2758E002-FCA1-4BFC-A8C2-E7E824D140EA}" srcOrd="0" destOrd="0" presId="urn:microsoft.com/office/officeart/2005/8/layout/vList5"/>
    <dgm:cxn modelId="{6D778859-81AE-46A3-922A-1AC8C1F5DA95}" type="presParOf" srcId="{2758E002-FCA1-4BFC-A8C2-E7E824D140EA}" destId="{B259F4A3-FDB7-4D01-A427-2E038468B28E}" srcOrd="0" destOrd="0" presId="urn:microsoft.com/office/officeart/2005/8/layout/vList5"/>
    <dgm:cxn modelId="{E1BCE334-958F-418A-87F6-77C0937FF55D}" type="presParOf" srcId="{2758E002-FCA1-4BFC-A8C2-E7E824D140EA}" destId="{8C9609B6-254B-44D6-8E47-C028F0AB65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BA3137-31BB-4162-9816-5B770E2F8809}"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pt-BR"/>
        </a:p>
      </dgm:t>
    </dgm:pt>
    <dgm:pt modelId="{6EA44504-7EE4-43CD-AB9F-5E5FBDC0C34E}">
      <dgm:prSet phldrT="[Texto]" custT="1"/>
      <dgm:spPr/>
      <dgm:t>
        <a:bodyPr/>
        <a:lstStyle/>
        <a:p>
          <a:endParaRPr lang="pt-BR" sz="1500" kern="1200" dirty="0">
            <a:solidFill>
              <a:prstClr val="black"/>
            </a:solidFill>
            <a:latin typeface="Trebuchet MS" panose="020B0603020202020204" pitchFamily="34" charset="0"/>
            <a:ea typeface="+mn-ea"/>
            <a:cs typeface="+mn-cs"/>
          </a:endParaRPr>
        </a:p>
        <a:p>
          <a:r>
            <a:rPr lang="pt-BR" sz="1500" b="1" kern="1200" dirty="0">
              <a:solidFill>
                <a:schemeClr val="tx1"/>
              </a:solidFill>
              <a:latin typeface="Trebuchet MS" panose="020B0603020202020204" pitchFamily="34" charset="0"/>
            </a:rPr>
            <a:t>DISPOSITIVO: </a:t>
          </a:r>
          <a:r>
            <a:rPr lang="pt-BR" sz="1500" kern="1200" dirty="0">
              <a:solidFill>
                <a:schemeClr val="tx1"/>
              </a:solidFill>
              <a:latin typeface="Trebuchet MS" panose="020B0603020202020204" pitchFamily="34" charset="0"/>
            </a:rPr>
            <a:t>Art. 5º, inciso IV, da RN 124</a:t>
          </a:r>
        </a:p>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PRAZO PARA REPARAR: </a:t>
          </a:r>
          <a:r>
            <a:rPr lang="pt-BR" sz="1500" kern="1200" dirty="0">
              <a:solidFill>
                <a:schemeClr val="tx1"/>
              </a:solidFill>
              <a:latin typeface="Trebuchet MS" panose="020B0603020202020204" pitchFamily="34" charset="0"/>
            </a:rPr>
            <a:t>Fora do prazo regulamentar, mas antes da decisão de 1ª instância.</a:t>
          </a:r>
        </a:p>
        <a:p>
          <a:endParaRPr lang="pt-BR" sz="1500" kern="1200" dirty="0">
            <a:solidFill>
              <a:schemeClr val="tx1"/>
            </a:solidFill>
            <a:latin typeface="Trebuchet MS" panose="020B0603020202020204" pitchFamily="34" charset="0"/>
          </a:endParaRPr>
        </a:p>
        <a:p>
          <a:r>
            <a:rPr lang="pt-BR" sz="1500" b="1" kern="1200" dirty="0">
              <a:solidFill>
                <a:schemeClr val="tx1"/>
              </a:solidFill>
              <a:latin typeface="Trebuchet MS" panose="020B0603020202020204" pitchFamily="34" charset="0"/>
            </a:rPr>
            <a:t>QUANDO PLEITEAR: </a:t>
          </a:r>
          <a:r>
            <a:rPr lang="pt-BR" sz="1500" kern="1200" dirty="0">
              <a:solidFill>
                <a:schemeClr val="tx1"/>
              </a:solidFill>
              <a:latin typeface="Trebuchet MS" panose="020B0603020202020204" pitchFamily="34" charset="0"/>
            </a:rPr>
            <a:t>A qualquer tempo, antes da decisão definitiva em âmbito administrativo.</a:t>
          </a:r>
        </a:p>
      </dgm:t>
    </dgm:pt>
    <dgm:pt modelId="{62F63215-BC2F-44FC-BFFF-9680AA5E8ED8}" type="parTrans" cxnId="{83B8D3BD-B47A-43FF-883F-495C5B9C4D53}">
      <dgm:prSet/>
      <dgm:spPr/>
      <dgm:t>
        <a:bodyPr/>
        <a:lstStyle/>
        <a:p>
          <a:endParaRPr lang="pt-BR"/>
        </a:p>
      </dgm:t>
    </dgm:pt>
    <dgm:pt modelId="{4F85E337-5276-4E8F-B278-8AE8A814B3BE}" type="sibTrans" cxnId="{83B8D3BD-B47A-43FF-883F-495C5B9C4D53}">
      <dgm:prSet/>
      <dgm:spPr/>
      <dgm:t>
        <a:bodyPr/>
        <a:lstStyle/>
        <a:p>
          <a:endParaRPr lang="pt-BR"/>
        </a:p>
      </dgm:t>
    </dgm:pt>
    <dgm:pt modelId="{D9DFB8C7-46F6-484D-94D3-CA57D99F45E1}">
      <dgm:prSet phldrT="[Texto]" custT="1"/>
      <dgm:spPr/>
      <dgm:t>
        <a:bodyPr/>
        <a:lstStyle/>
        <a:p>
          <a:r>
            <a:rPr lang="pt-BR" sz="1500" b="1" dirty="0">
              <a:latin typeface="Trebuchet MS" panose="020B0603020202020204" pitchFamily="34" charset="0"/>
            </a:rPr>
            <a:t>FINALIDADE: </a:t>
          </a:r>
          <a:r>
            <a:rPr lang="pt-BR" sz="1500" b="0" dirty="0">
              <a:latin typeface="Trebuchet MS" panose="020B0603020202020204" pitchFamily="34" charset="0"/>
            </a:rPr>
            <a:t>Receber sanção de advertência. </a:t>
          </a:r>
        </a:p>
      </dgm:t>
    </dgm:pt>
    <dgm:pt modelId="{99CBCD17-129C-4F48-B250-AF083000C45B}" type="parTrans" cxnId="{9424D9DC-828A-4688-BFA7-8E4F5396EC57}">
      <dgm:prSet/>
      <dgm:spPr/>
      <dgm:t>
        <a:bodyPr/>
        <a:lstStyle/>
        <a:p>
          <a:endParaRPr lang="pt-BR"/>
        </a:p>
      </dgm:t>
    </dgm:pt>
    <dgm:pt modelId="{2E1A9154-D2B7-4FFB-B5F1-DF96B60E3B67}" type="sibTrans" cxnId="{9424D9DC-828A-4688-BFA7-8E4F5396EC57}">
      <dgm:prSet/>
      <dgm:spPr/>
      <dgm:t>
        <a:bodyPr/>
        <a:lstStyle/>
        <a:p>
          <a:endParaRPr lang="pt-BR"/>
        </a:p>
      </dgm:t>
    </dgm:pt>
    <dgm:pt modelId="{AEA5DAB0-3E19-45D4-9CB0-9C806563915B}">
      <dgm:prSet phldrT="[Texto]" custT="1"/>
      <dgm:spPr/>
      <dgm:t>
        <a:bodyPr/>
        <a:lstStyle/>
        <a:p>
          <a:r>
            <a:rPr lang="pt-BR" sz="1500" b="1" dirty="0">
              <a:latin typeface="Trebuchet MS" panose="020B0603020202020204" pitchFamily="34" charset="0"/>
            </a:rPr>
            <a:t>REQUISITO(S): </a:t>
          </a:r>
          <a:r>
            <a:rPr lang="pt-BR" sz="1500" b="0" dirty="0">
              <a:latin typeface="Trebuchet MS" panose="020B0603020202020204" pitchFamily="34" charset="0"/>
            </a:rPr>
            <a:t>1.O tipo de infração deve prever a possibilidade de pena de advertência (RN 124); 2. A OPS não pode ser reincidente; e 2. Comprovar que a OPS tomou as “providências suficientes” (critério subjetivo/ conveniência e oportunidade do agente público). </a:t>
          </a:r>
        </a:p>
      </dgm:t>
    </dgm:pt>
    <dgm:pt modelId="{3C2033C4-4E9C-4772-85DD-48E3582C061D}" type="parTrans" cxnId="{F2D9E480-BC02-4C75-B789-5481772B2AE4}">
      <dgm:prSet/>
      <dgm:spPr/>
    </dgm:pt>
    <dgm:pt modelId="{1CDFD068-8FB0-4EDC-81BA-8DB4E230243C}" type="sibTrans" cxnId="{F2D9E480-BC02-4C75-B789-5481772B2AE4}">
      <dgm:prSet/>
      <dgm:spPr/>
    </dgm:pt>
    <dgm:pt modelId="{748B85A8-C6C7-44C7-91A2-A5387ADA3382}">
      <dgm:prSet phldrT="[Texto]" custT="1"/>
      <dgm:spPr/>
      <dgm:t>
        <a:bodyPr/>
        <a:lstStyle/>
        <a:p>
          <a:endParaRPr lang="pt-BR" sz="1500" b="0" dirty="0">
            <a:latin typeface="Trebuchet MS" panose="020B0603020202020204" pitchFamily="34" charset="0"/>
          </a:endParaRPr>
        </a:p>
      </dgm:t>
    </dgm:pt>
    <dgm:pt modelId="{E3219417-B39C-4BD6-B14E-8F5EDE754560}" type="parTrans" cxnId="{3423376F-B704-4906-8B28-D3D2E5C2C1AA}">
      <dgm:prSet/>
      <dgm:spPr/>
    </dgm:pt>
    <dgm:pt modelId="{0D6787C9-B1CA-46BB-84FB-6609D6ADC60D}" type="sibTrans" cxnId="{3423376F-B704-4906-8B28-D3D2E5C2C1AA}">
      <dgm:prSet/>
      <dgm:spPr/>
    </dgm:pt>
    <dgm:pt modelId="{E3D55537-2248-4E66-B4C2-F495795020F9}" type="pres">
      <dgm:prSet presAssocID="{81BA3137-31BB-4162-9816-5B770E2F8809}" presName="Name0" presStyleCnt="0">
        <dgm:presLayoutVars>
          <dgm:dir/>
          <dgm:animLvl val="lvl"/>
          <dgm:resizeHandles val="exact"/>
        </dgm:presLayoutVars>
      </dgm:prSet>
      <dgm:spPr/>
    </dgm:pt>
    <dgm:pt modelId="{2758E002-FCA1-4BFC-A8C2-E7E824D140EA}" type="pres">
      <dgm:prSet presAssocID="{6EA44504-7EE4-43CD-AB9F-5E5FBDC0C34E}" presName="linNode" presStyleCnt="0"/>
      <dgm:spPr/>
    </dgm:pt>
    <dgm:pt modelId="{B259F4A3-FDB7-4D01-A427-2E038468B28E}" type="pres">
      <dgm:prSet presAssocID="{6EA44504-7EE4-43CD-AB9F-5E5FBDC0C34E}" presName="parentText" presStyleLbl="node1" presStyleIdx="0" presStyleCnt="1">
        <dgm:presLayoutVars>
          <dgm:chMax val="1"/>
          <dgm:bulletEnabled val="1"/>
        </dgm:presLayoutVars>
      </dgm:prSet>
      <dgm:spPr/>
    </dgm:pt>
    <dgm:pt modelId="{8C9609B6-254B-44D6-8E47-C028F0AB6555}" type="pres">
      <dgm:prSet presAssocID="{6EA44504-7EE4-43CD-AB9F-5E5FBDC0C34E}" presName="descendantText" presStyleLbl="alignAccFollowNode1" presStyleIdx="0" presStyleCnt="1" custScaleY="125122">
        <dgm:presLayoutVars>
          <dgm:bulletEnabled val="1"/>
        </dgm:presLayoutVars>
      </dgm:prSet>
      <dgm:spPr/>
    </dgm:pt>
  </dgm:ptLst>
  <dgm:cxnLst>
    <dgm:cxn modelId="{CB317F0C-EB72-45BB-9C73-9F4C8A3C5E16}" type="presOf" srcId="{81BA3137-31BB-4162-9816-5B770E2F8809}" destId="{E3D55537-2248-4E66-B4C2-F495795020F9}" srcOrd="0" destOrd="0" presId="urn:microsoft.com/office/officeart/2005/8/layout/vList5"/>
    <dgm:cxn modelId="{145D843D-4FE8-405B-8266-BAF317DECB65}" type="presOf" srcId="{D9DFB8C7-46F6-484D-94D3-CA57D99F45E1}" destId="{8C9609B6-254B-44D6-8E47-C028F0AB6555}" srcOrd="0" destOrd="0" presId="urn:microsoft.com/office/officeart/2005/8/layout/vList5"/>
    <dgm:cxn modelId="{8D383345-1C09-40FB-AE31-1F42190CC470}" type="presOf" srcId="{AEA5DAB0-3E19-45D4-9CB0-9C806563915B}" destId="{8C9609B6-254B-44D6-8E47-C028F0AB6555}" srcOrd="0" destOrd="2" presId="urn:microsoft.com/office/officeart/2005/8/layout/vList5"/>
    <dgm:cxn modelId="{3423376F-B704-4906-8B28-D3D2E5C2C1AA}" srcId="{6EA44504-7EE4-43CD-AB9F-5E5FBDC0C34E}" destId="{748B85A8-C6C7-44C7-91A2-A5387ADA3382}" srcOrd="1" destOrd="0" parTransId="{E3219417-B39C-4BD6-B14E-8F5EDE754560}" sibTransId="{0D6787C9-B1CA-46BB-84FB-6609D6ADC60D}"/>
    <dgm:cxn modelId="{F2D9E480-BC02-4C75-B789-5481772B2AE4}" srcId="{6EA44504-7EE4-43CD-AB9F-5E5FBDC0C34E}" destId="{AEA5DAB0-3E19-45D4-9CB0-9C806563915B}" srcOrd="2" destOrd="0" parTransId="{3C2033C4-4E9C-4772-85DD-48E3582C061D}" sibTransId="{1CDFD068-8FB0-4EDC-81BA-8DB4E230243C}"/>
    <dgm:cxn modelId="{D9ABB6A8-44E4-4442-8E51-1249F74101D9}" type="presOf" srcId="{6EA44504-7EE4-43CD-AB9F-5E5FBDC0C34E}" destId="{B259F4A3-FDB7-4D01-A427-2E038468B28E}" srcOrd="0" destOrd="0" presId="urn:microsoft.com/office/officeart/2005/8/layout/vList5"/>
    <dgm:cxn modelId="{83B8D3BD-B47A-43FF-883F-495C5B9C4D53}" srcId="{81BA3137-31BB-4162-9816-5B770E2F8809}" destId="{6EA44504-7EE4-43CD-AB9F-5E5FBDC0C34E}" srcOrd="0" destOrd="0" parTransId="{62F63215-BC2F-44FC-BFFF-9680AA5E8ED8}" sibTransId="{4F85E337-5276-4E8F-B278-8AE8A814B3BE}"/>
    <dgm:cxn modelId="{08A113CD-1569-46BF-866E-B0494059B78F}" type="presOf" srcId="{748B85A8-C6C7-44C7-91A2-A5387ADA3382}" destId="{8C9609B6-254B-44D6-8E47-C028F0AB6555}" srcOrd="0" destOrd="1" presId="urn:microsoft.com/office/officeart/2005/8/layout/vList5"/>
    <dgm:cxn modelId="{9424D9DC-828A-4688-BFA7-8E4F5396EC57}" srcId="{6EA44504-7EE4-43CD-AB9F-5E5FBDC0C34E}" destId="{D9DFB8C7-46F6-484D-94D3-CA57D99F45E1}" srcOrd="0" destOrd="0" parTransId="{99CBCD17-129C-4F48-B250-AF083000C45B}" sibTransId="{2E1A9154-D2B7-4FFB-B5F1-DF96B60E3B67}"/>
    <dgm:cxn modelId="{ED79C828-E523-43F4-B1C1-04DC2EE77401}" type="presParOf" srcId="{E3D55537-2248-4E66-B4C2-F495795020F9}" destId="{2758E002-FCA1-4BFC-A8C2-E7E824D140EA}" srcOrd="0" destOrd="0" presId="urn:microsoft.com/office/officeart/2005/8/layout/vList5"/>
    <dgm:cxn modelId="{1FFBFC24-4F02-4442-A702-715F03C2EE85}" type="presParOf" srcId="{2758E002-FCA1-4BFC-A8C2-E7E824D140EA}" destId="{B259F4A3-FDB7-4D01-A427-2E038468B28E}" srcOrd="0" destOrd="0" presId="urn:microsoft.com/office/officeart/2005/8/layout/vList5"/>
    <dgm:cxn modelId="{FD0C233B-8886-40C8-945D-246EB8095419}" type="presParOf" srcId="{2758E002-FCA1-4BFC-A8C2-E7E824D140EA}" destId="{8C9609B6-254B-44D6-8E47-C028F0AB65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609B6-254B-44D6-8E47-C028F0AB6555}">
      <dsp:nvSpPr>
        <dsp:cNvPr id="0" name=""/>
        <dsp:cNvSpPr/>
      </dsp:nvSpPr>
      <dsp:spPr>
        <a:xfrm rot="5400000">
          <a:off x="4054015" y="-1090231"/>
          <a:ext cx="3081332" cy="526180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FINALIDADE</a:t>
          </a:r>
          <a:r>
            <a:rPr lang="pt-BR" sz="1500" b="0" kern="1200" dirty="0">
              <a:latin typeface="Trebuchet MS" panose="020B0603020202020204" pitchFamily="34" charset="0"/>
            </a:rPr>
            <a:t>: Reduzir 10% do valor da multa pecuniária.</a:t>
          </a:r>
        </a:p>
        <a:p>
          <a:pPr marL="114300" lvl="1" indent="-114300" algn="l" defTabSz="666750">
            <a:lnSpc>
              <a:spcPct val="90000"/>
            </a:lnSpc>
            <a:spcBef>
              <a:spcPct val="0"/>
            </a:spcBef>
            <a:spcAft>
              <a:spcPct val="15000"/>
            </a:spcAft>
            <a:buChar char="•"/>
          </a:pPr>
          <a:endParaRPr lang="pt-BR" sz="1500" b="0"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endParaRPr lang="pt-BR" sz="1500" b="0"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REQUISITO(S): </a:t>
          </a:r>
          <a:r>
            <a:rPr lang="pt-BR" sz="1500" b="0" kern="1200" dirty="0">
              <a:latin typeface="Trebuchet MS" panose="020B0603020202020204" pitchFamily="34" charset="0"/>
            </a:rPr>
            <a:t>Comprovar que a OPS tomou as “providências suficientes” (critério subjetivo/ conveniência e oportunidade).</a:t>
          </a:r>
        </a:p>
      </dsp:txBody>
      <dsp:txXfrm rot="-5400000">
        <a:off x="2963781" y="150421"/>
        <a:ext cx="5111382" cy="2780496"/>
      </dsp:txXfrm>
    </dsp:sp>
    <dsp:sp modelId="{B259F4A3-FDB7-4D01-A427-2E038468B28E}">
      <dsp:nvSpPr>
        <dsp:cNvPr id="0" name=""/>
        <dsp:cNvSpPr/>
      </dsp:nvSpPr>
      <dsp:spPr>
        <a:xfrm>
          <a:off x="4018" y="1504"/>
          <a:ext cx="2959762" cy="307832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endParaRPr lang="pt-BR" sz="1500" kern="1200" dirty="0">
            <a:solidFill>
              <a:prstClr val="black"/>
            </a:solidFill>
            <a:latin typeface="Trebuchet MS" panose="020B0603020202020204" pitchFamily="34" charset="0"/>
            <a:ea typeface="+mn-ea"/>
            <a:cs typeface="+mn-cs"/>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DISPOSITIVO</a:t>
          </a:r>
          <a:r>
            <a:rPr lang="pt-BR" sz="1500" kern="1200" dirty="0">
              <a:solidFill>
                <a:schemeClr val="tx1"/>
              </a:solidFill>
              <a:latin typeface="Trebuchet MS" panose="020B0603020202020204" pitchFamily="34" charset="0"/>
            </a:rPr>
            <a:t>: Art. 8º, inciso III, da RN 124</a:t>
          </a:r>
        </a:p>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PRAZO PARA REPARAR: </a:t>
          </a:r>
          <a:r>
            <a:rPr lang="pt-BR" sz="1500" kern="1200" dirty="0">
              <a:solidFill>
                <a:schemeClr val="tx1"/>
              </a:solidFill>
              <a:latin typeface="Trebuchet MS" panose="020B0603020202020204" pitchFamily="34" charset="0"/>
            </a:rPr>
            <a:t>Fora do prazo regulamentar, mas antes da decisão de 1ª instância.</a:t>
          </a:r>
        </a:p>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QUANDO PLEITEAR: </a:t>
          </a:r>
          <a:r>
            <a:rPr lang="pt-BR" sz="1500" kern="1200" dirty="0">
              <a:solidFill>
                <a:schemeClr val="tx1"/>
              </a:solidFill>
              <a:latin typeface="Trebuchet MS" panose="020B0603020202020204" pitchFamily="34" charset="0"/>
            </a:rPr>
            <a:t>A qualquer tempo, antes da decisão definitiva em âmbito administrativo.</a:t>
          </a:r>
        </a:p>
      </dsp:txBody>
      <dsp:txXfrm>
        <a:off x="148502" y="145988"/>
        <a:ext cx="2670794" cy="27893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609B6-254B-44D6-8E47-C028F0AB6555}">
      <dsp:nvSpPr>
        <dsp:cNvPr id="0" name=""/>
        <dsp:cNvSpPr/>
      </dsp:nvSpPr>
      <dsp:spPr>
        <a:xfrm rot="5400000">
          <a:off x="4054015" y="-1090231"/>
          <a:ext cx="3081332" cy="526180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FINALIDADE: </a:t>
          </a:r>
          <a:r>
            <a:rPr lang="pt-BR" sz="1500" b="0" kern="1200" dirty="0">
              <a:latin typeface="Trebuchet MS" panose="020B0603020202020204" pitchFamily="34" charset="0"/>
            </a:rPr>
            <a:t>Arquivar o Procedimento Administrativo Preparatório – PAP, decorrente de denúncia que não se enquadre no procedimento da NIP.</a:t>
          </a:r>
        </a:p>
        <a:p>
          <a:pPr marL="114300" lvl="1" indent="-114300" algn="l" defTabSz="666750">
            <a:lnSpc>
              <a:spcPct val="90000"/>
            </a:lnSpc>
            <a:spcBef>
              <a:spcPct val="0"/>
            </a:spcBef>
            <a:spcAft>
              <a:spcPct val="15000"/>
            </a:spcAft>
            <a:buChar char="•"/>
          </a:pPr>
          <a:endParaRPr lang="pt-BR" sz="1500" b="1"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endParaRPr lang="pt-BR" sz="1500" b="1"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REQUISITO(S): </a:t>
          </a:r>
          <a:r>
            <a:rPr lang="pt-BR" sz="1500" b="0" kern="1200" dirty="0">
              <a:latin typeface="Trebuchet MS" panose="020B0603020202020204" pitchFamily="34" charset="0"/>
            </a:rPr>
            <a:t>Será avaliada pelo fiscal a ocorrência ou não da reparação no caso concreto, de acordo com suas especificidades, extensão de dano e consequências (critério subjetivo/ conveniência e oportunidade).</a:t>
          </a:r>
        </a:p>
      </dsp:txBody>
      <dsp:txXfrm rot="-5400000">
        <a:off x="2963781" y="150421"/>
        <a:ext cx="5111382" cy="2780496"/>
      </dsp:txXfrm>
    </dsp:sp>
    <dsp:sp modelId="{B259F4A3-FDB7-4D01-A427-2E038468B28E}">
      <dsp:nvSpPr>
        <dsp:cNvPr id="0" name=""/>
        <dsp:cNvSpPr/>
      </dsp:nvSpPr>
      <dsp:spPr>
        <a:xfrm>
          <a:off x="4018" y="1504"/>
          <a:ext cx="2959762" cy="307832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DISPOSITIVO: </a:t>
          </a:r>
          <a:r>
            <a:rPr lang="pt-BR" sz="1500" kern="1200" dirty="0">
              <a:solidFill>
                <a:schemeClr val="tx1"/>
              </a:solidFill>
              <a:latin typeface="Trebuchet MS" panose="020B0603020202020204" pitchFamily="34" charset="0"/>
            </a:rPr>
            <a:t>Art. 19, inciso III </a:t>
          </a:r>
        </a:p>
        <a:p>
          <a:pPr marL="0" lvl="0" indent="0" algn="ctr" defTabSz="666750">
            <a:lnSpc>
              <a:spcPct val="90000"/>
            </a:lnSpc>
            <a:spcBef>
              <a:spcPct val="0"/>
            </a:spcBef>
            <a:spcAft>
              <a:spcPct val="35000"/>
            </a:spcAft>
            <a:buNone/>
          </a:pPr>
          <a:endParaRPr lang="pt-BR" sz="10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PRAZO PARA REPARAR</a:t>
          </a:r>
          <a:r>
            <a:rPr lang="pt-BR" sz="1500" kern="1200" dirty="0">
              <a:solidFill>
                <a:schemeClr val="tx1"/>
              </a:solidFill>
              <a:latin typeface="Trebuchet MS" panose="020B0603020202020204" pitchFamily="34" charset="0"/>
            </a:rPr>
            <a:t>: 10 dias corridos contados do recebimento da notificação pela OPS (ou seja, no prazo de resposta à notificação).</a:t>
          </a:r>
        </a:p>
        <a:p>
          <a:pPr marL="0" lvl="0" indent="0" algn="ctr" defTabSz="666750">
            <a:lnSpc>
              <a:spcPct val="90000"/>
            </a:lnSpc>
            <a:spcBef>
              <a:spcPct val="0"/>
            </a:spcBef>
            <a:spcAft>
              <a:spcPct val="35000"/>
            </a:spcAft>
            <a:buNone/>
          </a:pPr>
          <a:endParaRPr lang="pt-BR" sz="10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QUANDO PLEITEAR</a:t>
          </a:r>
          <a:r>
            <a:rPr lang="pt-BR" sz="1500" kern="1200" dirty="0">
              <a:solidFill>
                <a:schemeClr val="tx1"/>
              </a:solidFill>
              <a:latin typeface="Trebuchet MS" panose="020B0603020202020204" pitchFamily="34" charset="0"/>
            </a:rPr>
            <a:t>: Na 1ª oportunidade de resposta ao processo administrativo preparatório.</a:t>
          </a:r>
        </a:p>
      </dsp:txBody>
      <dsp:txXfrm>
        <a:off x="148502" y="145988"/>
        <a:ext cx="2670794" cy="27893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609B6-254B-44D6-8E47-C028F0AB6555}">
      <dsp:nvSpPr>
        <dsp:cNvPr id="0" name=""/>
        <dsp:cNvSpPr/>
      </dsp:nvSpPr>
      <dsp:spPr>
        <a:xfrm rot="5400000">
          <a:off x="4054015" y="-1090231"/>
          <a:ext cx="3081332" cy="526180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FINALIDADE: </a:t>
          </a:r>
          <a:r>
            <a:rPr lang="pt-BR" sz="1500" b="0" kern="1200" dirty="0">
              <a:latin typeface="Trebuchet MS" panose="020B0603020202020204" pitchFamily="34" charset="0"/>
            </a:rPr>
            <a:t>Arquivar a demanda durante a apuração que antecede o rito de representação.</a:t>
          </a:r>
        </a:p>
        <a:p>
          <a:pPr marL="114300" lvl="1" indent="-114300" algn="l" defTabSz="666750">
            <a:lnSpc>
              <a:spcPct val="90000"/>
            </a:lnSpc>
            <a:spcBef>
              <a:spcPct val="0"/>
            </a:spcBef>
            <a:spcAft>
              <a:spcPct val="15000"/>
            </a:spcAft>
            <a:buChar char="•"/>
          </a:pPr>
          <a:endParaRPr lang="pt-BR" sz="1500" b="1"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endParaRPr lang="pt-BR" sz="1500" b="1"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REQUISITO(S): </a:t>
          </a:r>
          <a:r>
            <a:rPr lang="pt-BR" sz="1500" b="0" kern="1200" dirty="0">
              <a:latin typeface="Trebuchet MS" panose="020B0603020202020204" pitchFamily="34" charset="0"/>
            </a:rPr>
            <a:t>Será avaliada pelo fiscal a ocorrência ou não da reparação no caso concreto, de acordo com suas especificidades, extensão de dano e consequências (critério subjetivo/ conveniência e oportunidade).</a:t>
          </a:r>
        </a:p>
      </dsp:txBody>
      <dsp:txXfrm rot="-5400000">
        <a:off x="2963781" y="150421"/>
        <a:ext cx="5111382" cy="2780496"/>
      </dsp:txXfrm>
    </dsp:sp>
    <dsp:sp modelId="{B259F4A3-FDB7-4D01-A427-2E038468B28E}">
      <dsp:nvSpPr>
        <dsp:cNvPr id="0" name=""/>
        <dsp:cNvSpPr/>
      </dsp:nvSpPr>
      <dsp:spPr>
        <a:xfrm>
          <a:off x="4018" y="1504"/>
          <a:ext cx="2959762" cy="307832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DISPOSITIVO: </a:t>
          </a:r>
          <a:r>
            <a:rPr lang="pt-BR" sz="1500" kern="1200" dirty="0">
              <a:solidFill>
                <a:schemeClr val="tx1"/>
              </a:solidFill>
              <a:latin typeface="Trebuchet MS" panose="020B0603020202020204" pitchFamily="34" charset="0"/>
            </a:rPr>
            <a:t>Art. 19, inciso III e art. 25, IV</a:t>
          </a:r>
        </a:p>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PRAZO PARA REPARAR</a:t>
          </a:r>
          <a:r>
            <a:rPr lang="pt-BR" sz="1500" kern="1200" dirty="0">
              <a:solidFill>
                <a:schemeClr val="tx1"/>
              </a:solidFill>
              <a:latin typeface="Trebuchet MS" panose="020B0603020202020204" pitchFamily="34" charset="0"/>
            </a:rPr>
            <a:t>: 10 dias corridos contados do recebimento da notificação pela OPS (ou seja, no prazo de resposta à notificação).</a:t>
          </a:r>
        </a:p>
        <a:p>
          <a:pPr marL="0" lvl="0" indent="0" algn="ctr" defTabSz="666750">
            <a:lnSpc>
              <a:spcPct val="90000"/>
            </a:lnSpc>
            <a:spcBef>
              <a:spcPct val="0"/>
            </a:spcBef>
            <a:spcAft>
              <a:spcPct val="35000"/>
            </a:spcAft>
            <a:buNone/>
          </a:pPr>
          <a:endParaRPr lang="pt-BR" sz="10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QUANDO PLEITEAR</a:t>
          </a:r>
          <a:r>
            <a:rPr lang="pt-BR" sz="1500" kern="1200" dirty="0">
              <a:solidFill>
                <a:schemeClr val="tx1"/>
              </a:solidFill>
              <a:latin typeface="Trebuchet MS" panose="020B0603020202020204" pitchFamily="34" charset="0"/>
            </a:rPr>
            <a:t>: Na 1ª oportunidade de resposta à apuração que antecede o rito de representação.</a:t>
          </a:r>
        </a:p>
      </dsp:txBody>
      <dsp:txXfrm>
        <a:off x="148502" y="145988"/>
        <a:ext cx="2670794" cy="2789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A5421-EE53-4FC9-AD9A-7BD024E50D69}">
      <dsp:nvSpPr>
        <dsp:cNvPr id="0" name=""/>
        <dsp:cNvSpPr/>
      </dsp:nvSpPr>
      <dsp:spPr>
        <a:xfrm>
          <a:off x="0" y="2506492"/>
          <a:ext cx="5729590" cy="451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endParaRPr lang="pt-BR" sz="500" kern="1200" dirty="0"/>
        </a:p>
      </dsp:txBody>
      <dsp:txXfrm>
        <a:off x="0" y="2506492"/>
        <a:ext cx="5729590" cy="24375"/>
      </dsp:txXfrm>
    </dsp:sp>
    <dsp:sp modelId="{443E354D-5D65-440D-87B5-199D0C79A677}">
      <dsp:nvSpPr>
        <dsp:cNvPr id="0" name=""/>
        <dsp:cNvSpPr/>
      </dsp:nvSpPr>
      <dsp:spPr>
        <a:xfrm>
          <a:off x="81216" y="1742789"/>
          <a:ext cx="2729658" cy="695376"/>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t" anchorCtr="0">
          <a:noAutofit/>
        </a:bodyPr>
        <a:lstStyle/>
        <a:p>
          <a:pPr marL="0" lvl="0" indent="0" algn="ctr" defTabSz="755650">
            <a:lnSpc>
              <a:spcPct val="90000"/>
            </a:lnSpc>
            <a:spcBef>
              <a:spcPct val="0"/>
            </a:spcBef>
            <a:spcAft>
              <a:spcPct val="35000"/>
            </a:spcAft>
            <a:buNone/>
          </a:pPr>
          <a:r>
            <a:rPr lang="pt-BR" sz="1700" kern="1200" dirty="0"/>
            <a:t>Recurso</a:t>
          </a:r>
          <a:r>
            <a:rPr lang="pt-BR" sz="4000" kern="1200" dirty="0"/>
            <a:t> </a:t>
          </a:r>
        </a:p>
      </dsp:txBody>
      <dsp:txXfrm>
        <a:off x="81216" y="1742789"/>
        <a:ext cx="2729658" cy="695376"/>
      </dsp:txXfrm>
    </dsp:sp>
    <dsp:sp modelId="{9A139D8C-2ADA-4452-B8CE-B386C9E58C1D}">
      <dsp:nvSpPr>
        <dsp:cNvPr id="0" name=""/>
        <dsp:cNvSpPr/>
      </dsp:nvSpPr>
      <dsp:spPr>
        <a:xfrm rot="10800000">
          <a:off x="0" y="955648"/>
          <a:ext cx="5729590" cy="937029"/>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pt-BR" sz="1100" kern="1200" dirty="0"/>
        </a:p>
      </dsp:txBody>
      <dsp:txXfrm rot="-10800000">
        <a:off x="0" y="955648"/>
        <a:ext cx="5729590" cy="328897"/>
      </dsp:txXfrm>
    </dsp:sp>
    <dsp:sp modelId="{9EACC38D-176D-4E7F-8A0F-D795416C63B8}">
      <dsp:nvSpPr>
        <dsp:cNvPr id="0" name=""/>
        <dsp:cNvSpPr/>
      </dsp:nvSpPr>
      <dsp:spPr>
        <a:xfrm>
          <a:off x="202" y="996396"/>
          <a:ext cx="2854578" cy="52631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pt-BR" sz="1400" kern="1200" dirty="0"/>
            <a:t>Decisão</a:t>
          </a:r>
          <a:r>
            <a:rPr lang="pt-BR" sz="1600" kern="1200" dirty="0"/>
            <a:t> </a:t>
          </a:r>
        </a:p>
      </dsp:txBody>
      <dsp:txXfrm>
        <a:off x="202" y="996396"/>
        <a:ext cx="2854578" cy="526311"/>
      </dsp:txXfrm>
    </dsp:sp>
    <dsp:sp modelId="{300442ED-0550-4637-9CE8-D288AA481404}">
      <dsp:nvSpPr>
        <dsp:cNvPr id="0" name=""/>
        <dsp:cNvSpPr/>
      </dsp:nvSpPr>
      <dsp:spPr>
        <a:xfrm>
          <a:off x="2854983" y="988878"/>
          <a:ext cx="2874606" cy="541348"/>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pt-BR" sz="1400" kern="1200" dirty="0"/>
            <a:t>Fim</a:t>
          </a:r>
        </a:p>
      </dsp:txBody>
      <dsp:txXfrm>
        <a:off x="2854983" y="988878"/>
        <a:ext cx="2874606" cy="541348"/>
      </dsp:txXfrm>
    </dsp:sp>
    <dsp:sp modelId="{A5D7A1D1-F909-498B-9F33-FFE294580CC0}">
      <dsp:nvSpPr>
        <dsp:cNvPr id="0" name=""/>
        <dsp:cNvSpPr/>
      </dsp:nvSpPr>
      <dsp:spPr>
        <a:xfrm rot="10800000">
          <a:off x="0" y="236"/>
          <a:ext cx="5729590" cy="937029"/>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t-BR" sz="1400" kern="1200" dirty="0"/>
            <a:t>Auto de Infração (Processo)</a:t>
          </a:r>
        </a:p>
      </dsp:txBody>
      <dsp:txXfrm rot="-10800000">
        <a:off x="0" y="236"/>
        <a:ext cx="5729590" cy="328897"/>
      </dsp:txXfrm>
    </dsp:sp>
    <dsp:sp modelId="{C9B47DB8-AE28-4CA7-B3F8-4EDA36DE64AB}">
      <dsp:nvSpPr>
        <dsp:cNvPr id="0" name=""/>
        <dsp:cNvSpPr/>
      </dsp:nvSpPr>
      <dsp:spPr>
        <a:xfrm>
          <a:off x="0" y="329134"/>
          <a:ext cx="2864794" cy="28017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pt-BR" sz="1700" kern="1200" dirty="0"/>
            <a:t>Defesa </a:t>
          </a:r>
        </a:p>
      </dsp:txBody>
      <dsp:txXfrm>
        <a:off x="0" y="329134"/>
        <a:ext cx="2864794" cy="280171"/>
      </dsp:txXfrm>
    </dsp:sp>
    <dsp:sp modelId="{C0C92B8F-3A61-4433-98B6-0B8FB19CA43F}">
      <dsp:nvSpPr>
        <dsp:cNvPr id="0" name=""/>
        <dsp:cNvSpPr/>
      </dsp:nvSpPr>
      <dsp:spPr>
        <a:xfrm>
          <a:off x="2864795" y="329134"/>
          <a:ext cx="2864794" cy="28017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pt-BR" sz="1300" kern="1200" dirty="0"/>
            <a:t>Não apresentação de defesa </a:t>
          </a:r>
        </a:p>
      </dsp:txBody>
      <dsp:txXfrm>
        <a:off x="2864795" y="329134"/>
        <a:ext cx="2864794" cy="280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211C2-1098-4E3A-BEB0-3DECDFAD325C}">
      <dsp:nvSpPr>
        <dsp:cNvPr id="0" name=""/>
        <dsp:cNvSpPr/>
      </dsp:nvSpPr>
      <dsp:spPr>
        <a:xfrm>
          <a:off x="0" y="0"/>
          <a:ext cx="3128836" cy="5933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Trebuchet MS" panose="020B0603020202020204" pitchFamily="34" charset="0"/>
            </a:rPr>
            <a:t>Fase </a:t>
          </a:r>
          <a:r>
            <a:rPr lang="pt-BR" sz="1200" kern="1200" dirty="0" err="1">
              <a:latin typeface="Trebuchet MS" panose="020B0603020202020204" pitchFamily="34" charset="0"/>
            </a:rPr>
            <a:t>pré</a:t>
          </a:r>
          <a:r>
            <a:rPr lang="pt-BR" sz="1200" kern="1200" dirty="0">
              <a:latin typeface="Trebuchet MS" panose="020B0603020202020204" pitchFamily="34" charset="0"/>
            </a:rPr>
            <a:t>-processual </a:t>
          </a:r>
        </a:p>
        <a:p>
          <a:pPr marL="0" lvl="0" indent="0" algn="ctr" defTabSz="533400">
            <a:lnSpc>
              <a:spcPct val="90000"/>
            </a:lnSpc>
            <a:spcBef>
              <a:spcPct val="0"/>
            </a:spcBef>
            <a:spcAft>
              <a:spcPct val="35000"/>
            </a:spcAft>
            <a:buNone/>
          </a:pPr>
          <a:r>
            <a:rPr lang="pt-BR" sz="1200" kern="1200" dirty="0">
              <a:latin typeface="Trebuchet MS" panose="020B0603020202020204" pitchFamily="34" charset="0"/>
            </a:rPr>
            <a:t>(NIP ou  Procedimento Administrativo Preparatório</a:t>
          </a:r>
          <a:r>
            <a:rPr lang="pt-BR" sz="900" kern="1200" dirty="0">
              <a:latin typeface="Trebuchet MS" panose="020B0603020202020204" pitchFamily="34" charset="0"/>
            </a:rPr>
            <a:t>)</a:t>
          </a:r>
          <a:endParaRPr lang="pt-BR" sz="900" kern="1200" dirty="0"/>
        </a:p>
      </dsp:txBody>
      <dsp:txXfrm>
        <a:off x="17380" y="17380"/>
        <a:ext cx="3094076" cy="558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6B517-F73C-42B5-BC74-C5F97C1DA209}">
      <dsp:nvSpPr>
        <dsp:cNvPr id="0" name=""/>
        <dsp:cNvSpPr/>
      </dsp:nvSpPr>
      <dsp:spPr>
        <a:xfrm>
          <a:off x="0" y="1067742"/>
          <a:ext cx="1407541" cy="14075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62" tIns="17780" rIns="77462" bIns="17780" numCol="1" spcCol="1270" anchor="ctr" anchorCtr="0">
          <a:noAutofit/>
        </a:bodyPr>
        <a:lstStyle/>
        <a:p>
          <a:pPr marL="0" lvl="0" indent="0" algn="ctr" defTabSz="622300">
            <a:lnSpc>
              <a:spcPct val="90000"/>
            </a:lnSpc>
            <a:spcBef>
              <a:spcPct val="0"/>
            </a:spcBef>
            <a:spcAft>
              <a:spcPct val="35000"/>
            </a:spcAft>
            <a:buNone/>
          </a:pPr>
          <a:r>
            <a:rPr lang="pt-BR" sz="1400" kern="1200" dirty="0">
              <a:latin typeface="Trebuchet MS" panose="020B0603020202020204" pitchFamily="34" charset="0"/>
            </a:rPr>
            <a:t>RVE (NIP)</a:t>
          </a:r>
        </a:p>
      </dsp:txBody>
      <dsp:txXfrm>
        <a:off x="206130" y="1273872"/>
        <a:ext cx="995281" cy="995281"/>
      </dsp:txXfrm>
    </dsp:sp>
    <dsp:sp modelId="{93E014C5-1B88-43E4-90E2-F71C66B1B291}">
      <dsp:nvSpPr>
        <dsp:cNvPr id="0" name=""/>
        <dsp:cNvSpPr/>
      </dsp:nvSpPr>
      <dsp:spPr>
        <a:xfrm>
          <a:off x="1126755" y="1107167"/>
          <a:ext cx="1407541" cy="14075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62" tIns="17780" rIns="77462" bIns="17780" numCol="1" spcCol="1270" anchor="ctr" anchorCtr="0">
          <a:noAutofit/>
        </a:bodyPr>
        <a:lstStyle/>
        <a:p>
          <a:pPr marL="0" lvl="0" indent="0" algn="ctr" defTabSz="622300">
            <a:lnSpc>
              <a:spcPct val="90000"/>
            </a:lnSpc>
            <a:spcBef>
              <a:spcPct val="0"/>
            </a:spcBef>
            <a:spcAft>
              <a:spcPct val="35000"/>
            </a:spcAft>
            <a:buNone/>
          </a:pPr>
          <a:r>
            <a:rPr lang="pt-BR" sz="1400" kern="1200" dirty="0">
              <a:latin typeface="Trebuchet MS" panose="020B0603020202020204" pitchFamily="34" charset="0"/>
            </a:rPr>
            <a:t>Reparação posterior </a:t>
          </a:r>
          <a:r>
            <a:rPr lang="pt-BR" sz="1200" kern="1200" dirty="0"/>
            <a:t>	</a:t>
          </a:r>
        </a:p>
      </dsp:txBody>
      <dsp:txXfrm>
        <a:off x="1332885" y="1313297"/>
        <a:ext cx="995281" cy="995281"/>
      </dsp:txXfrm>
    </dsp:sp>
    <dsp:sp modelId="{7942BA70-1D83-4431-8B23-D2A432F87883}">
      <dsp:nvSpPr>
        <dsp:cNvPr id="0" name=""/>
        <dsp:cNvSpPr/>
      </dsp:nvSpPr>
      <dsp:spPr>
        <a:xfrm>
          <a:off x="2252789" y="1107167"/>
          <a:ext cx="1407541" cy="14075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62" tIns="16510" rIns="77462" bIns="16510" numCol="1" spcCol="1270" anchor="ctr" anchorCtr="0">
          <a:noAutofit/>
        </a:bodyPr>
        <a:lstStyle/>
        <a:p>
          <a:pPr marL="0" lvl="0" indent="0" algn="ctr" defTabSz="577850">
            <a:lnSpc>
              <a:spcPct val="90000"/>
            </a:lnSpc>
            <a:spcBef>
              <a:spcPct val="0"/>
            </a:spcBef>
            <a:spcAft>
              <a:spcPct val="35000"/>
            </a:spcAft>
            <a:buNone/>
          </a:pPr>
          <a:r>
            <a:rPr lang="pt-BR" sz="1300" kern="1200" dirty="0">
              <a:latin typeface="Trebuchet MS" panose="020B0603020202020204" pitchFamily="34" charset="0"/>
            </a:rPr>
            <a:t>Reparação de efeitos danosos da infração (advertência) </a:t>
          </a:r>
        </a:p>
      </dsp:txBody>
      <dsp:txXfrm>
        <a:off x="2458919" y="1313297"/>
        <a:ext cx="995281" cy="995281"/>
      </dsp:txXfrm>
    </dsp:sp>
    <dsp:sp modelId="{7A68B728-5048-440D-A1A5-331768864E1B}">
      <dsp:nvSpPr>
        <dsp:cNvPr id="0" name=""/>
        <dsp:cNvSpPr/>
      </dsp:nvSpPr>
      <dsp:spPr>
        <a:xfrm>
          <a:off x="3378822" y="1107167"/>
          <a:ext cx="1407541" cy="14075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62" tIns="15240" rIns="77462" bIns="15240" numCol="1" spcCol="1270" anchor="ctr" anchorCtr="0">
          <a:noAutofit/>
        </a:bodyPr>
        <a:lstStyle/>
        <a:p>
          <a:pPr marL="0" lvl="0" indent="0" algn="ctr" defTabSz="533400">
            <a:lnSpc>
              <a:spcPct val="90000"/>
            </a:lnSpc>
            <a:spcBef>
              <a:spcPct val="0"/>
            </a:spcBef>
            <a:spcAft>
              <a:spcPct val="35000"/>
            </a:spcAft>
            <a:buNone/>
          </a:pPr>
          <a:r>
            <a:rPr lang="pt-BR" sz="1200" kern="1200" dirty="0">
              <a:latin typeface="Trebuchet MS" panose="020B0603020202020204" pitchFamily="34" charset="0"/>
            </a:rPr>
            <a:t>Reparação de efeitos danosos da infração (atenuante)</a:t>
          </a:r>
        </a:p>
      </dsp:txBody>
      <dsp:txXfrm>
        <a:off x="3584952" y="1313297"/>
        <a:ext cx="995281" cy="995281"/>
      </dsp:txXfrm>
    </dsp:sp>
    <dsp:sp modelId="{86C23F92-2E80-442A-9744-A8F613E365C3}">
      <dsp:nvSpPr>
        <dsp:cNvPr id="0" name=""/>
        <dsp:cNvSpPr/>
      </dsp:nvSpPr>
      <dsp:spPr>
        <a:xfrm>
          <a:off x="4504856" y="1107167"/>
          <a:ext cx="1407541" cy="14075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62" tIns="17780" rIns="77462" bIns="17780" numCol="1" spcCol="1270" anchor="ctr" anchorCtr="0">
          <a:noAutofit/>
        </a:bodyPr>
        <a:lstStyle/>
        <a:p>
          <a:pPr marL="0" lvl="0" indent="0" algn="ctr" defTabSz="600075">
            <a:lnSpc>
              <a:spcPct val="90000"/>
            </a:lnSpc>
            <a:spcBef>
              <a:spcPct val="0"/>
            </a:spcBef>
            <a:spcAft>
              <a:spcPct val="35000"/>
            </a:spcAft>
            <a:buNone/>
          </a:pPr>
          <a:r>
            <a:rPr lang="pt-BR" sz="1350" kern="1200" dirty="0">
              <a:latin typeface="Trebuchet MS" panose="020B0603020202020204" pitchFamily="34" charset="0"/>
            </a:rPr>
            <a:t>RVE</a:t>
          </a:r>
        </a:p>
        <a:p>
          <a:pPr marL="0" lvl="0" indent="0" algn="ctr" defTabSz="600075">
            <a:lnSpc>
              <a:spcPct val="90000"/>
            </a:lnSpc>
            <a:spcBef>
              <a:spcPct val="0"/>
            </a:spcBef>
            <a:spcAft>
              <a:spcPct val="35000"/>
            </a:spcAft>
            <a:buNone/>
          </a:pPr>
          <a:r>
            <a:rPr lang="pt-BR" sz="1350" kern="1200" dirty="0">
              <a:latin typeface="Trebuchet MS" panose="020B0603020202020204" pitchFamily="34" charset="0"/>
            </a:rPr>
            <a:t>(Denúncia)</a:t>
          </a:r>
          <a:endParaRPr lang="pt-BR" sz="1350" kern="1200" dirty="0"/>
        </a:p>
      </dsp:txBody>
      <dsp:txXfrm>
        <a:off x="4710986" y="1313297"/>
        <a:ext cx="995281" cy="995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D6702-0A55-4012-B8A8-EE74F2F42E76}">
      <dsp:nvSpPr>
        <dsp:cNvPr id="0" name=""/>
        <dsp:cNvSpPr/>
      </dsp:nvSpPr>
      <dsp:spPr>
        <a:xfrm>
          <a:off x="42981" y="118"/>
          <a:ext cx="1458356" cy="14583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258" tIns="16510" rIns="80258" bIns="16510" numCol="1" spcCol="1270" anchor="ctr" anchorCtr="0">
          <a:noAutofit/>
        </a:bodyPr>
        <a:lstStyle/>
        <a:p>
          <a:pPr marL="0" lvl="0" indent="0" algn="ctr" defTabSz="577850">
            <a:lnSpc>
              <a:spcPct val="90000"/>
            </a:lnSpc>
            <a:spcBef>
              <a:spcPct val="0"/>
            </a:spcBef>
            <a:spcAft>
              <a:spcPct val="35000"/>
            </a:spcAft>
            <a:buNone/>
          </a:pPr>
          <a:r>
            <a:rPr lang="pt-BR" sz="1300" kern="1200" dirty="0">
              <a:latin typeface="Trebuchet MS" panose="020B0603020202020204" pitchFamily="34" charset="0"/>
            </a:rPr>
            <a:t>Reparação (Representação)</a:t>
          </a:r>
        </a:p>
      </dsp:txBody>
      <dsp:txXfrm>
        <a:off x="256552" y="213689"/>
        <a:ext cx="1031214" cy="10312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609B6-254B-44D6-8E47-C028F0AB6555}">
      <dsp:nvSpPr>
        <dsp:cNvPr id="0" name=""/>
        <dsp:cNvSpPr/>
      </dsp:nvSpPr>
      <dsp:spPr>
        <a:xfrm rot="5400000">
          <a:off x="4054015" y="-1090231"/>
          <a:ext cx="3081332" cy="526180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FINALIDADE: </a:t>
          </a:r>
          <a:r>
            <a:rPr lang="pt-BR" sz="1500" b="0" kern="1200" dirty="0">
              <a:latin typeface="Trebuchet MS" panose="020B0603020202020204" pitchFamily="34" charset="0"/>
            </a:rPr>
            <a:t>Classificar a NIP como “RVE” ou “finalizada inativa”.</a:t>
          </a:r>
        </a:p>
        <a:p>
          <a:pPr marL="114300" lvl="1" indent="-114300" algn="l" defTabSz="666750">
            <a:lnSpc>
              <a:spcPct val="90000"/>
            </a:lnSpc>
            <a:spcBef>
              <a:spcPct val="0"/>
            </a:spcBef>
            <a:spcAft>
              <a:spcPct val="15000"/>
            </a:spcAft>
            <a:buChar char="•"/>
          </a:pPr>
          <a:endParaRPr lang="pt-BR" sz="1500" b="0"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REQUISITO(S): </a:t>
          </a:r>
          <a:r>
            <a:rPr lang="pt-BR" sz="1500" b="0" kern="1200" dirty="0">
              <a:latin typeface="Trebuchet MS" panose="020B0603020202020204" pitchFamily="34" charset="0"/>
            </a:rPr>
            <a:t>1. Comprovar de forma inequívoca, a adoção voluntária das providências necessárias à solução da demanda; e 2. comprovar a ciência inequívoca do beneficiário.</a:t>
          </a:r>
        </a:p>
      </dsp:txBody>
      <dsp:txXfrm rot="-5400000">
        <a:off x="2963781" y="150421"/>
        <a:ext cx="5111382" cy="2780496"/>
      </dsp:txXfrm>
    </dsp:sp>
    <dsp:sp modelId="{B259F4A3-FDB7-4D01-A427-2E038468B28E}">
      <dsp:nvSpPr>
        <dsp:cNvPr id="0" name=""/>
        <dsp:cNvSpPr/>
      </dsp:nvSpPr>
      <dsp:spPr>
        <a:xfrm>
          <a:off x="4018" y="1504"/>
          <a:ext cx="2959762" cy="307832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endParaRPr lang="pt-BR" sz="1500" kern="1200" dirty="0">
            <a:solidFill>
              <a:prstClr val="black"/>
            </a:solidFill>
            <a:latin typeface="Trebuchet MS" panose="020B0603020202020204" pitchFamily="34" charset="0"/>
            <a:ea typeface="+mn-ea"/>
            <a:cs typeface="+mn-cs"/>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DISPOSITIVO: </a:t>
          </a:r>
          <a:r>
            <a:rPr lang="pt-BR" sz="1500" kern="1200" dirty="0">
              <a:solidFill>
                <a:schemeClr val="tx1"/>
              </a:solidFill>
              <a:latin typeface="Trebuchet MS" panose="020B0603020202020204" pitchFamily="34" charset="0"/>
            </a:rPr>
            <a:t>Art. 10, I e II, da RN 388</a:t>
          </a:r>
        </a:p>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PRAZO PARA REPARAR:</a:t>
          </a:r>
          <a:r>
            <a:rPr lang="pt-BR" sz="1500" kern="1200" dirty="0">
              <a:solidFill>
                <a:schemeClr val="tx1"/>
              </a:solidFill>
              <a:latin typeface="Trebuchet MS" panose="020B0603020202020204" pitchFamily="34" charset="0"/>
            </a:rPr>
            <a:t>05 dias úteis contados da abertura da NIP assistencial; e 10 dias úteis contados da abertura da NIP não assistencial</a:t>
          </a:r>
        </a:p>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QUANDO PLEITEAR: </a:t>
          </a:r>
          <a:r>
            <a:rPr lang="pt-BR" sz="1500" kern="1200" dirty="0">
              <a:solidFill>
                <a:schemeClr val="tx1"/>
              </a:solidFill>
              <a:latin typeface="Trebuchet MS" panose="020B0603020202020204" pitchFamily="34" charset="0"/>
            </a:rPr>
            <a:t>Na resposta à NIP</a:t>
          </a:r>
          <a:endParaRPr lang="pt-BR" sz="1500" b="0" kern="1200" dirty="0">
            <a:solidFill>
              <a:prstClr val="black"/>
            </a:solidFill>
            <a:latin typeface="Trebuchet MS" panose="020B0603020202020204" pitchFamily="34" charset="0"/>
            <a:ea typeface="+mn-ea"/>
            <a:cs typeface="+mn-cs"/>
          </a:endParaRPr>
        </a:p>
      </dsp:txBody>
      <dsp:txXfrm>
        <a:off x="148502" y="145988"/>
        <a:ext cx="2670794" cy="27893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609B6-254B-44D6-8E47-C028F0AB6555}">
      <dsp:nvSpPr>
        <dsp:cNvPr id="0" name=""/>
        <dsp:cNvSpPr/>
      </dsp:nvSpPr>
      <dsp:spPr>
        <a:xfrm rot="5400000">
          <a:off x="4054015" y="-1090231"/>
          <a:ext cx="3081332" cy="526180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FINALIDADE: </a:t>
          </a:r>
          <a:r>
            <a:rPr lang="pt-BR" sz="1500" b="0" kern="1200" dirty="0">
              <a:latin typeface="Trebuchet MS" panose="020B0603020202020204" pitchFamily="34" charset="0"/>
            </a:rPr>
            <a:t>Reduzir 80% do valor da multa pecuniária.</a:t>
          </a:r>
        </a:p>
        <a:p>
          <a:pPr marL="114300" lvl="1" indent="-114300" algn="l" defTabSz="666750">
            <a:lnSpc>
              <a:spcPct val="90000"/>
            </a:lnSpc>
            <a:spcBef>
              <a:spcPct val="0"/>
            </a:spcBef>
            <a:spcAft>
              <a:spcPct val="15000"/>
            </a:spcAft>
            <a:buChar char="•"/>
          </a:pPr>
          <a:endParaRPr lang="pt-BR" sz="1500" b="0"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REQUISITO(S): </a:t>
          </a:r>
          <a:r>
            <a:rPr lang="pt-BR" sz="1500" b="0" kern="1200" dirty="0">
              <a:latin typeface="Trebuchet MS" panose="020B0603020202020204" pitchFamily="34" charset="0"/>
            </a:rPr>
            <a:t>1. Comprovar de forma inequívoca, a adoção voluntária das providências necessárias à solução da demanda; 2. comprovar a ciência inequívoca do beneficiário; e 3. Junto com a defesa no âmbito do PAS, apresentar, como preliminar, o “requerimento de pagamento antecipado e à vista do valor da multa pecuniária”.</a:t>
          </a:r>
        </a:p>
      </dsp:txBody>
      <dsp:txXfrm rot="-5400000">
        <a:off x="2963781" y="150421"/>
        <a:ext cx="5111382" cy="2780496"/>
      </dsp:txXfrm>
    </dsp:sp>
    <dsp:sp modelId="{B259F4A3-FDB7-4D01-A427-2E038468B28E}">
      <dsp:nvSpPr>
        <dsp:cNvPr id="0" name=""/>
        <dsp:cNvSpPr/>
      </dsp:nvSpPr>
      <dsp:spPr>
        <a:xfrm>
          <a:off x="4018" y="1504"/>
          <a:ext cx="2959762" cy="307832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endParaRPr lang="pt-BR" sz="1500" kern="1200" dirty="0">
            <a:solidFill>
              <a:prstClr val="black"/>
            </a:solidFill>
            <a:latin typeface="Trebuchet MS" panose="020B0603020202020204" pitchFamily="34" charset="0"/>
            <a:ea typeface="+mn-ea"/>
            <a:cs typeface="+mn-cs"/>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DISPOSITIVO: </a:t>
          </a:r>
          <a:r>
            <a:rPr lang="pt-BR" sz="1500" kern="1200" dirty="0">
              <a:solidFill>
                <a:schemeClr val="tx1"/>
              </a:solidFill>
              <a:latin typeface="Trebuchet MS" panose="020B0603020202020204" pitchFamily="34" charset="0"/>
            </a:rPr>
            <a:t>Art. 34 da RN 388</a:t>
          </a:r>
        </a:p>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PRAZO PARA REPARAR:</a:t>
          </a:r>
          <a:r>
            <a:rPr lang="pt-BR" sz="1500" kern="1200" dirty="0">
              <a:solidFill>
                <a:schemeClr val="tx1"/>
              </a:solidFill>
              <a:latin typeface="Trebuchet MS" panose="020B0603020202020204" pitchFamily="34" charset="0"/>
            </a:rPr>
            <a:t>10 dias úteis contados do encerramento do prazo para a RVE (NIP)</a:t>
          </a:r>
        </a:p>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QUANDO PLEITEAR: </a:t>
          </a:r>
          <a:r>
            <a:rPr lang="pt-BR" sz="1500" kern="1200" dirty="0">
              <a:solidFill>
                <a:schemeClr val="tx1"/>
              </a:solidFill>
              <a:latin typeface="Trebuchet MS" panose="020B0603020202020204" pitchFamily="34" charset="0"/>
            </a:rPr>
            <a:t>Na 1ª oportunidade de defesa ao processo administrativo sancionador. </a:t>
          </a:r>
          <a:r>
            <a:rPr lang="pt-BR" sz="1500" kern="1200" dirty="0">
              <a:solidFill>
                <a:schemeClr val="tx1"/>
              </a:solidFill>
            </a:rPr>
            <a:t> </a:t>
          </a:r>
          <a:endParaRPr lang="pt-BR" sz="1500" b="0" kern="1200" dirty="0">
            <a:solidFill>
              <a:schemeClr val="tx1"/>
            </a:solidFill>
            <a:latin typeface="Trebuchet MS" panose="020B0603020202020204" pitchFamily="34" charset="0"/>
            <a:ea typeface="+mn-ea"/>
            <a:cs typeface="+mn-cs"/>
          </a:endParaRPr>
        </a:p>
      </dsp:txBody>
      <dsp:txXfrm>
        <a:off x="148502" y="145988"/>
        <a:ext cx="2670794" cy="27893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609B6-254B-44D6-8E47-C028F0AB6555}">
      <dsp:nvSpPr>
        <dsp:cNvPr id="0" name=""/>
        <dsp:cNvSpPr/>
      </dsp:nvSpPr>
      <dsp:spPr>
        <a:xfrm rot="5400000">
          <a:off x="4054015" y="-1090231"/>
          <a:ext cx="3081332" cy="526180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FINALIDADE: </a:t>
          </a:r>
          <a:r>
            <a:rPr lang="pt-BR" sz="1500" b="0" kern="1200" dirty="0">
              <a:latin typeface="Trebuchet MS" panose="020B0603020202020204" pitchFamily="34" charset="0"/>
            </a:rPr>
            <a:t>Receber sanção de advertência. </a:t>
          </a:r>
        </a:p>
        <a:p>
          <a:pPr marL="114300" lvl="1" indent="-114300" algn="l" defTabSz="666750">
            <a:lnSpc>
              <a:spcPct val="90000"/>
            </a:lnSpc>
            <a:spcBef>
              <a:spcPct val="0"/>
            </a:spcBef>
            <a:spcAft>
              <a:spcPct val="15000"/>
            </a:spcAft>
            <a:buChar char="•"/>
          </a:pPr>
          <a:endParaRPr lang="pt-BR" sz="1500" b="0"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r>
            <a:rPr lang="pt-BR" sz="1500" b="1" kern="1200" dirty="0">
              <a:latin typeface="Trebuchet MS" panose="020B0603020202020204" pitchFamily="34" charset="0"/>
            </a:rPr>
            <a:t>REQUISITO(S): </a:t>
          </a:r>
          <a:r>
            <a:rPr lang="pt-BR" sz="1500" b="0" kern="1200" dirty="0">
              <a:latin typeface="Trebuchet MS" panose="020B0603020202020204" pitchFamily="34" charset="0"/>
            </a:rPr>
            <a:t>1.O tipo de infração deve prever a possibilidade de pena de advertência (RN 124); 2. A OPS não pode ser reincidente; e 2. Comprovar que a OPS tomou as “providências suficientes” (critério subjetivo/ conveniência e oportunidade do agente público). </a:t>
          </a:r>
        </a:p>
      </dsp:txBody>
      <dsp:txXfrm rot="-5400000">
        <a:off x="2963781" y="150421"/>
        <a:ext cx="5111382" cy="2780496"/>
      </dsp:txXfrm>
    </dsp:sp>
    <dsp:sp modelId="{B259F4A3-FDB7-4D01-A427-2E038468B28E}">
      <dsp:nvSpPr>
        <dsp:cNvPr id="0" name=""/>
        <dsp:cNvSpPr/>
      </dsp:nvSpPr>
      <dsp:spPr>
        <a:xfrm>
          <a:off x="4018" y="1504"/>
          <a:ext cx="2959762" cy="307832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endParaRPr lang="pt-BR" sz="1500" kern="1200" dirty="0">
            <a:solidFill>
              <a:prstClr val="black"/>
            </a:solidFill>
            <a:latin typeface="Trebuchet MS" panose="020B0603020202020204" pitchFamily="34" charset="0"/>
            <a:ea typeface="+mn-ea"/>
            <a:cs typeface="+mn-cs"/>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DISPOSITIVO: </a:t>
          </a:r>
          <a:r>
            <a:rPr lang="pt-BR" sz="1500" kern="1200" dirty="0">
              <a:solidFill>
                <a:schemeClr val="tx1"/>
              </a:solidFill>
              <a:latin typeface="Trebuchet MS" panose="020B0603020202020204" pitchFamily="34" charset="0"/>
            </a:rPr>
            <a:t>Art. 5º, inciso IV, da RN 124</a:t>
          </a:r>
        </a:p>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PRAZO PARA REPARAR: </a:t>
          </a:r>
          <a:r>
            <a:rPr lang="pt-BR" sz="1500" kern="1200" dirty="0">
              <a:solidFill>
                <a:schemeClr val="tx1"/>
              </a:solidFill>
              <a:latin typeface="Trebuchet MS" panose="020B0603020202020204" pitchFamily="34" charset="0"/>
            </a:rPr>
            <a:t>Fora do prazo regulamentar, mas antes da decisão de 1ª instância.</a:t>
          </a:r>
        </a:p>
        <a:p>
          <a:pPr marL="0" lvl="0" indent="0" algn="ctr" defTabSz="666750">
            <a:lnSpc>
              <a:spcPct val="90000"/>
            </a:lnSpc>
            <a:spcBef>
              <a:spcPct val="0"/>
            </a:spcBef>
            <a:spcAft>
              <a:spcPct val="35000"/>
            </a:spcAft>
            <a:buNone/>
          </a:pPr>
          <a:endParaRPr lang="pt-BR" sz="1500" kern="1200" dirty="0">
            <a:solidFill>
              <a:schemeClr val="tx1"/>
            </a:solidFill>
            <a:latin typeface="Trebuchet MS" panose="020B0603020202020204" pitchFamily="34" charset="0"/>
          </a:endParaRPr>
        </a:p>
        <a:p>
          <a:pPr marL="0" lvl="0" indent="0" algn="ctr" defTabSz="666750">
            <a:lnSpc>
              <a:spcPct val="90000"/>
            </a:lnSpc>
            <a:spcBef>
              <a:spcPct val="0"/>
            </a:spcBef>
            <a:spcAft>
              <a:spcPct val="35000"/>
            </a:spcAft>
            <a:buNone/>
          </a:pPr>
          <a:r>
            <a:rPr lang="pt-BR" sz="1500" b="1" kern="1200" dirty="0">
              <a:solidFill>
                <a:schemeClr val="tx1"/>
              </a:solidFill>
              <a:latin typeface="Trebuchet MS" panose="020B0603020202020204" pitchFamily="34" charset="0"/>
            </a:rPr>
            <a:t>QUANDO PLEITEAR: </a:t>
          </a:r>
          <a:r>
            <a:rPr lang="pt-BR" sz="1500" kern="1200" dirty="0">
              <a:solidFill>
                <a:schemeClr val="tx1"/>
              </a:solidFill>
              <a:latin typeface="Trebuchet MS" panose="020B0603020202020204" pitchFamily="34" charset="0"/>
            </a:rPr>
            <a:t>A qualquer tempo, antes da decisão definitiva em âmbito administrativo.</a:t>
          </a:r>
        </a:p>
      </dsp:txBody>
      <dsp:txXfrm>
        <a:off x="148502" y="145988"/>
        <a:ext cx="2670794" cy="27893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C354D-1E0D-4B5E-920C-2605C942CE81}" type="datetimeFigureOut">
              <a:rPr lang="pt-BR" smtClean="0"/>
              <a:t>12/02/2020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5C94F-F0A7-48EF-9229-2C37B828BA26}" type="slidenum">
              <a:rPr lang="pt-BR" smtClean="0"/>
              <a:t>‹nº›</a:t>
            </a:fld>
            <a:endParaRPr lang="pt-BR"/>
          </a:p>
        </p:txBody>
      </p:sp>
    </p:spTree>
    <p:extLst>
      <p:ext uri="{BB962C8B-B14F-4D97-AF65-F5344CB8AC3E}">
        <p14:creationId xmlns:p14="http://schemas.microsoft.com/office/powerpoint/2010/main" val="423622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3039" y="1595261"/>
            <a:ext cx="6423471" cy="874497"/>
          </a:xfrm>
        </p:spPr>
        <p:txBody>
          <a:bodyPr>
            <a:normAutofit/>
          </a:bodyPr>
          <a:lstStyle>
            <a:lvl1pPr>
              <a:defRPr sz="4000">
                <a:solidFill>
                  <a:srgbClr val="5B5C65"/>
                </a:solidFill>
              </a:defRPr>
            </a:lvl1pPr>
          </a:lstStyle>
          <a:p>
            <a:r>
              <a:rPr lang="pt-BR" dirty="0"/>
              <a:t>Título da apresentação</a:t>
            </a:r>
            <a:endParaRPr lang="en-US" dirty="0"/>
          </a:p>
        </p:txBody>
      </p:sp>
      <p:sp>
        <p:nvSpPr>
          <p:cNvPr id="7" name="Subtitle 2"/>
          <p:cNvSpPr>
            <a:spLocks noGrp="1"/>
          </p:cNvSpPr>
          <p:nvPr>
            <p:ph type="subTitle" idx="1" hasCustomPrompt="1"/>
          </p:nvPr>
        </p:nvSpPr>
        <p:spPr>
          <a:xfrm>
            <a:off x="819816" y="2679621"/>
            <a:ext cx="5289917" cy="1042597"/>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a:t>Nome do palestrante</a:t>
            </a:r>
            <a:endParaRPr lang="en-US" dirty="0"/>
          </a:p>
        </p:txBody>
      </p:sp>
      <p:pic>
        <p:nvPicPr>
          <p:cNvPr id="8" name="Imagem 7">
            <a:extLst>
              <a:ext uri="{FF2B5EF4-FFF2-40B4-BE49-F238E27FC236}">
                <a16:creationId xmlns:a16="http://schemas.microsoft.com/office/drawing/2014/main" id="{B777D151-47D9-4F01-BE11-7F9BD7A44558}"/>
              </a:ext>
            </a:extLst>
          </p:cNvPr>
          <p:cNvPicPr>
            <a:picLocks noChangeAspect="1"/>
          </p:cNvPicPr>
          <p:nvPr userDrawn="1"/>
        </p:nvPicPr>
        <p:blipFill>
          <a:blip r:embed="rId3"/>
          <a:stretch>
            <a:fillRect/>
          </a:stretch>
        </p:blipFill>
        <p:spPr>
          <a:xfrm>
            <a:off x="2404529" y="514262"/>
            <a:ext cx="2155623" cy="833352"/>
          </a:xfrm>
          <a:prstGeom prst="rect">
            <a:avLst/>
          </a:prstGeom>
        </p:spPr>
      </p:pic>
      <p:pic>
        <p:nvPicPr>
          <p:cNvPr id="9" name="Gráfico 8">
            <a:extLst>
              <a:ext uri="{FF2B5EF4-FFF2-40B4-BE49-F238E27FC236}">
                <a16:creationId xmlns:a16="http://schemas.microsoft.com/office/drawing/2014/main" id="{4E99E283-BA35-4487-A391-DD583842B42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55144"/>
          <a:stretch/>
        </p:blipFill>
        <p:spPr>
          <a:xfrm>
            <a:off x="6743298" y="-840420"/>
            <a:ext cx="1645576" cy="2958773"/>
          </a:xfrm>
          <a:prstGeom prst="rect">
            <a:avLst/>
          </a:prstGeom>
        </p:spPr>
      </p:pic>
      <p:pic>
        <p:nvPicPr>
          <p:cNvPr id="10" name="Imagem 9">
            <a:extLst>
              <a:ext uri="{FF2B5EF4-FFF2-40B4-BE49-F238E27FC236}">
                <a16:creationId xmlns:a16="http://schemas.microsoft.com/office/drawing/2014/main" id="{DB735D63-4F2F-4BBA-88ED-99517F22423E}"/>
              </a:ext>
            </a:extLst>
          </p:cNvPr>
          <p:cNvPicPr>
            <a:picLocks noChangeAspect="1"/>
          </p:cNvPicPr>
          <p:nvPr userDrawn="1"/>
        </p:nvPicPr>
        <p:blipFill>
          <a:blip r:embed="rId6"/>
          <a:stretch>
            <a:fillRect/>
          </a:stretch>
        </p:blipFill>
        <p:spPr>
          <a:xfrm>
            <a:off x="6175036" y="422704"/>
            <a:ext cx="2782101" cy="955282"/>
          </a:xfrm>
          <a:prstGeom prst="rect">
            <a:avLst/>
          </a:prstGeom>
        </p:spPr>
      </p:pic>
    </p:spTree>
    <p:extLst>
      <p:ext uri="{BB962C8B-B14F-4D97-AF65-F5344CB8AC3E}">
        <p14:creationId xmlns:p14="http://schemas.microsoft.com/office/powerpoint/2010/main" val="109032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Seção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267582"/>
            <a:ext cx="7772400" cy="1021556"/>
          </a:xfrm>
        </p:spPr>
        <p:txBody>
          <a:bodyPr anchor="t"/>
          <a:lstStyle>
            <a:lvl1pPr algn="l">
              <a:defRPr sz="4000" b="1" cap="all">
                <a:solidFill>
                  <a:srgbClr val="0A5F55"/>
                </a:solidFill>
              </a:defRPr>
            </a:lvl1pPr>
          </a:lstStyle>
          <a:p>
            <a:r>
              <a:rPr lang="x-none" dirty="0"/>
              <a:t>Título</a:t>
            </a:r>
            <a:r>
              <a:rPr lang="pt-BR" dirty="0"/>
              <a:t> ou subtítulo</a:t>
            </a:r>
            <a:endParaRPr lang="en-US" dirty="0"/>
          </a:p>
        </p:txBody>
      </p:sp>
      <p:sp>
        <p:nvSpPr>
          <p:cNvPr id="4" name="Slide Number Placeholder 5">
            <a:extLst>
              <a:ext uri="{FF2B5EF4-FFF2-40B4-BE49-F238E27FC236}">
                <a16:creationId xmlns:a16="http://schemas.microsoft.com/office/drawing/2014/main" id="{0F55B4B1-3E5B-4FB6-93D4-0E754B0A7B61}"/>
              </a:ext>
            </a:extLst>
          </p:cNvPr>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DF65D9-FF99-764A-9415-06FA1DD469B9}" type="slidenum">
              <a:rPr lang="en-US" smtClean="0"/>
              <a:t>‹nº›</a:t>
            </a:fld>
            <a:endParaRPr lang="en-US"/>
          </a:p>
        </p:txBody>
      </p:sp>
      <p:sp>
        <p:nvSpPr>
          <p:cNvPr id="7" name="Footer Placeholder 4">
            <a:extLst>
              <a:ext uri="{FF2B5EF4-FFF2-40B4-BE49-F238E27FC236}">
                <a16:creationId xmlns:a16="http://schemas.microsoft.com/office/drawing/2014/main" id="{B6CEA724-E60F-459F-9657-6DE06365FE18}"/>
              </a:ext>
            </a:extLst>
          </p:cNvPr>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pt-BR">
                <a:solidFill>
                  <a:srgbClr val="5B5C65"/>
                </a:solidFill>
                <a:latin typeface="Trebuchet MS" panose="020B0603020202020204" pitchFamily="34" charset="0"/>
              </a:rPr>
              <a:t>Coloque aqui o título da sua apresentação</a:t>
            </a:r>
            <a:endParaRPr lang="pt-BR" dirty="0">
              <a:solidFill>
                <a:srgbClr val="5B5C65"/>
              </a:solidFill>
              <a:latin typeface="Trebuchet MS" panose="020B0603020202020204" pitchFamily="34" charset="0"/>
            </a:endParaRPr>
          </a:p>
        </p:txBody>
      </p:sp>
    </p:spTree>
    <p:extLst>
      <p:ext uri="{BB962C8B-B14F-4D97-AF65-F5344CB8AC3E}">
        <p14:creationId xmlns:p14="http://schemas.microsoft.com/office/powerpoint/2010/main" val="291260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4623"/>
            <a:ext cx="8229600" cy="857250"/>
          </a:xfrm>
        </p:spPr>
        <p:txBody>
          <a:bodyPr>
            <a:normAutofit/>
          </a:bodyPr>
          <a:lstStyle>
            <a:lvl1pPr>
              <a:defRPr sz="3600" b="1">
                <a:solidFill>
                  <a:srgbClr val="0A5F55"/>
                </a:solidFill>
              </a:defRPr>
            </a:lvl1pPr>
          </a:lstStyle>
          <a:p>
            <a:r>
              <a:rPr lang="x-none" dirty="0"/>
              <a:t>Título</a:t>
            </a:r>
            <a:endParaRPr lang="en-US" dirty="0"/>
          </a:p>
        </p:txBody>
      </p:sp>
      <p:sp>
        <p:nvSpPr>
          <p:cNvPr id="3" name="Content Placeholder 2"/>
          <p:cNvSpPr>
            <a:spLocks noGrp="1"/>
          </p:cNvSpPr>
          <p:nvPr>
            <p:ph idx="1" hasCustomPrompt="1"/>
          </p:nvPr>
        </p:nvSpPr>
        <p:spPr>
          <a:xfrm>
            <a:off x="457200" y="1401129"/>
            <a:ext cx="8229600" cy="3082484"/>
          </a:xfrm>
        </p:spPr>
        <p:txBody>
          <a:bodyPr>
            <a:normAutofit/>
          </a:bodyPr>
          <a:lstStyle>
            <a:lvl1pPr marL="0" indent="0">
              <a:buNone/>
              <a:defRPr sz="2000">
                <a:solidFill>
                  <a:srgbClr val="0A5F55"/>
                </a:solidFill>
              </a:defRPr>
            </a:lvl1pPr>
            <a:lvl2pPr>
              <a:defRPr>
                <a:solidFill>
                  <a:srgbClr val="0A5F55"/>
                </a:solidFill>
              </a:defRPr>
            </a:lvl2pPr>
            <a:lvl3pPr>
              <a:defRPr>
                <a:solidFill>
                  <a:srgbClr val="0A5F55"/>
                </a:solidFill>
              </a:defRPr>
            </a:lvl3pPr>
            <a:lvl4pPr>
              <a:defRPr>
                <a:solidFill>
                  <a:srgbClr val="0A5F55"/>
                </a:solidFill>
              </a:defRPr>
            </a:lvl4pPr>
            <a:lvl5pPr>
              <a:defRPr>
                <a:solidFill>
                  <a:srgbClr val="0A5F55"/>
                </a:solidFill>
              </a:defRPr>
            </a:lvl5pPr>
          </a:lstStyle>
          <a:p>
            <a:pPr lvl="0"/>
            <a:r>
              <a:rPr lang="en-US" dirty="0"/>
              <a:t>Texto</a:t>
            </a:r>
          </a:p>
        </p:txBody>
      </p:sp>
      <p:sp>
        <p:nvSpPr>
          <p:cNvPr id="9" name="TextBox 8"/>
          <p:cNvSpPr txBox="1"/>
          <p:nvPr userDrawn="1"/>
        </p:nvSpPr>
        <p:spPr>
          <a:xfrm>
            <a:off x="-112987" y="2160451"/>
            <a:ext cx="184666" cy="369332"/>
          </a:xfrm>
          <a:prstGeom prst="rect">
            <a:avLst/>
          </a:prstGeom>
          <a:noFill/>
        </p:spPr>
        <p:txBody>
          <a:bodyPr wrap="none" rtlCol="0">
            <a:spAutoFit/>
          </a:bodyPr>
          <a:lstStyle/>
          <a:p>
            <a:endParaRPr lang="en-US" dirty="0"/>
          </a:p>
        </p:txBody>
      </p:sp>
      <p:sp>
        <p:nvSpPr>
          <p:cNvPr id="5" name="Slide Number Placeholder 5">
            <a:extLst>
              <a:ext uri="{FF2B5EF4-FFF2-40B4-BE49-F238E27FC236}">
                <a16:creationId xmlns:a16="http://schemas.microsoft.com/office/drawing/2014/main" id="{5B5C66A2-1094-4331-89F6-2ECB53E8BB71}"/>
              </a:ext>
            </a:extLst>
          </p:cNvPr>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DF65D9-FF99-764A-9415-06FA1DD469B9}" type="slidenum">
              <a:rPr lang="en-US" smtClean="0"/>
              <a:t>‹nº›</a:t>
            </a:fld>
            <a:endParaRPr lang="en-US"/>
          </a:p>
        </p:txBody>
      </p:sp>
      <p:sp>
        <p:nvSpPr>
          <p:cNvPr id="7" name="Footer Placeholder 4">
            <a:extLst>
              <a:ext uri="{FF2B5EF4-FFF2-40B4-BE49-F238E27FC236}">
                <a16:creationId xmlns:a16="http://schemas.microsoft.com/office/drawing/2014/main" id="{DD6AFBA1-6CCA-4041-B3DB-37EC1EDB09FC}"/>
              </a:ext>
            </a:extLst>
          </p:cNvPr>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pt-BR">
                <a:solidFill>
                  <a:srgbClr val="5B5C65"/>
                </a:solidFill>
                <a:latin typeface="Trebuchet MS" panose="020B0603020202020204" pitchFamily="34" charset="0"/>
              </a:rPr>
              <a:t>Coloque aqui o título da sua apresentação</a:t>
            </a:r>
            <a:endParaRPr lang="pt-BR" dirty="0">
              <a:solidFill>
                <a:srgbClr val="5B5C65"/>
              </a:solidFill>
              <a:latin typeface="Trebuchet MS" panose="020B0603020202020204" pitchFamily="34" charset="0"/>
            </a:endParaRPr>
          </a:p>
        </p:txBody>
      </p:sp>
    </p:spTree>
    <p:extLst>
      <p:ext uri="{BB962C8B-B14F-4D97-AF65-F5344CB8AC3E}">
        <p14:creationId xmlns:p14="http://schemas.microsoft.com/office/powerpoint/2010/main" val="314822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Conteúdo_al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112987" y="2160451"/>
            <a:ext cx="184666" cy="369332"/>
          </a:xfrm>
          <a:prstGeom prst="rect">
            <a:avLst/>
          </a:prstGeom>
          <a:noFill/>
        </p:spPr>
        <p:txBody>
          <a:bodyPr wrap="none" rtlCol="0">
            <a:spAutoFit/>
          </a:bodyPr>
          <a:lstStyle/>
          <a:p>
            <a:endParaRPr lang="en-US" dirty="0"/>
          </a:p>
        </p:txBody>
      </p:sp>
      <p:sp>
        <p:nvSpPr>
          <p:cNvPr id="6" name="Title 1"/>
          <p:cNvSpPr>
            <a:spLocks noGrp="1"/>
          </p:cNvSpPr>
          <p:nvPr>
            <p:ph type="title" hasCustomPrompt="1"/>
          </p:nvPr>
        </p:nvSpPr>
        <p:spPr>
          <a:xfrm>
            <a:off x="1337760" y="124623"/>
            <a:ext cx="7349039" cy="857250"/>
          </a:xfrm>
        </p:spPr>
        <p:txBody>
          <a:bodyPr>
            <a:normAutofit/>
          </a:bodyPr>
          <a:lstStyle>
            <a:lvl1pPr algn="l">
              <a:defRPr sz="3600" b="1">
                <a:solidFill>
                  <a:srgbClr val="00995D"/>
                </a:solidFill>
              </a:defRPr>
            </a:lvl1pPr>
          </a:lstStyle>
          <a:p>
            <a:r>
              <a:rPr lang="en-US" dirty="0"/>
              <a:t>Título</a:t>
            </a:r>
          </a:p>
        </p:txBody>
      </p:sp>
      <p:sp>
        <p:nvSpPr>
          <p:cNvPr id="7" name="Content Placeholder 2"/>
          <p:cNvSpPr>
            <a:spLocks noGrp="1"/>
          </p:cNvSpPr>
          <p:nvPr>
            <p:ph idx="1" hasCustomPrompt="1"/>
          </p:nvPr>
        </p:nvSpPr>
        <p:spPr>
          <a:xfrm>
            <a:off x="1337760" y="1401129"/>
            <a:ext cx="7349039" cy="3082484"/>
          </a:xfrm>
        </p:spPr>
        <p:txBody>
          <a:bodyPr>
            <a:normAutofit/>
          </a:bodyPr>
          <a:lstStyle>
            <a:lvl1pPr marL="0" indent="0">
              <a:buNone/>
              <a:defRPr sz="2000">
                <a:solidFill>
                  <a:srgbClr val="0A5F55"/>
                </a:solidFill>
              </a:defRPr>
            </a:lvl1pPr>
            <a:lvl2pPr>
              <a:defRPr>
                <a:solidFill>
                  <a:srgbClr val="0A5F55"/>
                </a:solidFill>
              </a:defRPr>
            </a:lvl2pPr>
            <a:lvl3pPr>
              <a:defRPr>
                <a:solidFill>
                  <a:srgbClr val="0A5F55"/>
                </a:solidFill>
              </a:defRPr>
            </a:lvl3pPr>
            <a:lvl4pPr>
              <a:defRPr>
                <a:solidFill>
                  <a:srgbClr val="0A5F55"/>
                </a:solidFill>
              </a:defRPr>
            </a:lvl4pPr>
            <a:lvl5pPr>
              <a:defRPr>
                <a:solidFill>
                  <a:srgbClr val="0A5F55"/>
                </a:solidFill>
              </a:defRPr>
            </a:lvl5pPr>
          </a:lstStyle>
          <a:p>
            <a:pPr lvl="0"/>
            <a:r>
              <a:rPr lang="en-US" dirty="0"/>
              <a:t>Texto</a:t>
            </a:r>
          </a:p>
        </p:txBody>
      </p:sp>
      <p:sp>
        <p:nvSpPr>
          <p:cNvPr id="5" name="Slide Number Placeholder 5">
            <a:extLst>
              <a:ext uri="{FF2B5EF4-FFF2-40B4-BE49-F238E27FC236}">
                <a16:creationId xmlns:a16="http://schemas.microsoft.com/office/drawing/2014/main" id="{7BF1282F-A57D-4255-9D9E-A2D0375CABE7}"/>
              </a:ext>
            </a:extLst>
          </p:cNvPr>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DF65D9-FF99-764A-9415-06FA1DD469B9}" type="slidenum">
              <a:rPr lang="en-US" smtClean="0"/>
              <a:t>‹nº›</a:t>
            </a:fld>
            <a:endParaRPr lang="en-US"/>
          </a:p>
        </p:txBody>
      </p:sp>
      <p:sp>
        <p:nvSpPr>
          <p:cNvPr id="10" name="Footer Placeholder 4">
            <a:extLst>
              <a:ext uri="{FF2B5EF4-FFF2-40B4-BE49-F238E27FC236}">
                <a16:creationId xmlns:a16="http://schemas.microsoft.com/office/drawing/2014/main" id="{920E684A-1520-4521-A56C-C569BCD8FC2F}"/>
              </a:ext>
            </a:extLst>
          </p:cNvPr>
          <p:cNvSpPr>
            <a:spLocks noGrp="1"/>
          </p:cNvSpPr>
          <p:nvPr>
            <p:ph type="ftr" sz="quarter" idx="3"/>
          </p:nvPr>
        </p:nvSpPr>
        <p:spPr>
          <a:xfrm>
            <a:off x="1704392" y="4767263"/>
            <a:ext cx="4315408" cy="273844"/>
          </a:xfrm>
          <a:prstGeom prst="rect">
            <a:avLst/>
          </a:prstGeom>
        </p:spPr>
        <p:txBody>
          <a:bodyPr vert="horz" lIns="91440" tIns="45720" rIns="91440" bIns="45720" rtlCol="0" anchor="ctr"/>
          <a:lstStyle>
            <a:lvl1pPr algn="l">
              <a:defRPr sz="800">
                <a:solidFill>
                  <a:schemeClr val="tx1">
                    <a:tint val="75000"/>
                  </a:schemeClr>
                </a:solidFill>
              </a:defRPr>
            </a:lvl1pPr>
          </a:lstStyle>
          <a:p>
            <a:r>
              <a:rPr lang="pt-BR">
                <a:solidFill>
                  <a:srgbClr val="5B5C65"/>
                </a:solidFill>
                <a:latin typeface="Trebuchet MS" panose="020B0603020202020204" pitchFamily="34" charset="0"/>
              </a:rPr>
              <a:t>Coloque aqui o título da sua apresentação</a:t>
            </a:r>
            <a:endParaRPr lang="pt-BR" dirty="0">
              <a:solidFill>
                <a:srgbClr val="5B5C65"/>
              </a:solidFill>
              <a:latin typeface="Trebuchet MS" panose="020B0603020202020204" pitchFamily="34" charset="0"/>
            </a:endParaRPr>
          </a:p>
        </p:txBody>
      </p:sp>
    </p:spTree>
    <p:extLst>
      <p:ext uri="{BB962C8B-B14F-4D97-AF65-F5344CB8AC3E}">
        <p14:creationId xmlns:p14="http://schemas.microsoft.com/office/powerpoint/2010/main" val="249145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Final 3">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C38D146A-5F5B-423F-9147-947B222CFD09}"/>
              </a:ext>
            </a:extLst>
          </p:cNvPr>
          <p:cNvGrpSpPr/>
          <p:nvPr userDrawn="1"/>
        </p:nvGrpSpPr>
        <p:grpSpPr>
          <a:xfrm>
            <a:off x="258228" y="3840826"/>
            <a:ext cx="5028148" cy="901575"/>
            <a:chOff x="946115" y="3795886"/>
            <a:chExt cx="5492909" cy="994758"/>
          </a:xfrm>
        </p:grpSpPr>
        <p:pic>
          <p:nvPicPr>
            <p:cNvPr id="7" name="Imagem 6">
              <a:extLst>
                <a:ext uri="{FF2B5EF4-FFF2-40B4-BE49-F238E27FC236}">
                  <a16:creationId xmlns:a16="http://schemas.microsoft.com/office/drawing/2014/main" id="{80F29219-6502-46DC-AE19-169907014AB3}"/>
                </a:ext>
              </a:extLst>
            </p:cNvPr>
            <p:cNvPicPr>
              <a:picLocks noChangeAspect="1"/>
            </p:cNvPicPr>
            <p:nvPr/>
          </p:nvPicPr>
          <p:blipFill>
            <a:blip r:embed="rId3"/>
            <a:stretch>
              <a:fillRect/>
            </a:stretch>
          </p:blipFill>
          <p:spPr>
            <a:xfrm>
              <a:off x="946115" y="3867182"/>
              <a:ext cx="2371185" cy="916687"/>
            </a:xfrm>
            <a:prstGeom prst="rect">
              <a:avLst/>
            </a:prstGeom>
          </p:spPr>
        </p:pic>
        <p:pic>
          <p:nvPicPr>
            <p:cNvPr id="8" name="Gráfico 7">
              <a:extLst>
                <a:ext uri="{FF2B5EF4-FFF2-40B4-BE49-F238E27FC236}">
                  <a16:creationId xmlns:a16="http://schemas.microsoft.com/office/drawing/2014/main" id="{DECAE057-E665-45FA-B133-ADBCA7CDFC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3564" y="4072517"/>
              <a:ext cx="1434301" cy="691841"/>
            </a:xfrm>
            <a:prstGeom prst="rect">
              <a:avLst/>
            </a:prstGeom>
          </p:spPr>
        </p:pic>
        <p:pic>
          <p:nvPicPr>
            <p:cNvPr id="9" name="Imagem 8">
              <a:extLst>
                <a:ext uri="{FF2B5EF4-FFF2-40B4-BE49-F238E27FC236}">
                  <a16:creationId xmlns:a16="http://schemas.microsoft.com/office/drawing/2014/main" id="{89FC8810-4BA0-46B3-9FCB-805A12A9E6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3795886"/>
              <a:ext cx="714896" cy="994758"/>
            </a:xfrm>
            <a:prstGeom prst="rect">
              <a:avLst/>
            </a:prstGeom>
          </p:spPr>
        </p:pic>
      </p:grpSp>
    </p:spTree>
    <p:extLst>
      <p:ext uri="{BB962C8B-B14F-4D97-AF65-F5344CB8AC3E}">
        <p14:creationId xmlns:p14="http://schemas.microsoft.com/office/powerpoint/2010/main" val="2068171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DF65D9-FF99-764A-9415-06FA1DD469B9}" type="slidenum">
              <a:rPr lang="en-US" smtClean="0"/>
              <a:t>‹nº›</a:t>
            </a:fld>
            <a:endParaRPr lang="en-US"/>
          </a:p>
        </p:txBody>
      </p:sp>
      <p:sp>
        <p:nvSpPr>
          <p:cNvPr id="7" name="Footer Placeholder 4">
            <a:extLst>
              <a:ext uri="{FF2B5EF4-FFF2-40B4-BE49-F238E27FC236}">
                <a16:creationId xmlns:a16="http://schemas.microsoft.com/office/drawing/2014/main" id="{A394B3E6-E314-4C1E-A3D5-EF68C2B05B11}"/>
              </a:ext>
            </a:extLst>
          </p:cNvPr>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pt-BR" dirty="0">
                <a:solidFill>
                  <a:srgbClr val="5B5C65"/>
                </a:solidFill>
                <a:latin typeface="Trebuchet MS" panose="020B0603020202020204" pitchFamily="34" charset="0"/>
              </a:rPr>
              <a:t>Coloque aqui o título da sua apresentação</a:t>
            </a:r>
          </a:p>
        </p:txBody>
      </p:sp>
    </p:spTree>
    <p:extLst>
      <p:ext uri="{BB962C8B-B14F-4D97-AF65-F5344CB8AC3E}">
        <p14:creationId xmlns:p14="http://schemas.microsoft.com/office/powerpoint/2010/main" val="172978158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8" r:id="rId4"/>
    <p:sldLayoutId id="2147483670" r:id="rId5"/>
  </p:sldLayoutIdLst>
  <p:hf hdr="0" dt="0"/>
  <p:txStyles>
    <p:titleStyle>
      <a:lvl1pPr algn="ctr" defTabSz="457200" rtl="0" eaLnBrk="1" latinLnBrk="0" hangingPunct="1">
        <a:spcBef>
          <a:spcPct val="0"/>
        </a:spcBef>
        <a:buNone/>
        <a:defRPr sz="3000" kern="1200">
          <a:solidFill>
            <a:schemeClr val="tx1"/>
          </a:solidFill>
          <a:latin typeface="Trebuchet MS" panose="020B0603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panose="020B0603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anose="020B0603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anose="020B0603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anose="020B0603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anose="020B06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3.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C7E5A77-3ACE-4C03-978B-3F0FD4E61174}"/>
              </a:ext>
            </a:extLst>
          </p:cNvPr>
          <p:cNvSpPr>
            <a:spLocks noGrp="1"/>
          </p:cNvSpPr>
          <p:nvPr>
            <p:ph type="ctrTitle"/>
          </p:nvPr>
        </p:nvSpPr>
        <p:spPr>
          <a:xfrm>
            <a:off x="0" y="1719142"/>
            <a:ext cx="9143999" cy="874497"/>
          </a:xfrm>
        </p:spPr>
        <p:txBody>
          <a:bodyPr>
            <a:normAutofit/>
          </a:bodyPr>
          <a:lstStyle/>
          <a:p>
            <a:r>
              <a:rPr lang="pt-BR" sz="3000" i="1" dirty="0"/>
              <a:t>Entendimentos DIFIS 10 a 13</a:t>
            </a:r>
          </a:p>
        </p:txBody>
      </p:sp>
      <p:sp>
        <p:nvSpPr>
          <p:cNvPr id="8" name="Subtítulo 7">
            <a:extLst>
              <a:ext uri="{FF2B5EF4-FFF2-40B4-BE49-F238E27FC236}">
                <a16:creationId xmlns:a16="http://schemas.microsoft.com/office/drawing/2014/main" id="{B3567CA1-3161-49D3-AF07-C87315EC2B78}"/>
              </a:ext>
            </a:extLst>
          </p:cNvPr>
          <p:cNvSpPr>
            <a:spLocks noGrp="1"/>
          </p:cNvSpPr>
          <p:nvPr>
            <p:ph type="subTitle" idx="1"/>
          </p:nvPr>
        </p:nvSpPr>
        <p:spPr>
          <a:xfrm>
            <a:off x="755374" y="2415210"/>
            <a:ext cx="7762461" cy="1288220"/>
          </a:xfrm>
        </p:spPr>
        <p:txBody>
          <a:bodyPr>
            <a:normAutofit/>
          </a:bodyPr>
          <a:lstStyle/>
          <a:p>
            <a:r>
              <a:rPr lang="pt-BR" sz="2400" dirty="0"/>
              <a:t>Fabiano Luiz Ribeiro Pereira</a:t>
            </a:r>
          </a:p>
          <a:p>
            <a:r>
              <a:rPr lang="pt-BR" sz="2400" dirty="0"/>
              <a:t>Bruno Capelini de Lima</a:t>
            </a:r>
          </a:p>
        </p:txBody>
      </p:sp>
      <p:sp>
        <p:nvSpPr>
          <p:cNvPr id="11" name="CaixaDeTexto 10">
            <a:extLst>
              <a:ext uri="{FF2B5EF4-FFF2-40B4-BE49-F238E27FC236}">
                <a16:creationId xmlns:a16="http://schemas.microsoft.com/office/drawing/2014/main" id="{AB864FE7-6194-4D4A-9AF5-8E9917E467DD}"/>
              </a:ext>
            </a:extLst>
          </p:cNvPr>
          <p:cNvSpPr txBox="1"/>
          <p:nvPr/>
        </p:nvSpPr>
        <p:spPr>
          <a:xfrm>
            <a:off x="7873074" y="450329"/>
            <a:ext cx="903674" cy="369332"/>
          </a:xfrm>
          <a:prstGeom prst="rect">
            <a:avLst/>
          </a:prstGeom>
          <a:noFill/>
        </p:spPr>
        <p:txBody>
          <a:bodyPr wrap="square" rtlCol="0" anchor="ctr">
            <a:spAutoFit/>
          </a:bodyPr>
          <a:lstStyle/>
          <a:p>
            <a:pPr algn="ctr"/>
            <a:r>
              <a:rPr lang="pt-BR" b="1" i="1" dirty="0">
                <a:solidFill>
                  <a:schemeClr val="bg1"/>
                </a:solidFill>
                <a:latin typeface="Trebuchet MS" panose="020B0603020202020204" pitchFamily="34" charset="0"/>
              </a:rPr>
              <a:t>039</a:t>
            </a:r>
          </a:p>
        </p:txBody>
      </p:sp>
      <p:sp>
        <p:nvSpPr>
          <p:cNvPr id="12" name="CaixaDeTexto 11">
            <a:extLst>
              <a:ext uri="{FF2B5EF4-FFF2-40B4-BE49-F238E27FC236}">
                <a16:creationId xmlns:a16="http://schemas.microsoft.com/office/drawing/2014/main" id="{D60A7671-80D5-4776-A439-FD9CC4043153}"/>
              </a:ext>
            </a:extLst>
          </p:cNvPr>
          <p:cNvSpPr txBox="1"/>
          <p:nvPr/>
        </p:nvSpPr>
        <p:spPr>
          <a:xfrm>
            <a:off x="7873074" y="976286"/>
            <a:ext cx="903674" cy="369332"/>
          </a:xfrm>
          <a:prstGeom prst="rect">
            <a:avLst/>
          </a:prstGeom>
          <a:noFill/>
        </p:spPr>
        <p:txBody>
          <a:bodyPr wrap="square" rtlCol="0" anchor="ctr">
            <a:spAutoFit/>
          </a:bodyPr>
          <a:lstStyle/>
          <a:p>
            <a:pPr algn="ctr"/>
            <a:r>
              <a:rPr lang="pt-BR" b="1" i="1" dirty="0">
                <a:solidFill>
                  <a:schemeClr val="bg1"/>
                </a:solidFill>
                <a:latin typeface="Trebuchet MS" panose="020B0603020202020204" pitchFamily="34" charset="0"/>
              </a:rPr>
              <a:t>01:00</a:t>
            </a:r>
          </a:p>
        </p:txBody>
      </p:sp>
    </p:spTree>
    <p:extLst>
      <p:ext uri="{BB962C8B-B14F-4D97-AF65-F5344CB8AC3E}">
        <p14:creationId xmlns:p14="http://schemas.microsoft.com/office/powerpoint/2010/main" val="193265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Houve dano ao beneficiário?</a:t>
            </a:r>
          </a:p>
        </p:txBody>
      </p:sp>
      <p:sp>
        <p:nvSpPr>
          <p:cNvPr id="3" name="Espaço Reservado para Conteúdo 2"/>
          <p:cNvSpPr>
            <a:spLocks noGrp="1"/>
          </p:cNvSpPr>
          <p:nvPr>
            <p:ph idx="1"/>
          </p:nvPr>
        </p:nvSpPr>
        <p:spPr/>
        <p:txBody>
          <a:bodyPr>
            <a:normAutofit/>
          </a:bodyPr>
          <a:lstStyle/>
          <a:p>
            <a:endParaRPr lang="pt-BR" sz="1800" dirty="0">
              <a:solidFill>
                <a:schemeClr val="tx1"/>
              </a:solidFill>
            </a:endParaRPr>
          </a:p>
          <a:p>
            <a:endParaRPr lang="pt-BR" sz="1800" dirty="0">
              <a:solidFill>
                <a:schemeClr val="tx1"/>
              </a:solidFill>
            </a:endParaRPr>
          </a:p>
          <a:p>
            <a:endParaRPr lang="pt-BR" sz="1800" dirty="0">
              <a:solidFill>
                <a:schemeClr val="tx1"/>
              </a:solidFill>
            </a:endParaRP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10</a:t>
            </a:fld>
            <a:endParaRPr lang="en-US" dirty="0"/>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11" name="Rolagem: Vertical 4">
            <a:extLst>
              <a:ext uri="{FF2B5EF4-FFF2-40B4-BE49-F238E27FC236}">
                <a16:creationId xmlns:a16="http://schemas.microsoft.com/office/drawing/2014/main" id="{1736ED9C-2190-46E2-8C2E-A5C2B3DC917C}"/>
              </a:ext>
            </a:extLst>
          </p:cNvPr>
          <p:cNvSpPr/>
          <p:nvPr/>
        </p:nvSpPr>
        <p:spPr>
          <a:xfrm>
            <a:off x="1686402" y="2014964"/>
            <a:ext cx="1146229" cy="770700"/>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4974BD76-F117-4177-A58A-D1DE45B28DAD}"/>
              </a:ext>
            </a:extLst>
          </p:cNvPr>
          <p:cNvSpPr txBox="1"/>
          <p:nvPr/>
        </p:nvSpPr>
        <p:spPr>
          <a:xfrm>
            <a:off x="1786177" y="2118221"/>
            <a:ext cx="1003612" cy="707886"/>
          </a:xfrm>
          <a:prstGeom prst="rect">
            <a:avLst/>
          </a:prstGeom>
          <a:noFill/>
        </p:spPr>
        <p:txBody>
          <a:bodyPr wrap="square" rtlCol="0">
            <a:spAutoFit/>
          </a:bodyPr>
          <a:lstStyle/>
          <a:p>
            <a:pPr algn="ctr"/>
            <a:r>
              <a:rPr lang="pt-BR" sz="1000" dirty="0">
                <a:solidFill>
                  <a:srgbClr val="FF0000"/>
                </a:solidFill>
              </a:rPr>
              <a:t>Registrado</a:t>
            </a:r>
          </a:p>
          <a:p>
            <a:pPr algn="ctr"/>
            <a:r>
              <a:rPr lang="pt-BR" sz="1000" dirty="0"/>
              <a:t> Ambulatorial + Hospitalar + </a:t>
            </a:r>
            <a:r>
              <a:rPr lang="pt-BR" sz="1000" dirty="0">
                <a:solidFill>
                  <a:srgbClr val="FF0000"/>
                </a:solidFill>
              </a:rPr>
              <a:t>Sem Obstetrícia</a:t>
            </a:r>
          </a:p>
        </p:txBody>
      </p:sp>
      <p:sp>
        <p:nvSpPr>
          <p:cNvPr id="13" name="Fluxograma: Processo Alternativo 6">
            <a:extLst>
              <a:ext uri="{FF2B5EF4-FFF2-40B4-BE49-F238E27FC236}">
                <a16:creationId xmlns:a16="http://schemas.microsoft.com/office/drawing/2014/main" id="{54BABDA5-9AC7-4C33-A76D-89B97C4F4835}"/>
              </a:ext>
            </a:extLst>
          </p:cNvPr>
          <p:cNvSpPr/>
          <p:nvPr/>
        </p:nvSpPr>
        <p:spPr>
          <a:xfrm>
            <a:off x="3348256" y="2055407"/>
            <a:ext cx="1263938" cy="770700"/>
          </a:xfrm>
          <a:prstGeom prst="flowChartAlternateProcess">
            <a:avLst/>
          </a:prstGeom>
          <a:solidFill>
            <a:schemeClr val="accent4">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E56C0BBC-B948-4BB7-88F2-F17AA9B5258D}"/>
              </a:ext>
            </a:extLst>
          </p:cNvPr>
          <p:cNvSpPr txBox="1"/>
          <p:nvPr/>
        </p:nvSpPr>
        <p:spPr>
          <a:xfrm>
            <a:off x="3416568" y="2077778"/>
            <a:ext cx="1127313" cy="707886"/>
          </a:xfrm>
          <a:prstGeom prst="rect">
            <a:avLst/>
          </a:prstGeom>
          <a:noFill/>
        </p:spPr>
        <p:txBody>
          <a:bodyPr wrap="square" rtlCol="0">
            <a:spAutoFit/>
          </a:bodyPr>
          <a:lstStyle/>
          <a:p>
            <a:r>
              <a:rPr lang="pt-BR" sz="1000" dirty="0">
                <a:solidFill>
                  <a:srgbClr val="FF0000"/>
                </a:solidFill>
              </a:rPr>
              <a:t>De fato </a:t>
            </a:r>
          </a:p>
          <a:p>
            <a:r>
              <a:rPr lang="pt-BR" sz="1000" dirty="0"/>
              <a:t> Ambulatorial + Hospitalar </a:t>
            </a:r>
          </a:p>
          <a:p>
            <a:r>
              <a:rPr lang="pt-BR" sz="1000" dirty="0"/>
              <a:t>+ </a:t>
            </a:r>
            <a:r>
              <a:rPr lang="pt-BR" sz="1000" dirty="0">
                <a:solidFill>
                  <a:srgbClr val="FF0000"/>
                </a:solidFill>
              </a:rPr>
              <a:t>Com Obstetrícia </a:t>
            </a:r>
          </a:p>
        </p:txBody>
      </p:sp>
      <p:sp>
        <p:nvSpPr>
          <p:cNvPr id="16" name="Seta: para a Direita 9">
            <a:extLst>
              <a:ext uri="{FF2B5EF4-FFF2-40B4-BE49-F238E27FC236}">
                <a16:creationId xmlns:a16="http://schemas.microsoft.com/office/drawing/2014/main" id="{82B94099-06F9-45CA-B435-2645621A25D4}"/>
              </a:ext>
            </a:extLst>
          </p:cNvPr>
          <p:cNvSpPr/>
          <p:nvPr/>
        </p:nvSpPr>
        <p:spPr>
          <a:xfrm>
            <a:off x="2768704" y="2279336"/>
            <a:ext cx="447403" cy="29348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olagem: Vertical 14">
            <a:extLst>
              <a:ext uri="{FF2B5EF4-FFF2-40B4-BE49-F238E27FC236}">
                <a16:creationId xmlns:a16="http://schemas.microsoft.com/office/drawing/2014/main" id="{5BA8A6FA-2D98-41FB-8A6D-2874F7827B28}"/>
              </a:ext>
            </a:extLst>
          </p:cNvPr>
          <p:cNvSpPr/>
          <p:nvPr/>
        </p:nvSpPr>
        <p:spPr>
          <a:xfrm>
            <a:off x="1664607" y="2927305"/>
            <a:ext cx="1210866" cy="703430"/>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eta: para a Direita 15">
            <a:extLst>
              <a:ext uri="{FF2B5EF4-FFF2-40B4-BE49-F238E27FC236}">
                <a16:creationId xmlns:a16="http://schemas.microsoft.com/office/drawing/2014/main" id="{B2E45A7D-91E4-482C-BC6F-A090C9039D04}"/>
              </a:ext>
            </a:extLst>
          </p:cNvPr>
          <p:cNvSpPr/>
          <p:nvPr/>
        </p:nvSpPr>
        <p:spPr>
          <a:xfrm>
            <a:off x="2811210" y="3177843"/>
            <a:ext cx="447403" cy="27552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86D7AED1-A656-4DE8-99B8-DA68A153C79F}"/>
              </a:ext>
            </a:extLst>
          </p:cNvPr>
          <p:cNvSpPr txBox="1"/>
          <p:nvPr/>
        </p:nvSpPr>
        <p:spPr>
          <a:xfrm>
            <a:off x="5646482" y="2559532"/>
            <a:ext cx="1813436" cy="1754326"/>
          </a:xfrm>
          <a:prstGeom prst="rect">
            <a:avLst/>
          </a:prstGeom>
          <a:noFill/>
        </p:spPr>
        <p:txBody>
          <a:bodyPr wrap="square" rtlCol="0">
            <a:spAutoFit/>
          </a:bodyPr>
          <a:lstStyle/>
          <a:p>
            <a:r>
              <a:rPr lang="pt-BR" dirty="0"/>
              <a:t>O que é oferecido foi maior que o contratado? Aplica-se advertência! </a:t>
            </a:r>
          </a:p>
        </p:txBody>
      </p:sp>
      <p:sp>
        <p:nvSpPr>
          <p:cNvPr id="23" name="CaixaDeTexto 22">
            <a:extLst>
              <a:ext uri="{FF2B5EF4-FFF2-40B4-BE49-F238E27FC236}">
                <a16:creationId xmlns:a16="http://schemas.microsoft.com/office/drawing/2014/main" id="{C281E4C2-BD12-472A-8097-2F01C0D6B514}"/>
              </a:ext>
            </a:extLst>
          </p:cNvPr>
          <p:cNvSpPr txBox="1"/>
          <p:nvPr/>
        </p:nvSpPr>
        <p:spPr>
          <a:xfrm>
            <a:off x="1686402" y="3030571"/>
            <a:ext cx="1218873" cy="600164"/>
          </a:xfrm>
          <a:prstGeom prst="rect">
            <a:avLst/>
          </a:prstGeom>
          <a:noFill/>
        </p:spPr>
        <p:txBody>
          <a:bodyPr wrap="square" rtlCol="0">
            <a:spAutoFit/>
          </a:bodyPr>
          <a:lstStyle/>
          <a:p>
            <a:pPr algn="ctr"/>
            <a:r>
              <a:rPr lang="pt-BR" sz="1100" dirty="0">
                <a:solidFill>
                  <a:srgbClr val="FF0000"/>
                </a:solidFill>
              </a:rPr>
              <a:t>Registrado</a:t>
            </a:r>
          </a:p>
          <a:p>
            <a:pPr algn="ctr"/>
            <a:r>
              <a:rPr lang="pt-BR" sz="1100" dirty="0"/>
              <a:t>Abrangência regional </a:t>
            </a:r>
          </a:p>
        </p:txBody>
      </p:sp>
      <p:sp>
        <p:nvSpPr>
          <p:cNvPr id="34" name="Rolagem: Vertical 14">
            <a:extLst>
              <a:ext uri="{FF2B5EF4-FFF2-40B4-BE49-F238E27FC236}">
                <a16:creationId xmlns:a16="http://schemas.microsoft.com/office/drawing/2014/main" id="{5BA8A6FA-2D98-41FB-8A6D-2874F7827B28}"/>
              </a:ext>
            </a:extLst>
          </p:cNvPr>
          <p:cNvSpPr/>
          <p:nvPr/>
        </p:nvSpPr>
        <p:spPr>
          <a:xfrm>
            <a:off x="1643186" y="3845640"/>
            <a:ext cx="1168024" cy="703430"/>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eta: para a Direita 15">
            <a:extLst>
              <a:ext uri="{FF2B5EF4-FFF2-40B4-BE49-F238E27FC236}">
                <a16:creationId xmlns:a16="http://schemas.microsoft.com/office/drawing/2014/main" id="{B2E45A7D-91E4-482C-BC6F-A090C9039D04}"/>
              </a:ext>
            </a:extLst>
          </p:cNvPr>
          <p:cNvSpPr/>
          <p:nvPr/>
        </p:nvSpPr>
        <p:spPr>
          <a:xfrm>
            <a:off x="2766700" y="4059595"/>
            <a:ext cx="447403" cy="27552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Fluxograma: Processo Alternativo 6">
            <a:extLst>
              <a:ext uri="{FF2B5EF4-FFF2-40B4-BE49-F238E27FC236}">
                <a16:creationId xmlns:a16="http://schemas.microsoft.com/office/drawing/2014/main" id="{54BABDA5-9AC7-4C33-A76D-89B97C4F4835}"/>
              </a:ext>
            </a:extLst>
          </p:cNvPr>
          <p:cNvSpPr/>
          <p:nvPr/>
        </p:nvSpPr>
        <p:spPr>
          <a:xfrm>
            <a:off x="3340412" y="3838896"/>
            <a:ext cx="1263938" cy="770700"/>
          </a:xfrm>
          <a:prstGeom prst="flowChartAlternateProcess">
            <a:avLst/>
          </a:prstGeom>
          <a:solidFill>
            <a:schemeClr val="accent4">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Fluxograma: Processo Alternativo 6">
            <a:extLst>
              <a:ext uri="{FF2B5EF4-FFF2-40B4-BE49-F238E27FC236}">
                <a16:creationId xmlns:a16="http://schemas.microsoft.com/office/drawing/2014/main" id="{54BABDA5-9AC7-4C33-A76D-89B97C4F4835}"/>
              </a:ext>
            </a:extLst>
          </p:cNvPr>
          <p:cNvSpPr/>
          <p:nvPr/>
        </p:nvSpPr>
        <p:spPr>
          <a:xfrm>
            <a:off x="3348256" y="2927305"/>
            <a:ext cx="1263938" cy="770700"/>
          </a:xfrm>
          <a:prstGeom prst="flowChartAlternateProcess">
            <a:avLst/>
          </a:prstGeom>
          <a:solidFill>
            <a:schemeClr val="accent4">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a:extLst>
              <a:ext uri="{FF2B5EF4-FFF2-40B4-BE49-F238E27FC236}">
                <a16:creationId xmlns:a16="http://schemas.microsoft.com/office/drawing/2014/main" id="{C281E4C2-BD12-472A-8097-2F01C0D6B514}"/>
              </a:ext>
            </a:extLst>
          </p:cNvPr>
          <p:cNvSpPr txBox="1"/>
          <p:nvPr/>
        </p:nvSpPr>
        <p:spPr>
          <a:xfrm>
            <a:off x="3377072" y="2984978"/>
            <a:ext cx="1218873" cy="600164"/>
          </a:xfrm>
          <a:prstGeom prst="rect">
            <a:avLst/>
          </a:prstGeom>
          <a:noFill/>
        </p:spPr>
        <p:txBody>
          <a:bodyPr wrap="square" rtlCol="0">
            <a:spAutoFit/>
          </a:bodyPr>
          <a:lstStyle/>
          <a:p>
            <a:pPr algn="ctr"/>
            <a:r>
              <a:rPr lang="pt-BR" sz="1100" dirty="0">
                <a:solidFill>
                  <a:srgbClr val="FF0000"/>
                </a:solidFill>
              </a:rPr>
              <a:t>De fato</a:t>
            </a:r>
          </a:p>
          <a:p>
            <a:pPr algn="ctr"/>
            <a:r>
              <a:rPr lang="pt-BR" sz="1100" dirty="0"/>
              <a:t>Abrangência Nacional </a:t>
            </a:r>
          </a:p>
        </p:txBody>
      </p:sp>
      <p:sp>
        <p:nvSpPr>
          <p:cNvPr id="44" name="CaixaDeTexto 43">
            <a:extLst>
              <a:ext uri="{FF2B5EF4-FFF2-40B4-BE49-F238E27FC236}">
                <a16:creationId xmlns:a16="http://schemas.microsoft.com/office/drawing/2014/main" id="{C281E4C2-BD12-472A-8097-2F01C0D6B514}"/>
              </a:ext>
            </a:extLst>
          </p:cNvPr>
          <p:cNvSpPr txBox="1"/>
          <p:nvPr/>
        </p:nvSpPr>
        <p:spPr>
          <a:xfrm>
            <a:off x="1664607" y="3924164"/>
            <a:ext cx="1218873" cy="600164"/>
          </a:xfrm>
          <a:prstGeom prst="rect">
            <a:avLst/>
          </a:prstGeom>
          <a:noFill/>
        </p:spPr>
        <p:txBody>
          <a:bodyPr wrap="square" rtlCol="0">
            <a:spAutoFit/>
          </a:bodyPr>
          <a:lstStyle/>
          <a:p>
            <a:pPr algn="ctr"/>
            <a:r>
              <a:rPr lang="pt-BR" sz="1100" dirty="0">
                <a:solidFill>
                  <a:srgbClr val="FF0000"/>
                </a:solidFill>
              </a:rPr>
              <a:t>Registrado</a:t>
            </a:r>
          </a:p>
          <a:p>
            <a:pPr algn="ctr"/>
            <a:r>
              <a:rPr lang="pt-BR" sz="1100" dirty="0"/>
              <a:t>Acomodação coletiva</a:t>
            </a:r>
          </a:p>
        </p:txBody>
      </p:sp>
      <p:sp>
        <p:nvSpPr>
          <p:cNvPr id="45" name="CaixaDeTexto 44">
            <a:extLst>
              <a:ext uri="{FF2B5EF4-FFF2-40B4-BE49-F238E27FC236}">
                <a16:creationId xmlns:a16="http://schemas.microsoft.com/office/drawing/2014/main" id="{C281E4C2-BD12-472A-8097-2F01C0D6B514}"/>
              </a:ext>
            </a:extLst>
          </p:cNvPr>
          <p:cNvSpPr txBox="1"/>
          <p:nvPr/>
        </p:nvSpPr>
        <p:spPr>
          <a:xfrm>
            <a:off x="3325008" y="3948906"/>
            <a:ext cx="1218873" cy="600164"/>
          </a:xfrm>
          <a:prstGeom prst="rect">
            <a:avLst/>
          </a:prstGeom>
          <a:noFill/>
        </p:spPr>
        <p:txBody>
          <a:bodyPr wrap="square" rtlCol="0">
            <a:spAutoFit/>
          </a:bodyPr>
          <a:lstStyle/>
          <a:p>
            <a:pPr algn="ctr"/>
            <a:r>
              <a:rPr lang="pt-BR" sz="1100" dirty="0">
                <a:solidFill>
                  <a:srgbClr val="FF0000"/>
                </a:solidFill>
              </a:rPr>
              <a:t>De fato</a:t>
            </a:r>
          </a:p>
          <a:p>
            <a:pPr algn="ctr"/>
            <a:r>
              <a:rPr lang="pt-BR" sz="1100" dirty="0"/>
              <a:t>Acomodação individual </a:t>
            </a:r>
          </a:p>
        </p:txBody>
      </p:sp>
      <p:sp>
        <p:nvSpPr>
          <p:cNvPr id="46" name="CaixaDeTexto 45">
            <a:extLst>
              <a:ext uri="{FF2B5EF4-FFF2-40B4-BE49-F238E27FC236}">
                <a16:creationId xmlns:a16="http://schemas.microsoft.com/office/drawing/2014/main" id="{BB73A29E-C1B4-437F-8DA8-56F8EB3ED312}"/>
              </a:ext>
            </a:extLst>
          </p:cNvPr>
          <p:cNvSpPr txBox="1"/>
          <p:nvPr/>
        </p:nvSpPr>
        <p:spPr>
          <a:xfrm>
            <a:off x="427991" y="2284360"/>
            <a:ext cx="1236616" cy="292388"/>
          </a:xfrm>
          <a:prstGeom prst="rect">
            <a:avLst/>
          </a:prstGeom>
          <a:noFill/>
        </p:spPr>
        <p:txBody>
          <a:bodyPr wrap="square" rtlCol="0">
            <a:spAutoFit/>
          </a:bodyPr>
          <a:lstStyle/>
          <a:p>
            <a:r>
              <a:rPr lang="pt-BR" sz="1300" dirty="0"/>
              <a:t>Exemplo 1:</a:t>
            </a:r>
          </a:p>
        </p:txBody>
      </p:sp>
      <p:sp>
        <p:nvSpPr>
          <p:cNvPr id="47" name="CaixaDeTexto 46">
            <a:extLst>
              <a:ext uri="{FF2B5EF4-FFF2-40B4-BE49-F238E27FC236}">
                <a16:creationId xmlns:a16="http://schemas.microsoft.com/office/drawing/2014/main" id="{BB73A29E-C1B4-437F-8DA8-56F8EB3ED312}"/>
              </a:ext>
            </a:extLst>
          </p:cNvPr>
          <p:cNvSpPr txBox="1"/>
          <p:nvPr/>
        </p:nvSpPr>
        <p:spPr>
          <a:xfrm>
            <a:off x="406570" y="3106342"/>
            <a:ext cx="1236616" cy="292388"/>
          </a:xfrm>
          <a:prstGeom prst="rect">
            <a:avLst/>
          </a:prstGeom>
          <a:noFill/>
        </p:spPr>
        <p:txBody>
          <a:bodyPr wrap="square" rtlCol="0">
            <a:spAutoFit/>
          </a:bodyPr>
          <a:lstStyle/>
          <a:p>
            <a:r>
              <a:rPr lang="pt-BR" sz="1300" dirty="0"/>
              <a:t>Exemplo 2:</a:t>
            </a:r>
          </a:p>
        </p:txBody>
      </p:sp>
      <p:sp>
        <p:nvSpPr>
          <p:cNvPr id="48" name="CaixaDeTexto 47">
            <a:extLst>
              <a:ext uri="{FF2B5EF4-FFF2-40B4-BE49-F238E27FC236}">
                <a16:creationId xmlns:a16="http://schemas.microsoft.com/office/drawing/2014/main" id="{BB73A29E-C1B4-437F-8DA8-56F8EB3ED312}"/>
              </a:ext>
            </a:extLst>
          </p:cNvPr>
          <p:cNvSpPr txBox="1"/>
          <p:nvPr/>
        </p:nvSpPr>
        <p:spPr>
          <a:xfrm>
            <a:off x="406570" y="4021470"/>
            <a:ext cx="1236616" cy="292388"/>
          </a:xfrm>
          <a:prstGeom prst="rect">
            <a:avLst/>
          </a:prstGeom>
          <a:noFill/>
        </p:spPr>
        <p:txBody>
          <a:bodyPr wrap="square" rtlCol="0">
            <a:spAutoFit/>
          </a:bodyPr>
          <a:lstStyle/>
          <a:p>
            <a:r>
              <a:rPr lang="pt-BR" sz="1300" dirty="0"/>
              <a:t>Exemplo 3:</a:t>
            </a:r>
          </a:p>
        </p:txBody>
      </p:sp>
      <p:sp>
        <p:nvSpPr>
          <p:cNvPr id="6" name="Retângulo 5"/>
          <p:cNvSpPr/>
          <p:nvPr/>
        </p:nvSpPr>
        <p:spPr>
          <a:xfrm>
            <a:off x="567371" y="1222556"/>
            <a:ext cx="8073957" cy="646331"/>
          </a:xfrm>
          <a:prstGeom prst="rect">
            <a:avLst/>
          </a:prstGeom>
        </p:spPr>
        <p:txBody>
          <a:bodyPr wrap="square">
            <a:spAutoFit/>
          </a:bodyPr>
          <a:lstStyle/>
          <a:p>
            <a:r>
              <a:rPr lang="pt-BR" dirty="0"/>
              <a:t>Dessa forma, aplica-se extensivamente a outras hipóteses em que </a:t>
            </a:r>
            <a:r>
              <a:rPr lang="pt-BR" b="1" u="sng" dirty="0"/>
              <a:t>notadamente se verifica favorecimento ao beneficiário</a:t>
            </a:r>
            <a:r>
              <a:rPr lang="pt-BR" dirty="0"/>
              <a:t>. Alguns exemplos abaixo:</a:t>
            </a:r>
          </a:p>
        </p:txBody>
      </p:sp>
    </p:spTree>
    <p:extLst>
      <p:ext uri="{BB962C8B-B14F-4D97-AF65-F5344CB8AC3E}">
        <p14:creationId xmlns:p14="http://schemas.microsoft.com/office/powerpoint/2010/main" val="10867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6" grpId="0" animBg="1"/>
      <p:bldP spid="18" grpId="0" animBg="1"/>
      <p:bldP spid="19" grpId="0" animBg="1"/>
      <p:bldP spid="22" grpId="0"/>
      <p:bldP spid="23" grpId="0"/>
      <p:bldP spid="34" grpId="0" animBg="1"/>
      <p:bldP spid="35" grpId="0" animBg="1"/>
      <p:bldP spid="37" grpId="0" animBg="1"/>
      <p:bldP spid="40" grpId="0" animBg="1"/>
      <p:bldP spid="43" grpId="0"/>
      <p:bldP spid="44" grpId="0"/>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Conclusões</a:t>
            </a:r>
          </a:p>
        </p:txBody>
      </p:sp>
      <p:sp>
        <p:nvSpPr>
          <p:cNvPr id="3" name="Espaço Reservado para Conteúdo 2"/>
          <p:cNvSpPr>
            <a:spLocks noGrp="1"/>
          </p:cNvSpPr>
          <p:nvPr>
            <p:ph idx="1"/>
          </p:nvPr>
        </p:nvSpPr>
        <p:spPr>
          <a:xfrm>
            <a:off x="457200" y="1401129"/>
            <a:ext cx="3369733" cy="2723831"/>
          </a:xfrm>
        </p:spPr>
        <p:txBody>
          <a:bodyPr>
            <a:normAutofit lnSpcReduction="10000"/>
          </a:bodyPr>
          <a:lstStyle/>
          <a:p>
            <a:r>
              <a:rPr lang="pt-BR" sz="1700" dirty="0">
                <a:solidFill>
                  <a:schemeClr val="tx1"/>
                </a:solidFill>
              </a:rPr>
              <a:t>(1) a aplicação de advertência é totalmente compatível para o art. 20 da RN nº 124, de 2006, considerando suas peculiaridades e o fim pretendido pelo instituto, devendo o fiscal analisar essa possibilidade antes de aplicação da penalidade de multa pecuniária; e </a:t>
            </a:r>
            <a:r>
              <a:rPr lang="pt-BR" dirty="0"/>
              <a:t>  </a:t>
            </a:r>
          </a:p>
          <a:p>
            <a:endParaRPr lang="pt-BR" dirty="0"/>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11</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6" name="Retângulo 5"/>
          <p:cNvSpPr/>
          <p:nvPr/>
        </p:nvSpPr>
        <p:spPr>
          <a:xfrm>
            <a:off x="4189307" y="1637368"/>
            <a:ext cx="4572000" cy="1815882"/>
          </a:xfrm>
          <a:prstGeom prst="rect">
            <a:avLst/>
          </a:prstGeom>
        </p:spPr>
        <p:txBody>
          <a:bodyPr>
            <a:spAutoFit/>
          </a:bodyPr>
          <a:lstStyle/>
          <a:p>
            <a:r>
              <a:rPr lang="pt-BR" sz="1600" dirty="0">
                <a:latin typeface="Trebuchet MS" panose="020B0603020202020204" pitchFamily="34" charset="0"/>
              </a:rPr>
              <a:t>(2) as duas orientações (padrão e específica) apresentadas para conduzir o fiscal nos casos em que houver infração ao art. 20 da RN nº 124, de 2006, ampliam a robustez da fundamentação da decisão, e consequentemente a qualidade no processo decisório.</a:t>
            </a:r>
          </a:p>
        </p:txBody>
      </p:sp>
    </p:spTree>
    <p:extLst>
      <p:ext uri="{BB962C8B-B14F-4D97-AF65-F5344CB8AC3E}">
        <p14:creationId xmlns:p14="http://schemas.microsoft.com/office/powerpoint/2010/main" val="261843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964987"/>
            <a:ext cx="8229599" cy="2461098"/>
          </a:xfrm>
        </p:spPr>
        <p:txBody>
          <a:bodyPr>
            <a:normAutofit fontScale="90000"/>
          </a:bodyPr>
          <a:lstStyle/>
          <a:p>
            <a:r>
              <a:rPr lang="pt-BR" sz="1800" b="0" cap="none" dirty="0">
                <a:solidFill>
                  <a:schemeClr val="tx1"/>
                </a:solidFill>
              </a:rPr>
              <a:t>Ementa: </a:t>
            </a:r>
            <a:br>
              <a:rPr lang="pt-BR" sz="1800" b="0" cap="none" dirty="0">
                <a:solidFill>
                  <a:schemeClr val="tx1"/>
                </a:solidFill>
              </a:rPr>
            </a:br>
            <a:br>
              <a:rPr lang="pt-BR" sz="1800" b="0" cap="none" dirty="0">
                <a:solidFill>
                  <a:schemeClr val="tx1"/>
                </a:solidFill>
              </a:rPr>
            </a:br>
            <a:r>
              <a:rPr lang="pt-BR" sz="1800" b="0" cap="none" dirty="0">
                <a:solidFill>
                  <a:schemeClr val="tx1"/>
                </a:solidFill>
              </a:rPr>
              <a:t>Interpretação dos dispositivos que, assim como a RVE no âmbito da NIP, </a:t>
            </a:r>
            <a:r>
              <a:rPr lang="pt-BR" sz="1800" u="sng" cap="none" dirty="0">
                <a:solidFill>
                  <a:schemeClr val="tx1"/>
                </a:solidFill>
              </a:rPr>
              <a:t>tratam de incentivos à reparação de conduta.</a:t>
            </a:r>
            <a:r>
              <a:rPr lang="pt-BR" sz="1800" b="0" cap="none" dirty="0">
                <a:solidFill>
                  <a:schemeClr val="tx1"/>
                </a:solidFill>
              </a:rPr>
              <a:t> Necessidade de esclarecimento quanto a adequada aplicação de cada um dos institutos e suas consequências. Art. 19, inciso III; Art. 25, inciso IV; e Art. 34; todos da RN n° 388/2015. Art. 5º, inciso IV; e art. 8°, inciso III; ambos da RN nº 124/06. </a:t>
            </a:r>
            <a:br>
              <a:rPr lang="pt-BR" sz="3200" dirty="0"/>
            </a:br>
            <a:endParaRPr lang="pt-BR" sz="3000" dirty="0"/>
          </a:p>
        </p:txBody>
      </p:sp>
      <p:sp>
        <p:nvSpPr>
          <p:cNvPr id="3" name="Espaço Reservado para Número de Slide 2"/>
          <p:cNvSpPr>
            <a:spLocks noGrp="1"/>
          </p:cNvSpPr>
          <p:nvPr>
            <p:ph type="sldNum" sz="quarter" idx="4"/>
          </p:nvPr>
        </p:nvSpPr>
        <p:spPr/>
        <p:txBody>
          <a:bodyPr/>
          <a:lstStyle/>
          <a:p>
            <a:fld id="{EBDF65D9-FF99-764A-9415-06FA1DD469B9}" type="slidenum">
              <a:rPr lang="en-US" smtClean="0"/>
              <a:t>12</a:t>
            </a:fld>
            <a:endParaRPr lang="en-US"/>
          </a:p>
        </p:txBody>
      </p:sp>
      <p:sp>
        <p:nvSpPr>
          <p:cNvPr id="4" name="Espaço Reservado para Rodapé 3"/>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a:p>
            <a:endParaRPr lang="pt-BR" dirty="0">
              <a:solidFill>
                <a:srgbClr val="5B5C65"/>
              </a:solidFill>
              <a:latin typeface="Trebuchet MS" panose="020B0603020202020204" pitchFamily="34" charset="0"/>
            </a:endParaRPr>
          </a:p>
        </p:txBody>
      </p:sp>
      <p:sp>
        <p:nvSpPr>
          <p:cNvPr id="5" name="Retângulo 4"/>
          <p:cNvSpPr/>
          <p:nvPr/>
        </p:nvSpPr>
        <p:spPr>
          <a:xfrm>
            <a:off x="1334132" y="1150855"/>
            <a:ext cx="6632821" cy="553998"/>
          </a:xfrm>
          <a:prstGeom prst="rect">
            <a:avLst/>
          </a:prstGeom>
        </p:spPr>
        <p:txBody>
          <a:bodyPr wrap="square">
            <a:spAutoFit/>
          </a:bodyPr>
          <a:lstStyle/>
          <a:p>
            <a:pPr algn="ctr"/>
            <a:r>
              <a:rPr lang="pt-BR" sz="3000" b="1" cap="all" dirty="0">
                <a:solidFill>
                  <a:srgbClr val="0A5F55"/>
                </a:solidFill>
                <a:latin typeface="Trebuchet MS" panose="020B0603020202020204" pitchFamily="34" charset="0"/>
                <a:ea typeface="+mj-ea"/>
                <a:cs typeface="+mj-cs"/>
              </a:rPr>
              <a:t>ENTENDIMENTO</a:t>
            </a:r>
            <a:r>
              <a:rPr lang="pt-BR" dirty="0"/>
              <a:t> </a:t>
            </a:r>
            <a:r>
              <a:rPr lang="pt-BR" sz="3000" b="1" cap="all" dirty="0">
                <a:solidFill>
                  <a:srgbClr val="0A5F55"/>
                </a:solidFill>
                <a:latin typeface="Trebuchet MS" panose="020B0603020202020204" pitchFamily="34" charset="0"/>
                <a:ea typeface="+mj-ea"/>
                <a:cs typeface="+mj-cs"/>
              </a:rPr>
              <a:t>DIFIS 11</a:t>
            </a:r>
          </a:p>
        </p:txBody>
      </p:sp>
    </p:spTree>
    <p:extLst>
      <p:ext uri="{BB962C8B-B14F-4D97-AF65-F5344CB8AC3E}">
        <p14:creationId xmlns:p14="http://schemas.microsoft.com/office/powerpoint/2010/main" val="382146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Quais são os institutos de reparação?</a:t>
            </a:r>
          </a:p>
        </p:txBody>
      </p:sp>
      <p:sp>
        <p:nvSpPr>
          <p:cNvPr id="3" name="Espaço Reservado para Conteúdo 2"/>
          <p:cNvSpPr>
            <a:spLocks noGrp="1"/>
          </p:cNvSpPr>
          <p:nvPr>
            <p:ph idx="1"/>
          </p:nvPr>
        </p:nvSpPr>
        <p:spPr>
          <a:xfrm>
            <a:off x="457200" y="1401129"/>
            <a:ext cx="4003040" cy="3082484"/>
          </a:xfrm>
        </p:spPr>
        <p:txBody>
          <a:bodyPr>
            <a:normAutofit/>
          </a:bodyPr>
          <a:lstStyle/>
          <a:p>
            <a:endParaRPr lang="pt-BR" sz="1800" dirty="0">
              <a:solidFill>
                <a:schemeClr val="tx1"/>
              </a:solidFill>
            </a:endParaRPr>
          </a:p>
          <a:p>
            <a:endParaRPr lang="pt-BR" sz="1800" dirty="0">
              <a:solidFill>
                <a:schemeClr val="tx1"/>
              </a:solidFill>
            </a:endParaRPr>
          </a:p>
          <a:p>
            <a:endParaRPr lang="pt-BR" sz="1800" dirty="0">
              <a:solidFill>
                <a:schemeClr val="tx1"/>
              </a:solidFill>
            </a:endParaRP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13</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graphicFrame>
        <p:nvGraphicFramePr>
          <p:cNvPr id="7" name="Diagrama 6"/>
          <p:cNvGraphicFramePr/>
          <p:nvPr>
            <p:extLst>
              <p:ext uri="{D42A27DB-BD31-4B8C-83A1-F6EECF244321}">
                <p14:modId xmlns:p14="http://schemas.microsoft.com/office/powerpoint/2010/main" val="1897619030"/>
              </p:ext>
            </p:extLst>
          </p:nvPr>
        </p:nvGraphicFramePr>
        <p:xfrm>
          <a:off x="1107440" y="3444240"/>
          <a:ext cx="2194560" cy="1159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p:cNvGraphicFramePr/>
          <p:nvPr>
            <p:extLst>
              <p:ext uri="{D42A27DB-BD31-4B8C-83A1-F6EECF244321}">
                <p14:modId xmlns:p14="http://schemas.microsoft.com/office/powerpoint/2010/main" val="531857201"/>
              </p:ext>
            </p:extLst>
          </p:nvPr>
        </p:nvGraphicFramePr>
        <p:xfrm>
          <a:off x="914400" y="1145386"/>
          <a:ext cx="5913120" cy="36218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a 13"/>
          <p:cNvGraphicFramePr/>
          <p:nvPr>
            <p:extLst>
              <p:ext uri="{D42A27DB-BD31-4B8C-83A1-F6EECF244321}">
                <p14:modId xmlns:p14="http://schemas.microsoft.com/office/powerpoint/2010/main" val="1972158967"/>
              </p:ext>
            </p:extLst>
          </p:nvPr>
        </p:nvGraphicFramePr>
        <p:xfrm>
          <a:off x="6543040" y="2245360"/>
          <a:ext cx="1544320" cy="14585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290876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RVE (NIP)</a:t>
            </a: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14</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a:p>
            <a:endParaRPr lang="pt-BR" dirty="0">
              <a:solidFill>
                <a:srgbClr val="5B5C65"/>
              </a:solidFill>
              <a:latin typeface="Trebuchet MS" panose="020B0603020202020204" pitchFamily="34" charset="0"/>
            </a:endParaRPr>
          </a:p>
        </p:txBody>
      </p:sp>
      <p:graphicFrame>
        <p:nvGraphicFramePr>
          <p:cNvPr id="6" name="Espaço Reservado para Conteúdo 5">
            <a:extLst>
              <a:ext uri="{FF2B5EF4-FFF2-40B4-BE49-F238E27FC236}">
                <a16:creationId xmlns:a16="http://schemas.microsoft.com/office/drawing/2014/main" id="{A227D949-B837-47FC-B4EC-9317A81CC459}"/>
              </a:ext>
            </a:extLst>
          </p:cNvPr>
          <p:cNvGraphicFramePr>
            <a:graphicFrameLocks noGrp="1"/>
          </p:cNvGraphicFramePr>
          <p:nvPr>
            <p:ph idx="1"/>
            <p:extLst>
              <p:ext uri="{D42A27DB-BD31-4B8C-83A1-F6EECF244321}">
                <p14:modId xmlns:p14="http://schemas.microsoft.com/office/powerpoint/2010/main" val="4183300242"/>
              </p:ext>
            </p:extLst>
          </p:nvPr>
        </p:nvGraphicFramePr>
        <p:xfrm>
          <a:off x="457200" y="1401763"/>
          <a:ext cx="8229600" cy="308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22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Reparação Posterior (NIP)</a:t>
            </a: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15</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a:p>
            <a:endParaRPr lang="pt-BR" dirty="0">
              <a:solidFill>
                <a:srgbClr val="5B5C65"/>
              </a:solidFill>
              <a:latin typeface="Trebuchet MS" panose="020B0603020202020204" pitchFamily="34" charset="0"/>
            </a:endParaRPr>
          </a:p>
        </p:txBody>
      </p:sp>
      <p:graphicFrame>
        <p:nvGraphicFramePr>
          <p:cNvPr id="6" name="Espaço Reservado para Conteúdo 5">
            <a:extLst>
              <a:ext uri="{FF2B5EF4-FFF2-40B4-BE49-F238E27FC236}">
                <a16:creationId xmlns:a16="http://schemas.microsoft.com/office/drawing/2014/main" id="{A227D949-B837-47FC-B4EC-9317A81CC459}"/>
              </a:ext>
            </a:extLst>
          </p:cNvPr>
          <p:cNvGraphicFramePr>
            <a:graphicFrameLocks noGrp="1"/>
          </p:cNvGraphicFramePr>
          <p:nvPr>
            <p:ph idx="1"/>
            <p:extLst>
              <p:ext uri="{D42A27DB-BD31-4B8C-83A1-F6EECF244321}">
                <p14:modId xmlns:p14="http://schemas.microsoft.com/office/powerpoint/2010/main" val="3827270709"/>
              </p:ext>
            </p:extLst>
          </p:nvPr>
        </p:nvGraphicFramePr>
        <p:xfrm>
          <a:off x="457200" y="1401763"/>
          <a:ext cx="8229600" cy="308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09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500" dirty="0"/>
              <a:t>Reparação de efeitos danosos da infração (advertência)</a:t>
            </a: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16</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a:p>
            <a:endParaRPr lang="pt-BR" dirty="0">
              <a:solidFill>
                <a:srgbClr val="5B5C65"/>
              </a:solidFill>
              <a:latin typeface="Trebuchet MS" panose="020B0603020202020204" pitchFamily="34" charset="0"/>
            </a:endParaRPr>
          </a:p>
        </p:txBody>
      </p:sp>
      <p:graphicFrame>
        <p:nvGraphicFramePr>
          <p:cNvPr id="6" name="Espaço Reservado para Conteúdo 5">
            <a:extLst>
              <a:ext uri="{FF2B5EF4-FFF2-40B4-BE49-F238E27FC236}">
                <a16:creationId xmlns:a16="http://schemas.microsoft.com/office/drawing/2014/main" id="{A227D949-B837-47FC-B4EC-9317A81CC459}"/>
              </a:ext>
            </a:extLst>
          </p:cNvPr>
          <p:cNvGraphicFramePr>
            <a:graphicFrameLocks noGrp="1"/>
          </p:cNvGraphicFramePr>
          <p:nvPr>
            <p:ph idx="1"/>
            <p:extLst>
              <p:ext uri="{D42A27DB-BD31-4B8C-83A1-F6EECF244321}">
                <p14:modId xmlns:p14="http://schemas.microsoft.com/office/powerpoint/2010/main" val="1350796304"/>
              </p:ext>
            </p:extLst>
          </p:nvPr>
        </p:nvGraphicFramePr>
        <p:xfrm>
          <a:off x="457200" y="1401763"/>
          <a:ext cx="8229600" cy="308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48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dirty="0"/>
              <a:t>          Reparação de efeitos danosos da infração (atenuante)</a:t>
            </a: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17</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a:p>
            <a:endParaRPr lang="pt-BR" dirty="0">
              <a:solidFill>
                <a:srgbClr val="5B5C65"/>
              </a:solidFill>
              <a:latin typeface="Trebuchet MS" panose="020B0603020202020204" pitchFamily="34" charset="0"/>
            </a:endParaRPr>
          </a:p>
        </p:txBody>
      </p:sp>
      <p:graphicFrame>
        <p:nvGraphicFramePr>
          <p:cNvPr id="6" name="Espaço Reservado para Conteúdo 5">
            <a:extLst>
              <a:ext uri="{FF2B5EF4-FFF2-40B4-BE49-F238E27FC236}">
                <a16:creationId xmlns:a16="http://schemas.microsoft.com/office/drawing/2014/main" id="{A227D949-B837-47FC-B4EC-9317A81CC459}"/>
              </a:ext>
            </a:extLst>
          </p:cNvPr>
          <p:cNvGraphicFramePr>
            <a:graphicFrameLocks noGrp="1"/>
          </p:cNvGraphicFramePr>
          <p:nvPr>
            <p:ph idx="1"/>
            <p:extLst>
              <p:ext uri="{D42A27DB-BD31-4B8C-83A1-F6EECF244321}">
                <p14:modId xmlns:p14="http://schemas.microsoft.com/office/powerpoint/2010/main" val="3980732439"/>
              </p:ext>
            </p:extLst>
          </p:nvPr>
        </p:nvGraphicFramePr>
        <p:xfrm>
          <a:off x="457200" y="1401763"/>
          <a:ext cx="8229600" cy="308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6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dirty="0"/>
              <a:t>       RVE (Denúncia - Procedimento Administrativo Preparatório )</a:t>
            </a: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18</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a:p>
            <a:endParaRPr lang="pt-BR" dirty="0">
              <a:solidFill>
                <a:srgbClr val="5B5C65"/>
              </a:solidFill>
              <a:latin typeface="Trebuchet MS" panose="020B0603020202020204" pitchFamily="34" charset="0"/>
            </a:endParaRPr>
          </a:p>
        </p:txBody>
      </p:sp>
      <p:graphicFrame>
        <p:nvGraphicFramePr>
          <p:cNvPr id="6" name="Espaço Reservado para Conteúdo 5">
            <a:extLst>
              <a:ext uri="{FF2B5EF4-FFF2-40B4-BE49-F238E27FC236}">
                <a16:creationId xmlns:a16="http://schemas.microsoft.com/office/drawing/2014/main" id="{A227D949-B837-47FC-B4EC-9317A81CC459}"/>
              </a:ext>
            </a:extLst>
          </p:cNvPr>
          <p:cNvGraphicFramePr>
            <a:graphicFrameLocks noGrp="1"/>
          </p:cNvGraphicFramePr>
          <p:nvPr>
            <p:ph idx="1"/>
            <p:extLst>
              <p:ext uri="{D42A27DB-BD31-4B8C-83A1-F6EECF244321}">
                <p14:modId xmlns:p14="http://schemas.microsoft.com/office/powerpoint/2010/main" val="138790323"/>
              </p:ext>
            </p:extLst>
          </p:nvPr>
        </p:nvGraphicFramePr>
        <p:xfrm>
          <a:off x="457200" y="1401763"/>
          <a:ext cx="8229600" cy="308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91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dirty="0"/>
              <a:t>       </a:t>
            </a:r>
            <a:r>
              <a:rPr lang="pt-BR" sz="2400" dirty="0"/>
              <a:t>Reparação voluntária e eficaz da conduta (Representação – Entre Diretorias da ANS)</a:t>
            </a:r>
            <a:endParaRPr lang="pt-BR" sz="2200" dirty="0"/>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19</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a:p>
            <a:endParaRPr lang="pt-BR" dirty="0">
              <a:solidFill>
                <a:srgbClr val="5B5C65"/>
              </a:solidFill>
              <a:latin typeface="Trebuchet MS" panose="020B0603020202020204" pitchFamily="34" charset="0"/>
            </a:endParaRPr>
          </a:p>
        </p:txBody>
      </p:sp>
      <p:graphicFrame>
        <p:nvGraphicFramePr>
          <p:cNvPr id="6" name="Espaço Reservado para Conteúdo 5">
            <a:extLst>
              <a:ext uri="{FF2B5EF4-FFF2-40B4-BE49-F238E27FC236}">
                <a16:creationId xmlns:a16="http://schemas.microsoft.com/office/drawing/2014/main" id="{A227D949-B837-47FC-B4EC-9317A81CC459}"/>
              </a:ext>
            </a:extLst>
          </p:cNvPr>
          <p:cNvGraphicFramePr>
            <a:graphicFrameLocks noGrp="1"/>
          </p:cNvGraphicFramePr>
          <p:nvPr>
            <p:ph idx="1"/>
            <p:extLst>
              <p:ext uri="{D42A27DB-BD31-4B8C-83A1-F6EECF244321}">
                <p14:modId xmlns:p14="http://schemas.microsoft.com/office/powerpoint/2010/main" val="3408771456"/>
              </p:ext>
            </p:extLst>
          </p:nvPr>
        </p:nvGraphicFramePr>
        <p:xfrm>
          <a:off x="457200" y="1401763"/>
          <a:ext cx="8229600" cy="308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7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964987"/>
            <a:ext cx="8229599" cy="2461098"/>
          </a:xfrm>
        </p:spPr>
        <p:txBody>
          <a:bodyPr>
            <a:normAutofit/>
          </a:bodyPr>
          <a:lstStyle/>
          <a:p>
            <a:r>
              <a:rPr lang="pt-BR" sz="1800" b="0" cap="none" dirty="0">
                <a:solidFill>
                  <a:schemeClr val="tx1"/>
                </a:solidFill>
              </a:rPr>
              <a:t>Ementa: </a:t>
            </a:r>
            <a:br>
              <a:rPr lang="pt-BR" sz="1800" b="0" cap="none" dirty="0">
                <a:solidFill>
                  <a:schemeClr val="tx1"/>
                </a:solidFill>
              </a:rPr>
            </a:br>
            <a:br>
              <a:rPr lang="pt-BR" sz="1800" b="0" cap="none" dirty="0">
                <a:solidFill>
                  <a:schemeClr val="tx1"/>
                </a:solidFill>
              </a:rPr>
            </a:br>
            <a:r>
              <a:rPr lang="pt-BR" sz="1800" u="sng" cap="none" dirty="0">
                <a:solidFill>
                  <a:schemeClr val="tx1"/>
                </a:solidFill>
              </a:rPr>
              <a:t>Operar produto de forma diversa da registrada na ANS</a:t>
            </a:r>
            <a:r>
              <a:rPr lang="pt-BR" sz="1800" b="0" cap="none" dirty="0">
                <a:solidFill>
                  <a:schemeClr val="tx1"/>
                </a:solidFill>
              </a:rPr>
              <a:t>. Artigo 20 da Resolução Normativa - RN nº 124, de 30 de março de 2006.  </a:t>
            </a:r>
            <a:r>
              <a:rPr lang="pt-BR" sz="1800" u="sng" cap="none" dirty="0">
                <a:solidFill>
                  <a:schemeClr val="tx1"/>
                </a:solidFill>
              </a:rPr>
              <a:t>Orientação para aplicação da penalidade de advertência</a:t>
            </a:r>
            <a:r>
              <a:rPr lang="pt-BR" sz="1800" b="0" cap="none" dirty="0">
                <a:solidFill>
                  <a:schemeClr val="tx1"/>
                </a:solidFill>
              </a:rPr>
              <a:t>, considerando as peculiaridades desse tipo </a:t>
            </a:r>
            <a:r>
              <a:rPr lang="pt-BR" sz="1800" b="0" cap="none" dirty="0" err="1">
                <a:solidFill>
                  <a:schemeClr val="tx1"/>
                </a:solidFill>
              </a:rPr>
              <a:t>infrativo</a:t>
            </a:r>
            <a:r>
              <a:rPr lang="pt-BR" sz="1800" b="0" cap="none" dirty="0">
                <a:solidFill>
                  <a:schemeClr val="tx1"/>
                </a:solidFill>
              </a:rPr>
              <a:t>. Uniformização no atuar da Diretoria de Fiscalização.</a:t>
            </a:r>
            <a:br>
              <a:rPr lang="pt-BR" sz="3200" dirty="0"/>
            </a:br>
            <a:endParaRPr lang="pt-BR" sz="3000" dirty="0"/>
          </a:p>
        </p:txBody>
      </p:sp>
      <p:sp>
        <p:nvSpPr>
          <p:cNvPr id="3" name="Espaço Reservado para Número de Slide 2"/>
          <p:cNvSpPr>
            <a:spLocks noGrp="1"/>
          </p:cNvSpPr>
          <p:nvPr>
            <p:ph type="sldNum" sz="quarter" idx="4"/>
          </p:nvPr>
        </p:nvSpPr>
        <p:spPr/>
        <p:txBody>
          <a:bodyPr/>
          <a:lstStyle/>
          <a:p>
            <a:fld id="{EBDF65D9-FF99-764A-9415-06FA1DD469B9}" type="slidenum">
              <a:rPr lang="en-US" smtClean="0"/>
              <a:t>2</a:t>
            </a:fld>
            <a:endParaRPr lang="en-US"/>
          </a:p>
        </p:txBody>
      </p:sp>
      <p:sp>
        <p:nvSpPr>
          <p:cNvPr id="4" name="Espaço Reservado para Rodapé 3"/>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a:p>
            <a:endParaRPr lang="pt-BR" dirty="0">
              <a:solidFill>
                <a:srgbClr val="5B5C65"/>
              </a:solidFill>
              <a:latin typeface="Trebuchet MS" panose="020B0603020202020204" pitchFamily="34" charset="0"/>
            </a:endParaRPr>
          </a:p>
        </p:txBody>
      </p:sp>
      <p:sp>
        <p:nvSpPr>
          <p:cNvPr id="5" name="Retângulo 4"/>
          <p:cNvSpPr/>
          <p:nvPr/>
        </p:nvSpPr>
        <p:spPr>
          <a:xfrm>
            <a:off x="1334132" y="1150855"/>
            <a:ext cx="6632821" cy="553998"/>
          </a:xfrm>
          <a:prstGeom prst="rect">
            <a:avLst/>
          </a:prstGeom>
        </p:spPr>
        <p:txBody>
          <a:bodyPr wrap="square">
            <a:spAutoFit/>
          </a:bodyPr>
          <a:lstStyle/>
          <a:p>
            <a:pPr algn="ctr"/>
            <a:r>
              <a:rPr lang="pt-BR" sz="3000" b="1" cap="all" dirty="0">
                <a:solidFill>
                  <a:srgbClr val="0A5F55"/>
                </a:solidFill>
                <a:latin typeface="Trebuchet MS" panose="020B0603020202020204" pitchFamily="34" charset="0"/>
                <a:ea typeface="+mj-ea"/>
                <a:cs typeface="+mj-cs"/>
              </a:rPr>
              <a:t>ENTENDIMENTO</a:t>
            </a:r>
            <a:r>
              <a:rPr lang="pt-BR" dirty="0"/>
              <a:t> </a:t>
            </a:r>
            <a:r>
              <a:rPr lang="pt-BR" sz="3000" b="1" cap="all" dirty="0">
                <a:solidFill>
                  <a:srgbClr val="0A5F55"/>
                </a:solidFill>
                <a:latin typeface="Trebuchet MS" panose="020B0603020202020204" pitchFamily="34" charset="0"/>
                <a:ea typeface="+mj-ea"/>
                <a:cs typeface="+mj-cs"/>
              </a:rPr>
              <a:t>DIFIS 10</a:t>
            </a:r>
          </a:p>
        </p:txBody>
      </p:sp>
    </p:spTree>
    <p:extLst>
      <p:ext uri="{BB962C8B-B14F-4D97-AF65-F5344CB8AC3E}">
        <p14:creationId xmlns:p14="http://schemas.microsoft.com/office/powerpoint/2010/main" val="283562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Conclusão </a:t>
            </a:r>
          </a:p>
        </p:txBody>
      </p:sp>
      <p:sp>
        <p:nvSpPr>
          <p:cNvPr id="3" name="Espaço Reservado para Conteúdo 2"/>
          <p:cNvSpPr>
            <a:spLocks noGrp="1"/>
          </p:cNvSpPr>
          <p:nvPr>
            <p:ph idx="1"/>
          </p:nvPr>
        </p:nvSpPr>
        <p:spPr>
          <a:xfrm>
            <a:off x="457201" y="1401129"/>
            <a:ext cx="5038928" cy="2723831"/>
          </a:xfrm>
        </p:spPr>
        <p:txBody>
          <a:bodyPr>
            <a:normAutofit fontScale="85000" lnSpcReduction="10000"/>
          </a:bodyPr>
          <a:lstStyle/>
          <a:p>
            <a:pPr marL="342900" indent="-342900">
              <a:buAutoNum type="arabicParenBoth"/>
            </a:pPr>
            <a:r>
              <a:rPr lang="pt-BR" sz="1800" b="1" u="sng" dirty="0">
                <a:solidFill>
                  <a:schemeClr val="tx1"/>
                </a:solidFill>
              </a:rPr>
              <a:t>A ANS estimula a reparação de conduta </a:t>
            </a:r>
            <a:r>
              <a:rPr lang="pt-BR" sz="1800" dirty="0">
                <a:solidFill>
                  <a:schemeClr val="tx1"/>
                </a:solidFill>
              </a:rPr>
              <a:t>, portanto, conclui-se que a padronização da ordem de análise para aplicação dos diversos institutos que versam sobre incentivos à reparação de conduta além da RVE em sede de NIP.</a:t>
            </a:r>
          </a:p>
          <a:p>
            <a:pPr marL="342900" indent="-342900">
              <a:buAutoNum type="arabicParenBoth"/>
            </a:pPr>
            <a:endParaRPr lang="pt-BR" sz="1800" dirty="0">
              <a:solidFill>
                <a:schemeClr val="tx1"/>
              </a:solidFill>
            </a:endParaRPr>
          </a:p>
          <a:p>
            <a:pPr marL="342900" indent="-342900">
              <a:buAutoNum type="arabicParenBoth"/>
            </a:pPr>
            <a:r>
              <a:rPr lang="pt-BR" sz="1800" dirty="0">
                <a:solidFill>
                  <a:schemeClr val="tx1"/>
                </a:solidFill>
              </a:rPr>
              <a:t> A OPS deve tomar as “providências suficientes” para comprovar a reparação</a:t>
            </a:r>
          </a:p>
          <a:p>
            <a:endParaRPr lang="pt-BR" sz="1800" dirty="0"/>
          </a:p>
          <a:p>
            <a:br>
              <a:rPr lang="pt-BR" sz="1800" dirty="0"/>
            </a:br>
            <a:r>
              <a:rPr lang="pt-BR" sz="1700" dirty="0">
                <a:solidFill>
                  <a:schemeClr val="tx1"/>
                </a:solidFill>
              </a:rPr>
              <a:t> </a:t>
            </a:r>
            <a:endParaRPr lang="pt-BR" dirty="0"/>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20</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pic>
        <p:nvPicPr>
          <p:cNvPr id="6" name="Imagem 5">
            <a:extLst>
              <a:ext uri="{FF2B5EF4-FFF2-40B4-BE49-F238E27FC236}">
                <a16:creationId xmlns:a16="http://schemas.microsoft.com/office/drawing/2014/main" id="{DA2DDCD2-6F43-474B-ADE7-5FC1B5736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460" y="1752088"/>
            <a:ext cx="1750122" cy="1384752"/>
          </a:xfrm>
          <a:prstGeom prst="rect">
            <a:avLst/>
          </a:prstGeom>
        </p:spPr>
      </p:pic>
    </p:spTree>
    <p:extLst>
      <p:ext uri="{BB962C8B-B14F-4D97-AF65-F5344CB8AC3E}">
        <p14:creationId xmlns:p14="http://schemas.microsoft.com/office/powerpoint/2010/main" val="196690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46E319E-5AA6-4DD2-8A9E-AEE9C99E8D88}"/>
              </a:ext>
            </a:extLst>
          </p:cNvPr>
          <p:cNvSpPr>
            <a:spLocks noGrp="1"/>
          </p:cNvSpPr>
          <p:nvPr>
            <p:ph type="title"/>
          </p:nvPr>
        </p:nvSpPr>
        <p:spPr>
          <a:xfrm>
            <a:off x="387626" y="1113184"/>
            <a:ext cx="8176660" cy="3927924"/>
          </a:xfrm>
        </p:spPr>
        <p:txBody>
          <a:bodyPr>
            <a:normAutofit/>
          </a:bodyPr>
          <a:lstStyle/>
          <a:p>
            <a:pPr algn="ctr"/>
            <a:r>
              <a:rPr lang="pt-BR" sz="3000" dirty="0"/>
              <a:t>ENTENDIMENTO DIFIS 12</a:t>
            </a:r>
          </a:p>
        </p:txBody>
      </p:sp>
      <p:sp>
        <p:nvSpPr>
          <p:cNvPr id="6" name="Espaço Reservado para Texto 5">
            <a:extLst>
              <a:ext uri="{FF2B5EF4-FFF2-40B4-BE49-F238E27FC236}">
                <a16:creationId xmlns:a16="http://schemas.microsoft.com/office/drawing/2014/main" id="{08CC9BE9-F571-4E66-976D-F3123999988F}"/>
              </a:ext>
            </a:extLst>
          </p:cNvPr>
          <p:cNvSpPr>
            <a:spLocks noGrp="1"/>
          </p:cNvSpPr>
          <p:nvPr>
            <p:ph type="body" idx="4294967295"/>
          </p:nvPr>
        </p:nvSpPr>
        <p:spPr>
          <a:xfrm>
            <a:off x="457200" y="1659836"/>
            <a:ext cx="8107086" cy="3415304"/>
          </a:xfrm>
        </p:spPr>
        <p:txBody>
          <a:bodyPr>
            <a:normAutofit/>
          </a:bodyPr>
          <a:lstStyle/>
          <a:p>
            <a:pPr marL="0" indent="0" algn="just">
              <a:lnSpc>
                <a:spcPct val="160000"/>
              </a:lnSpc>
              <a:spcAft>
                <a:spcPts val="600"/>
              </a:spcAft>
              <a:buNone/>
            </a:pPr>
            <a:r>
              <a:rPr lang="pt-BR" sz="1800" dirty="0"/>
              <a:t>Empresário individual – regime tributário MEI – CNPJ baixado –</a:t>
            </a:r>
            <a:r>
              <a:rPr lang="pt-BR" sz="1800" b="1" dirty="0"/>
              <a:t>impossibilidade de reativação do CNPJ</a:t>
            </a:r>
            <a:r>
              <a:rPr lang="pt-BR" sz="1800" dirty="0"/>
              <a:t>. Obtenção de novo número de CNPJ para ser considerado como sucessor e, portanto, apto à manutenção do contrato anteriormente firmado. Condições a serem atendidas. Art. 3º, § 1º c/c art. 2º, § 1º, ambos da RN nº 432/2017.</a:t>
            </a:r>
          </a:p>
        </p:txBody>
      </p:sp>
      <p:sp>
        <p:nvSpPr>
          <p:cNvPr id="4" name="Espaço Reservado para Número de Slide 3">
            <a:extLst>
              <a:ext uri="{FF2B5EF4-FFF2-40B4-BE49-F238E27FC236}">
                <a16:creationId xmlns:a16="http://schemas.microsoft.com/office/drawing/2014/main" id="{E566E270-0F2C-41D3-81E5-3FA8567419DD}"/>
              </a:ext>
            </a:extLst>
          </p:cNvPr>
          <p:cNvSpPr>
            <a:spLocks noGrp="1"/>
          </p:cNvSpPr>
          <p:nvPr>
            <p:ph type="sldNum" sz="quarter" idx="4"/>
          </p:nvPr>
        </p:nvSpPr>
        <p:spPr/>
        <p:txBody>
          <a:bodyPr/>
          <a:lstStyle/>
          <a:p>
            <a:fld id="{EBDF65D9-FF99-764A-9415-06FA1DD469B9}" type="slidenum">
              <a:rPr lang="en-US" smtClean="0"/>
              <a:t>21</a:t>
            </a:fld>
            <a:endParaRPr lang="en-US"/>
          </a:p>
        </p:txBody>
      </p:sp>
      <p:sp>
        <p:nvSpPr>
          <p:cNvPr id="7" name="Espaço Reservado para Rodapé 6">
            <a:extLst>
              <a:ext uri="{FF2B5EF4-FFF2-40B4-BE49-F238E27FC236}">
                <a16:creationId xmlns:a16="http://schemas.microsoft.com/office/drawing/2014/main" id="{73B1F952-A3D1-49D8-8637-9BBAB7A3DA99}"/>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Tree>
    <p:extLst>
      <p:ext uri="{BB962C8B-B14F-4D97-AF65-F5344CB8AC3E}">
        <p14:creationId xmlns:p14="http://schemas.microsoft.com/office/powerpoint/2010/main" val="10887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1C566FFC-4286-4F95-87B7-04B2E5572903}"/>
              </a:ext>
            </a:extLst>
          </p:cNvPr>
          <p:cNvPicPr>
            <a:picLocks noChangeAspect="1"/>
          </p:cNvPicPr>
          <p:nvPr/>
        </p:nvPicPr>
        <p:blipFill>
          <a:blip r:embed="rId2"/>
          <a:stretch>
            <a:fillRect/>
          </a:stretch>
        </p:blipFill>
        <p:spPr>
          <a:xfrm>
            <a:off x="4104861" y="1143001"/>
            <a:ext cx="4860235" cy="3624262"/>
          </a:xfrm>
          <a:prstGeom prst="rect">
            <a:avLst/>
          </a:prstGeom>
        </p:spPr>
      </p:pic>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a:xfrm>
            <a:off x="1282148" y="124623"/>
            <a:ext cx="7404652" cy="857250"/>
          </a:xfrm>
        </p:spPr>
        <p:txBody>
          <a:bodyPr>
            <a:normAutofit/>
          </a:bodyPr>
          <a:lstStyle/>
          <a:p>
            <a:r>
              <a:rPr lang="pt-BR" dirty="0"/>
              <a:t>Conceito e Modalidades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22</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3" name="CaixaDeTexto 2">
            <a:extLst>
              <a:ext uri="{FF2B5EF4-FFF2-40B4-BE49-F238E27FC236}">
                <a16:creationId xmlns:a16="http://schemas.microsoft.com/office/drawing/2014/main" id="{526D6053-813F-4ADB-B2B3-561AAEA049C3}"/>
              </a:ext>
            </a:extLst>
          </p:cNvPr>
          <p:cNvSpPr txBox="1"/>
          <p:nvPr/>
        </p:nvSpPr>
        <p:spPr>
          <a:xfrm>
            <a:off x="566530" y="1143001"/>
            <a:ext cx="3538331" cy="3447098"/>
          </a:xfrm>
          <a:prstGeom prst="rect">
            <a:avLst/>
          </a:prstGeom>
          <a:noFill/>
        </p:spPr>
        <p:txBody>
          <a:bodyPr wrap="square" rtlCol="0">
            <a:spAutoFit/>
          </a:bodyPr>
          <a:lstStyle/>
          <a:p>
            <a:pPr algn="just"/>
            <a:r>
              <a:rPr lang="pt-BR" sz="1600" dirty="0"/>
              <a:t>Código Civil</a:t>
            </a:r>
          </a:p>
          <a:p>
            <a:pPr algn="just"/>
            <a:endParaRPr lang="pt-BR" sz="1000" dirty="0"/>
          </a:p>
          <a:p>
            <a:pPr algn="just"/>
            <a:r>
              <a:rPr lang="pt-BR" sz="1600" dirty="0"/>
              <a:t>Art. 966. Considera-se empresário quem </a:t>
            </a:r>
            <a:r>
              <a:rPr lang="pt-BR" sz="1600" b="1" u="sng" dirty="0"/>
              <a:t>exerce profissionalmente atividade econômica organizada</a:t>
            </a:r>
            <a:r>
              <a:rPr lang="pt-BR" sz="1600" dirty="0"/>
              <a:t> para a produção ou a circulação de bens ou de serviços. </a:t>
            </a:r>
          </a:p>
          <a:p>
            <a:pPr algn="just"/>
            <a:r>
              <a:rPr lang="pt-BR" sz="1600" dirty="0"/>
              <a:t>Parágrafo único. Não se considera empresário quem exerce profissão intelectual, de natureza científica, literária ou artística, ainda com o concurso de auxiliares ou colaboradores, salvo se o exercício da profissão constituir elemento de empresa.</a:t>
            </a:r>
          </a:p>
        </p:txBody>
      </p:sp>
    </p:spTree>
    <p:extLst>
      <p:ext uri="{BB962C8B-B14F-4D97-AF65-F5344CB8AC3E}">
        <p14:creationId xmlns:p14="http://schemas.microsoft.com/office/powerpoint/2010/main" val="2873518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a:xfrm>
            <a:off x="1282148" y="124623"/>
            <a:ext cx="7404652" cy="857250"/>
          </a:xfrm>
        </p:spPr>
        <p:txBody>
          <a:bodyPr>
            <a:normAutofit/>
          </a:bodyPr>
          <a:lstStyle/>
          <a:p>
            <a:r>
              <a:rPr lang="pt-BR" dirty="0"/>
              <a:t>Requisitos da RN 432</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23</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a:p>
            <a:endParaRPr lang="pt-BR" dirty="0">
              <a:solidFill>
                <a:srgbClr val="5B5C65"/>
              </a:solidFill>
              <a:latin typeface="Trebuchet MS" panose="020B0603020202020204" pitchFamily="34" charset="0"/>
            </a:endParaRPr>
          </a:p>
        </p:txBody>
      </p:sp>
      <p:sp>
        <p:nvSpPr>
          <p:cNvPr id="5" name="CaixaDeTexto 4">
            <a:extLst>
              <a:ext uri="{FF2B5EF4-FFF2-40B4-BE49-F238E27FC236}">
                <a16:creationId xmlns:a16="http://schemas.microsoft.com/office/drawing/2014/main" id="{6BAE3051-E8AA-44F5-B63D-3E133843067A}"/>
              </a:ext>
            </a:extLst>
          </p:cNvPr>
          <p:cNvSpPr txBox="1"/>
          <p:nvPr/>
        </p:nvSpPr>
        <p:spPr>
          <a:xfrm>
            <a:off x="457200" y="983238"/>
            <a:ext cx="8327204" cy="3488776"/>
          </a:xfrm>
          <a:prstGeom prst="rect">
            <a:avLst/>
          </a:prstGeom>
          <a:noFill/>
        </p:spPr>
        <p:txBody>
          <a:bodyPr wrap="square" rtlCol="0">
            <a:spAutoFit/>
          </a:bodyPr>
          <a:lstStyle/>
          <a:p>
            <a:pPr algn="just">
              <a:lnSpc>
                <a:spcPct val="150000"/>
              </a:lnSpc>
            </a:pPr>
            <a:r>
              <a:rPr lang="pt-BR" sz="2000" b="1" dirty="0">
                <a:solidFill>
                  <a:srgbClr val="FF0000"/>
                </a:solidFill>
              </a:rPr>
              <a:t>No momento da contratação do plano</a:t>
            </a:r>
            <a:r>
              <a:rPr lang="pt-BR" dirty="0"/>
              <a:t>, “[...] o empresário individual deverá apresentar documento que confirme a sua </a:t>
            </a:r>
            <a:r>
              <a:rPr lang="pt-BR" b="1" u="sng" dirty="0"/>
              <a:t>inscrição nos órgãos competentes</a:t>
            </a:r>
            <a:r>
              <a:rPr lang="pt-BR" dirty="0"/>
              <a:t>, bem como sua regularidade cadastral junto à Receita Federal, e outros que vierem a ser exigidos pela legislação vigente, </a:t>
            </a:r>
            <a:r>
              <a:rPr lang="pt-BR" b="1" u="sng" dirty="0"/>
              <a:t>pelo período mínimo de 6 (seis) meses</a:t>
            </a:r>
            <a:r>
              <a:rPr lang="pt-BR" dirty="0"/>
              <a:t>, de acordo com sua forma de constituição.” (art. 2º, §1º).</a:t>
            </a:r>
          </a:p>
          <a:p>
            <a:pPr algn="just">
              <a:lnSpc>
                <a:spcPct val="150000"/>
              </a:lnSpc>
            </a:pPr>
            <a:endParaRPr lang="pt-BR" sz="100" dirty="0"/>
          </a:p>
          <a:p>
            <a:pPr algn="just">
              <a:lnSpc>
                <a:spcPct val="150000"/>
              </a:lnSpc>
            </a:pPr>
            <a:r>
              <a:rPr lang="pt-BR" sz="2000" b="1" dirty="0">
                <a:solidFill>
                  <a:srgbClr val="FF0000"/>
                </a:solidFill>
              </a:rPr>
              <a:t>A cada aniversário do contrato</a:t>
            </a:r>
            <a:r>
              <a:rPr lang="pt-BR" dirty="0"/>
              <a:t>, a operadora deverá aferir a situação cadastral do empresário individual e, </a:t>
            </a:r>
            <a:r>
              <a:rPr lang="pt-BR" b="1" u="sng" dirty="0"/>
              <a:t>constatada a ilegitimidade</a:t>
            </a:r>
            <a:r>
              <a:rPr lang="pt-BR" dirty="0"/>
              <a:t>, conceder </a:t>
            </a:r>
            <a:r>
              <a:rPr lang="pt-BR" b="1" u="sng" dirty="0"/>
              <a:t>60 dias para a regularização</a:t>
            </a:r>
            <a:r>
              <a:rPr lang="pt-BR" dirty="0"/>
              <a:t> junto aos órgãos competentes. (art. 3º, §1º). </a:t>
            </a:r>
          </a:p>
        </p:txBody>
      </p:sp>
    </p:spTree>
    <p:extLst>
      <p:ext uri="{BB962C8B-B14F-4D97-AF65-F5344CB8AC3E}">
        <p14:creationId xmlns:p14="http://schemas.microsoft.com/office/powerpoint/2010/main" val="26617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p:txBody>
          <a:bodyPr>
            <a:normAutofit/>
          </a:bodyPr>
          <a:lstStyle/>
          <a:p>
            <a:r>
              <a:rPr lang="pt-BR" dirty="0"/>
              <a:t>Problemática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24</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5" name="CaixaDeTexto 4">
            <a:extLst>
              <a:ext uri="{FF2B5EF4-FFF2-40B4-BE49-F238E27FC236}">
                <a16:creationId xmlns:a16="http://schemas.microsoft.com/office/drawing/2014/main" id="{CD036F26-9552-4FA9-92B4-5D190DE2CAD3}"/>
              </a:ext>
            </a:extLst>
          </p:cNvPr>
          <p:cNvSpPr txBox="1"/>
          <p:nvPr/>
        </p:nvSpPr>
        <p:spPr>
          <a:xfrm>
            <a:off x="1543878" y="1458796"/>
            <a:ext cx="6096000" cy="2831544"/>
          </a:xfrm>
          <a:prstGeom prst="rect">
            <a:avLst/>
          </a:prstGeom>
          <a:noFill/>
        </p:spPr>
        <p:txBody>
          <a:bodyPr wrap="square" rtlCol="0">
            <a:spAutoFit/>
          </a:bodyPr>
          <a:lstStyle/>
          <a:p>
            <a:pPr marL="360000" algn="just"/>
            <a:r>
              <a:rPr lang="pt-BR" sz="2000" dirty="0"/>
              <a:t>Entendimento DIFIS 12</a:t>
            </a:r>
          </a:p>
          <a:p>
            <a:pPr marL="360000" algn="just"/>
            <a:endParaRPr lang="pt-BR" sz="2000" dirty="0"/>
          </a:p>
          <a:p>
            <a:pPr marL="360000" algn="just"/>
            <a:r>
              <a:rPr lang="pt-BR" sz="2000" dirty="0"/>
              <a:t>“19. [...] Caso o CNPJ do MEI venha a ser baixado, por exemplo, em decorrência do não pagamento da tributação aplicável, havendo regularização ou não, </a:t>
            </a:r>
            <a:r>
              <a:rPr lang="pt-BR" sz="2000" b="1" u="sng" dirty="0"/>
              <a:t>a Receita Federal entendeu pela vedação ao aproveitamento do CNPJ anterior, não sendo possível sua reativação</a:t>
            </a:r>
            <a:r>
              <a:rPr lang="pt-BR" sz="2000" dirty="0"/>
              <a:t>.”</a:t>
            </a:r>
          </a:p>
          <a:p>
            <a:pPr algn="just"/>
            <a:endParaRPr lang="pt-BR" dirty="0"/>
          </a:p>
        </p:txBody>
      </p:sp>
    </p:spTree>
    <p:extLst>
      <p:ext uri="{BB962C8B-B14F-4D97-AF65-F5344CB8AC3E}">
        <p14:creationId xmlns:p14="http://schemas.microsoft.com/office/powerpoint/2010/main" val="311015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p:txBody>
          <a:bodyPr>
            <a:normAutofit/>
          </a:bodyPr>
          <a:lstStyle/>
          <a:p>
            <a:r>
              <a:rPr lang="pt-BR" dirty="0"/>
              <a:t>Questão nº 1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25</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5" name="CaixaDeTexto 4">
            <a:extLst>
              <a:ext uri="{FF2B5EF4-FFF2-40B4-BE49-F238E27FC236}">
                <a16:creationId xmlns:a16="http://schemas.microsoft.com/office/drawing/2014/main" id="{CD036F26-9552-4FA9-92B4-5D190DE2CAD3}"/>
              </a:ext>
            </a:extLst>
          </p:cNvPr>
          <p:cNvSpPr txBox="1"/>
          <p:nvPr/>
        </p:nvSpPr>
        <p:spPr>
          <a:xfrm>
            <a:off x="457200" y="1162878"/>
            <a:ext cx="8348869" cy="2462213"/>
          </a:xfrm>
          <a:prstGeom prst="rect">
            <a:avLst/>
          </a:prstGeom>
          <a:noFill/>
        </p:spPr>
        <p:txBody>
          <a:bodyPr wrap="square" rtlCol="0">
            <a:spAutoFit/>
          </a:bodyPr>
          <a:lstStyle/>
          <a:p>
            <a:pPr algn="just"/>
            <a:r>
              <a:rPr lang="pt-BR" dirty="0"/>
              <a:t>Para efeito da comprovação do exercício da atividade empresarial por um período mínimo de 06 meses, deve a OPS considerar o tempo de atividade anterior? </a:t>
            </a:r>
          </a:p>
          <a:p>
            <a:pPr algn="just"/>
            <a:endParaRPr lang="pt-BR" sz="1000" dirty="0"/>
          </a:p>
          <a:p>
            <a:pPr algn="just"/>
            <a:r>
              <a:rPr lang="pt-BR" dirty="0">
                <a:highlight>
                  <a:srgbClr val="FFFF00"/>
                </a:highlight>
              </a:rPr>
              <a:t>Se houver </a:t>
            </a:r>
            <a:r>
              <a:rPr lang="pt-BR" b="1" dirty="0">
                <a:highlight>
                  <a:srgbClr val="FFFF00"/>
                </a:highlight>
              </a:rPr>
              <a:t>comprovação</a:t>
            </a:r>
            <a:r>
              <a:rPr lang="pt-BR" dirty="0">
                <a:highlight>
                  <a:srgbClr val="FFFF00"/>
                </a:highlight>
              </a:rPr>
              <a:t> de que não ocorreu interrupção na atividade empresarial, a OPS </a:t>
            </a:r>
            <a:r>
              <a:rPr lang="pt-BR" b="1" u="sng" dirty="0">
                <a:highlight>
                  <a:srgbClr val="FFFF00"/>
                </a:highlight>
              </a:rPr>
              <a:t>DEVE</a:t>
            </a:r>
            <a:r>
              <a:rPr lang="pt-BR" dirty="0">
                <a:highlight>
                  <a:srgbClr val="FFFF00"/>
                </a:highlight>
              </a:rPr>
              <a:t> considerar o período anterior e não apenas o tempo do CNPJ atual. </a:t>
            </a:r>
          </a:p>
          <a:p>
            <a:pPr algn="just"/>
            <a:endParaRPr lang="pt-BR" dirty="0"/>
          </a:p>
          <a:p>
            <a:pPr algn="just"/>
            <a:endParaRPr lang="pt-BR" dirty="0"/>
          </a:p>
          <a:p>
            <a:pPr algn="just"/>
            <a:endParaRPr lang="pt-BR" dirty="0"/>
          </a:p>
          <a:p>
            <a:pPr marL="342900" indent="-342900" algn="just">
              <a:buAutoNum type="arabicPeriod"/>
            </a:pPr>
            <a:endParaRPr lang="pt-BR" dirty="0"/>
          </a:p>
        </p:txBody>
      </p:sp>
    </p:spTree>
    <p:extLst>
      <p:ext uri="{BB962C8B-B14F-4D97-AF65-F5344CB8AC3E}">
        <p14:creationId xmlns:p14="http://schemas.microsoft.com/office/powerpoint/2010/main" val="319418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p:txBody>
          <a:bodyPr>
            <a:normAutofit/>
          </a:bodyPr>
          <a:lstStyle/>
          <a:p>
            <a:r>
              <a:rPr lang="pt-BR" dirty="0"/>
              <a:t>Questão nº 2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26</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5" name="CaixaDeTexto 4">
            <a:extLst>
              <a:ext uri="{FF2B5EF4-FFF2-40B4-BE49-F238E27FC236}">
                <a16:creationId xmlns:a16="http://schemas.microsoft.com/office/drawing/2014/main" id="{CD036F26-9552-4FA9-92B4-5D190DE2CAD3}"/>
              </a:ext>
            </a:extLst>
          </p:cNvPr>
          <p:cNvSpPr txBox="1"/>
          <p:nvPr/>
        </p:nvSpPr>
        <p:spPr>
          <a:xfrm>
            <a:off x="457200" y="1162878"/>
            <a:ext cx="8348869" cy="3600986"/>
          </a:xfrm>
          <a:prstGeom prst="rect">
            <a:avLst/>
          </a:prstGeom>
          <a:noFill/>
        </p:spPr>
        <p:txBody>
          <a:bodyPr wrap="square" rtlCol="0">
            <a:spAutoFit/>
          </a:bodyPr>
          <a:lstStyle/>
          <a:p>
            <a:pPr algn="just"/>
            <a:r>
              <a:rPr lang="pt-BR" dirty="0"/>
              <a:t>O que pode ser exigido pela OPS para comprovar que a atividade empresarial possui 06 meses ou mais, se o CNPJ atual não contempla o período mínimo definido na RN 432? </a:t>
            </a:r>
          </a:p>
          <a:p>
            <a:pPr algn="just"/>
            <a:endParaRPr lang="pt-BR" sz="1000" dirty="0"/>
          </a:p>
          <a:p>
            <a:pPr algn="just"/>
            <a:r>
              <a:rPr lang="pt-BR" dirty="0">
                <a:highlight>
                  <a:srgbClr val="FFFF00"/>
                </a:highlight>
              </a:rPr>
              <a:t>A) Novo CNPJ com informações semelhantes ao CNPJ anterior, tais como: nome empresarial, título do estabelecimento, código e descrição da atividade econômica principal e secundária, código e descrição da natureza jurídica e endereço; E</a:t>
            </a:r>
          </a:p>
          <a:p>
            <a:pPr marL="342900" indent="-342900" algn="just">
              <a:buAutoNum type="alphaUcParenR"/>
            </a:pPr>
            <a:endParaRPr lang="pt-BR" sz="1000" dirty="0">
              <a:highlight>
                <a:srgbClr val="FFFF00"/>
              </a:highlight>
            </a:endParaRPr>
          </a:p>
          <a:p>
            <a:pPr algn="just"/>
            <a:r>
              <a:rPr lang="pt-BR" dirty="0">
                <a:highlight>
                  <a:srgbClr val="FFFF00"/>
                </a:highlight>
              </a:rPr>
              <a:t>B1) contrato vigente de locação do imóvel; matrícula do imóvel em nome da empresa;  IPTU em que conste a empresa como proprietária; conta de energia ou água no endereço em nome da empresa, com consumo acima do mínimo; ou notas fiscais de compra lançadas para a empresa naquele endereço; OU</a:t>
            </a:r>
          </a:p>
          <a:p>
            <a:pPr algn="just"/>
            <a:endParaRPr lang="pt-BR" sz="1000" dirty="0">
              <a:highlight>
                <a:srgbClr val="FFFF00"/>
              </a:highlight>
            </a:endParaRPr>
          </a:p>
          <a:p>
            <a:pPr algn="just"/>
            <a:r>
              <a:rPr lang="pt-BR" dirty="0">
                <a:highlight>
                  <a:srgbClr val="FFFF00"/>
                </a:highlight>
              </a:rPr>
              <a:t>B2) demonstração da regularização de débitos tributários relativos à inscrição do CNPJ MEI anterior.</a:t>
            </a:r>
            <a:endParaRPr lang="pt-BR" dirty="0"/>
          </a:p>
        </p:txBody>
      </p:sp>
    </p:spTree>
    <p:extLst>
      <p:ext uri="{BB962C8B-B14F-4D97-AF65-F5344CB8AC3E}">
        <p14:creationId xmlns:p14="http://schemas.microsoft.com/office/powerpoint/2010/main" val="2270364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p:txBody>
          <a:bodyPr>
            <a:normAutofit/>
          </a:bodyPr>
          <a:lstStyle/>
          <a:p>
            <a:r>
              <a:rPr lang="pt-BR" dirty="0"/>
              <a:t>Questão nº 3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27</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5" name="CaixaDeTexto 4">
            <a:extLst>
              <a:ext uri="{FF2B5EF4-FFF2-40B4-BE49-F238E27FC236}">
                <a16:creationId xmlns:a16="http://schemas.microsoft.com/office/drawing/2014/main" id="{CD036F26-9552-4FA9-92B4-5D190DE2CAD3}"/>
              </a:ext>
            </a:extLst>
          </p:cNvPr>
          <p:cNvSpPr txBox="1"/>
          <p:nvPr/>
        </p:nvSpPr>
        <p:spPr>
          <a:xfrm>
            <a:off x="457200" y="1162878"/>
            <a:ext cx="8348869" cy="3293209"/>
          </a:xfrm>
          <a:prstGeom prst="rect">
            <a:avLst/>
          </a:prstGeom>
          <a:noFill/>
        </p:spPr>
        <p:txBody>
          <a:bodyPr wrap="square" rtlCol="0">
            <a:spAutoFit/>
          </a:bodyPr>
          <a:lstStyle/>
          <a:p>
            <a:pPr algn="just"/>
            <a:r>
              <a:rPr lang="pt-BR" sz="1600" dirty="0"/>
              <a:t>Constatou-se irregularidade no CNPJ atual e o empresário foi notificado sobre o prazo de 60 dias para cancelamento do contrato. Antes do término do prazo, o empresário individual apresenta um novo CNPJ.  O que deve a OPS fazer? </a:t>
            </a:r>
          </a:p>
          <a:p>
            <a:pPr algn="just"/>
            <a:endParaRPr lang="pt-BR" sz="1600" dirty="0"/>
          </a:p>
          <a:p>
            <a:pPr algn="just"/>
            <a:r>
              <a:rPr lang="pt-BR" sz="1600" dirty="0">
                <a:highlight>
                  <a:srgbClr val="FFFF00"/>
                </a:highlight>
              </a:rPr>
              <a:t>Primeiramente, a OPS deve solicitar os documentos mencionados na resposta à questão nº 2.  Havendo prova documental de que se trata realmente de atividade empresarial ininterrupta, a OPS deve celebrar termo aditivo contemplando a alteração do CNPJ e passar a informar no SIB o novo CNPJ.  </a:t>
            </a:r>
          </a:p>
          <a:p>
            <a:pPr algn="just"/>
            <a:endParaRPr lang="pt-BR" sz="1600" dirty="0"/>
          </a:p>
          <a:p>
            <a:pPr algn="just"/>
            <a:r>
              <a:rPr lang="pt-BR" sz="1600" b="1" i="1" dirty="0">
                <a:highlight>
                  <a:srgbClr val="FFFF00"/>
                </a:highlight>
              </a:rPr>
              <a:t>Atenção: </a:t>
            </a:r>
            <a:r>
              <a:rPr lang="pt-BR" sz="1600" i="1" dirty="0">
                <a:highlight>
                  <a:srgbClr val="FFFF00"/>
                </a:highlight>
              </a:rPr>
              <a:t>Excetuando empresários individuais na modalidade MEI, a regra geral é que a baixa do CNPJ dá causa à rescisão do plano coletivo. Ainda que a PJ alegue alteração somente no CNPJ, a OPS não pode promover a alteração por meio de termo aditivo. Ou seja, para todos os demais casos, a OPS deve firmar um novo contrato, respeitando os valores de comercialização vigentes. </a:t>
            </a:r>
          </a:p>
        </p:txBody>
      </p:sp>
    </p:spTree>
    <p:extLst>
      <p:ext uri="{BB962C8B-B14F-4D97-AF65-F5344CB8AC3E}">
        <p14:creationId xmlns:p14="http://schemas.microsoft.com/office/powerpoint/2010/main" val="3665876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46E319E-5AA6-4DD2-8A9E-AEE9C99E8D88}"/>
              </a:ext>
            </a:extLst>
          </p:cNvPr>
          <p:cNvSpPr>
            <a:spLocks noGrp="1"/>
          </p:cNvSpPr>
          <p:nvPr>
            <p:ph type="title"/>
          </p:nvPr>
        </p:nvSpPr>
        <p:spPr>
          <a:xfrm>
            <a:off x="387626" y="1113184"/>
            <a:ext cx="8176660" cy="3927924"/>
          </a:xfrm>
        </p:spPr>
        <p:txBody>
          <a:bodyPr>
            <a:normAutofit/>
          </a:bodyPr>
          <a:lstStyle/>
          <a:p>
            <a:pPr algn="ctr"/>
            <a:r>
              <a:rPr lang="pt-BR" sz="3000" dirty="0"/>
              <a:t>ENTENDIMENTO DIFIS 13</a:t>
            </a:r>
          </a:p>
        </p:txBody>
      </p:sp>
      <p:sp>
        <p:nvSpPr>
          <p:cNvPr id="6" name="Espaço Reservado para Texto 5">
            <a:extLst>
              <a:ext uri="{FF2B5EF4-FFF2-40B4-BE49-F238E27FC236}">
                <a16:creationId xmlns:a16="http://schemas.microsoft.com/office/drawing/2014/main" id="{08CC9BE9-F571-4E66-976D-F3123999988F}"/>
              </a:ext>
            </a:extLst>
          </p:cNvPr>
          <p:cNvSpPr>
            <a:spLocks noGrp="1"/>
          </p:cNvSpPr>
          <p:nvPr>
            <p:ph type="body" idx="4294967295"/>
          </p:nvPr>
        </p:nvSpPr>
        <p:spPr>
          <a:xfrm>
            <a:off x="457200" y="1659836"/>
            <a:ext cx="8107086" cy="3415304"/>
          </a:xfrm>
        </p:spPr>
        <p:txBody>
          <a:bodyPr>
            <a:normAutofit/>
          </a:bodyPr>
          <a:lstStyle/>
          <a:p>
            <a:pPr marL="0" indent="0" algn="just">
              <a:lnSpc>
                <a:spcPct val="160000"/>
              </a:lnSpc>
              <a:spcAft>
                <a:spcPts val="600"/>
              </a:spcAft>
              <a:buNone/>
            </a:pPr>
            <a:r>
              <a:rPr lang="pt-BR" sz="1800" dirty="0"/>
              <a:t>Possibilidade de utilização de </a:t>
            </a:r>
            <a:r>
              <a:rPr lang="pt-BR" sz="1800" b="1" u="sng" dirty="0"/>
              <a:t>ferramenta eletrônica de comunicação como forma de comprovação da notificação por inadimplemento</a:t>
            </a:r>
            <a:r>
              <a:rPr lang="pt-BR" sz="1800" b="1" dirty="0"/>
              <a:t> </a:t>
            </a:r>
            <a:r>
              <a:rPr lang="pt-BR" sz="1800" dirty="0"/>
              <a:t>prevista no art. 13, parágrafo único, inciso II, da Lei 9.656/98. Avanço da tecnologia. Meios modernos de comprovação.</a:t>
            </a:r>
          </a:p>
        </p:txBody>
      </p:sp>
      <p:sp>
        <p:nvSpPr>
          <p:cNvPr id="4" name="Espaço Reservado para Número de Slide 3">
            <a:extLst>
              <a:ext uri="{FF2B5EF4-FFF2-40B4-BE49-F238E27FC236}">
                <a16:creationId xmlns:a16="http://schemas.microsoft.com/office/drawing/2014/main" id="{E566E270-0F2C-41D3-81E5-3FA8567419DD}"/>
              </a:ext>
            </a:extLst>
          </p:cNvPr>
          <p:cNvSpPr>
            <a:spLocks noGrp="1"/>
          </p:cNvSpPr>
          <p:nvPr>
            <p:ph type="sldNum" sz="quarter" idx="4"/>
          </p:nvPr>
        </p:nvSpPr>
        <p:spPr/>
        <p:txBody>
          <a:bodyPr/>
          <a:lstStyle/>
          <a:p>
            <a:fld id="{EBDF65D9-FF99-764A-9415-06FA1DD469B9}" type="slidenum">
              <a:rPr lang="en-US" smtClean="0"/>
              <a:t>28</a:t>
            </a:fld>
            <a:endParaRPr lang="en-US"/>
          </a:p>
        </p:txBody>
      </p:sp>
      <p:sp>
        <p:nvSpPr>
          <p:cNvPr id="7" name="Espaço Reservado para Rodapé 6">
            <a:extLst>
              <a:ext uri="{FF2B5EF4-FFF2-40B4-BE49-F238E27FC236}">
                <a16:creationId xmlns:a16="http://schemas.microsoft.com/office/drawing/2014/main" id="{73B1F952-A3D1-49D8-8637-9BBAB7A3DA99}"/>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Tree>
    <p:extLst>
      <p:ext uri="{BB962C8B-B14F-4D97-AF65-F5344CB8AC3E}">
        <p14:creationId xmlns:p14="http://schemas.microsoft.com/office/powerpoint/2010/main" val="339654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a:xfrm>
            <a:off x="1043608" y="124623"/>
            <a:ext cx="7643191" cy="857250"/>
          </a:xfrm>
        </p:spPr>
        <p:txBody>
          <a:bodyPr>
            <a:normAutofit/>
          </a:bodyPr>
          <a:lstStyle/>
          <a:p>
            <a:r>
              <a:rPr lang="pt-BR" dirty="0"/>
              <a:t>Opções – Súmula Normativa 28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29</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5" name="CaixaDeTexto 4">
            <a:extLst>
              <a:ext uri="{FF2B5EF4-FFF2-40B4-BE49-F238E27FC236}">
                <a16:creationId xmlns:a16="http://schemas.microsoft.com/office/drawing/2014/main" id="{CD036F26-9552-4FA9-92B4-5D190DE2CAD3}"/>
              </a:ext>
            </a:extLst>
          </p:cNvPr>
          <p:cNvSpPr txBox="1"/>
          <p:nvPr/>
        </p:nvSpPr>
        <p:spPr>
          <a:xfrm>
            <a:off x="457200" y="1162878"/>
            <a:ext cx="8348869" cy="3139321"/>
          </a:xfrm>
          <a:prstGeom prst="rect">
            <a:avLst/>
          </a:prstGeom>
          <a:noFill/>
        </p:spPr>
        <p:txBody>
          <a:bodyPr wrap="square" rtlCol="0">
            <a:spAutoFit/>
          </a:bodyPr>
          <a:lstStyle/>
          <a:p>
            <a:pPr algn="just"/>
            <a:endParaRPr lang="pt-BR" dirty="0"/>
          </a:p>
          <a:p>
            <a:pPr marL="342900" indent="-342900" algn="just">
              <a:buAutoNum type="arabicPeriod"/>
            </a:pPr>
            <a:r>
              <a:rPr lang="pt-BR" dirty="0"/>
              <a:t>Via Correios com AR = nesse caso, basta que a entrega seja feita na residência do contratante, independentemente de quem receba; ou</a:t>
            </a:r>
          </a:p>
          <a:p>
            <a:pPr marL="342900" indent="-342900" algn="just">
              <a:buAutoNum type="arabicPeriod"/>
            </a:pPr>
            <a:endParaRPr lang="pt-BR" dirty="0"/>
          </a:p>
          <a:p>
            <a:pPr marL="342900" indent="-342900" algn="just">
              <a:buAutoNum type="arabicPeriod"/>
            </a:pPr>
            <a:r>
              <a:rPr lang="pt-BR" dirty="0"/>
              <a:t>Por meios próprios da OPS (motoboy, por exemplo) = nesse caso, a entrega deve ser feita em mãos próprias.</a:t>
            </a:r>
          </a:p>
          <a:p>
            <a:pPr marL="342900" indent="-342900" algn="just">
              <a:buAutoNum type="arabicPeriod"/>
            </a:pPr>
            <a:endParaRPr lang="pt-BR" dirty="0"/>
          </a:p>
          <a:p>
            <a:pPr marL="342900" indent="-342900" algn="just">
              <a:buAutoNum type="arabicPeriod"/>
            </a:pPr>
            <a:r>
              <a:rPr lang="pt-BR" dirty="0"/>
              <a:t>Não havendo sucesso em uma das hipóteses anteriores, deve ser feita a notificação em jornal de grande circulação, no local do último domicílio conhecido.</a:t>
            </a:r>
          </a:p>
          <a:p>
            <a:pPr algn="just"/>
            <a:endParaRPr lang="pt-BR" i="1" dirty="0">
              <a:highlight>
                <a:srgbClr val="FFFF00"/>
              </a:highlight>
            </a:endParaRPr>
          </a:p>
          <a:p>
            <a:pPr algn="just"/>
            <a:endParaRPr lang="pt-BR" i="1" dirty="0">
              <a:highlight>
                <a:srgbClr val="FFFF00"/>
              </a:highlight>
            </a:endParaRPr>
          </a:p>
        </p:txBody>
      </p:sp>
    </p:spTree>
    <p:extLst>
      <p:ext uri="{BB962C8B-B14F-4D97-AF65-F5344CB8AC3E}">
        <p14:creationId xmlns:p14="http://schemas.microsoft.com/office/powerpoint/2010/main" val="405999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8485" y="260810"/>
            <a:ext cx="8015591" cy="604951"/>
          </a:xfrm>
        </p:spPr>
        <p:txBody>
          <a:bodyPr>
            <a:normAutofit fontScale="90000"/>
          </a:bodyPr>
          <a:lstStyle/>
          <a:p>
            <a:r>
              <a:rPr lang="pt-BR" dirty="0"/>
              <a:t>Onde estamos? (fase processual)</a:t>
            </a: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3</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graphicFrame>
        <p:nvGraphicFramePr>
          <p:cNvPr id="16" name="Diagrama 15"/>
          <p:cNvGraphicFramePr/>
          <p:nvPr>
            <p:extLst>
              <p:ext uri="{D42A27DB-BD31-4B8C-83A1-F6EECF244321}">
                <p14:modId xmlns:p14="http://schemas.microsoft.com/office/powerpoint/2010/main" val="2736878987"/>
              </p:ext>
            </p:extLst>
          </p:nvPr>
        </p:nvGraphicFramePr>
        <p:xfrm>
          <a:off x="2698807" y="1245084"/>
          <a:ext cx="3739412" cy="462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Texto explicativo em seta para cima 4"/>
          <p:cNvSpPr/>
          <p:nvPr/>
        </p:nvSpPr>
        <p:spPr>
          <a:xfrm>
            <a:off x="2314571" y="1872049"/>
            <a:ext cx="4514858" cy="49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BR" sz="1700" kern="1200" dirty="0"/>
              <a:t>Auto de Infração </a:t>
            </a:r>
            <a:endParaRPr lang="pt-BR" sz="1700" kern="1200"/>
          </a:p>
        </p:txBody>
      </p:sp>
      <p:graphicFrame>
        <p:nvGraphicFramePr>
          <p:cNvPr id="18" name="Diagrama 17"/>
          <p:cNvGraphicFramePr/>
          <p:nvPr>
            <p:extLst>
              <p:ext uri="{D42A27DB-BD31-4B8C-83A1-F6EECF244321}">
                <p14:modId xmlns:p14="http://schemas.microsoft.com/office/powerpoint/2010/main" val="1882747629"/>
              </p:ext>
            </p:extLst>
          </p:nvPr>
        </p:nvGraphicFramePr>
        <p:xfrm>
          <a:off x="1785635" y="2117645"/>
          <a:ext cx="5729590" cy="25516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a 18"/>
          <p:cNvGraphicFramePr/>
          <p:nvPr>
            <p:extLst>
              <p:ext uri="{D42A27DB-BD31-4B8C-83A1-F6EECF244321}">
                <p14:modId xmlns:p14="http://schemas.microsoft.com/office/powerpoint/2010/main" val="2147601179"/>
              </p:ext>
            </p:extLst>
          </p:nvPr>
        </p:nvGraphicFramePr>
        <p:xfrm>
          <a:off x="3099135" y="1152700"/>
          <a:ext cx="3281464" cy="5933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32"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6118" y="1746086"/>
            <a:ext cx="4286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Seta para a direita 20"/>
          <p:cNvSpPr/>
          <p:nvPr/>
        </p:nvSpPr>
        <p:spPr>
          <a:xfrm>
            <a:off x="782464" y="2441352"/>
            <a:ext cx="865762" cy="2924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1" name="Seta para a direita 30"/>
          <p:cNvSpPr/>
          <p:nvPr/>
        </p:nvSpPr>
        <p:spPr>
          <a:xfrm>
            <a:off x="782464" y="3998066"/>
            <a:ext cx="924909" cy="3112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480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9" grpId="0">
        <p:bldAsOne/>
      </p:bldGraphic>
      <p:bldP spid="21"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a:xfrm>
            <a:off x="1302026" y="124623"/>
            <a:ext cx="7384773" cy="857250"/>
          </a:xfrm>
        </p:spPr>
        <p:txBody>
          <a:bodyPr>
            <a:normAutofit/>
          </a:bodyPr>
          <a:lstStyle/>
          <a:p>
            <a:r>
              <a:rPr lang="pt-BR" dirty="0"/>
              <a:t>Opções - Entendimento DIFIS 13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30</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5" name="CaixaDeTexto 4">
            <a:extLst>
              <a:ext uri="{FF2B5EF4-FFF2-40B4-BE49-F238E27FC236}">
                <a16:creationId xmlns:a16="http://schemas.microsoft.com/office/drawing/2014/main" id="{CD036F26-9552-4FA9-92B4-5D190DE2CAD3}"/>
              </a:ext>
            </a:extLst>
          </p:cNvPr>
          <p:cNvSpPr txBox="1"/>
          <p:nvPr/>
        </p:nvSpPr>
        <p:spPr>
          <a:xfrm>
            <a:off x="457200" y="1162878"/>
            <a:ext cx="8348869" cy="1200329"/>
          </a:xfrm>
          <a:prstGeom prst="rect">
            <a:avLst/>
          </a:prstGeom>
          <a:noFill/>
        </p:spPr>
        <p:txBody>
          <a:bodyPr wrap="square" rtlCol="0">
            <a:spAutoFit/>
          </a:bodyPr>
          <a:lstStyle/>
          <a:p>
            <a:pPr algn="just"/>
            <a:r>
              <a:rPr lang="pt-BR" dirty="0"/>
              <a:t>Além das opções mencionadas na Súmula, o Entendimento elenca taxativamente as seguintes formas eletrônicas de comunicação (item 28): </a:t>
            </a:r>
          </a:p>
          <a:p>
            <a:pPr algn="just"/>
            <a:endParaRPr lang="pt-BR" dirty="0"/>
          </a:p>
          <a:p>
            <a:pPr algn="just"/>
            <a:endParaRPr lang="pt-BR" i="1" dirty="0">
              <a:highlight>
                <a:srgbClr val="FFFF00"/>
              </a:highlight>
            </a:endParaRPr>
          </a:p>
        </p:txBody>
      </p:sp>
      <p:graphicFrame>
        <p:nvGraphicFramePr>
          <p:cNvPr id="3" name="Tabela 5">
            <a:extLst>
              <a:ext uri="{FF2B5EF4-FFF2-40B4-BE49-F238E27FC236}">
                <a16:creationId xmlns:a16="http://schemas.microsoft.com/office/drawing/2014/main" id="{D0CFD38C-5BAF-4F2F-8662-A2FD0438EEE3}"/>
              </a:ext>
            </a:extLst>
          </p:cNvPr>
          <p:cNvGraphicFramePr>
            <a:graphicFrameLocks noGrp="1"/>
          </p:cNvGraphicFramePr>
          <p:nvPr>
            <p:extLst>
              <p:ext uri="{D42A27DB-BD31-4B8C-83A1-F6EECF244321}">
                <p14:modId xmlns:p14="http://schemas.microsoft.com/office/powerpoint/2010/main" val="1061400332"/>
              </p:ext>
            </p:extLst>
          </p:nvPr>
        </p:nvGraphicFramePr>
        <p:xfrm>
          <a:off x="568184" y="1951715"/>
          <a:ext cx="8118615" cy="2520893"/>
        </p:xfrm>
        <a:graphic>
          <a:graphicData uri="http://schemas.openxmlformats.org/drawingml/2006/table">
            <a:tbl>
              <a:tblPr firstRow="1" bandRow="1">
                <a:tableStyleId>{5C22544A-7EE6-4342-B048-85BDC9FD1C3A}</a:tableStyleId>
              </a:tblPr>
              <a:tblGrid>
                <a:gridCol w="2246243">
                  <a:extLst>
                    <a:ext uri="{9D8B030D-6E8A-4147-A177-3AD203B41FA5}">
                      <a16:colId xmlns:a16="http://schemas.microsoft.com/office/drawing/2014/main" val="4276157457"/>
                    </a:ext>
                  </a:extLst>
                </a:gridCol>
                <a:gridCol w="4999811">
                  <a:extLst>
                    <a:ext uri="{9D8B030D-6E8A-4147-A177-3AD203B41FA5}">
                      <a16:colId xmlns:a16="http://schemas.microsoft.com/office/drawing/2014/main" val="2500202256"/>
                    </a:ext>
                  </a:extLst>
                </a:gridCol>
                <a:gridCol w="872561">
                  <a:extLst>
                    <a:ext uri="{9D8B030D-6E8A-4147-A177-3AD203B41FA5}">
                      <a16:colId xmlns:a16="http://schemas.microsoft.com/office/drawing/2014/main" val="3640606916"/>
                    </a:ext>
                  </a:extLst>
                </a:gridCol>
              </a:tblGrid>
              <a:tr h="381449">
                <a:tc>
                  <a:txBody>
                    <a:bodyPr/>
                    <a:lstStyle/>
                    <a:p>
                      <a:pPr algn="ctr"/>
                      <a:r>
                        <a:rPr lang="pt-BR" dirty="0"/>
                        <a:t>MEIO</a:t>
                      </a:r>
                    </a:p>
                  </a:txBody>
                  <a:tcPr/>
                </a:tc>
                <a:tc>
                  <a:txBody>
                    <a:bodyPr/>
                    <a:lstStyle/>
                    <a:p>
                      <a:pPr algn="ctr"/>
                      <a:r>
                        <a:rPr lang="pt-BR" dirty="0"/>
                        <a:t>REQUISITO</a:t>
                      </a:r>
                    </a:p>
                  </a:txBody>
                  <a:tcPr/>
                </a:tc>
                <a:tc>
                  <a:txBody>
                    <a:bodyPr/>
                    <a:lstStyle/>
                    <a:p>
                      <a:pPr algn="ctr"/>
                      <a:r>
                        <a:rPr lang="pt-BR" dirty="0"/>
                        <a:t>C/EFET</a:t>
                      </a:r>
                    </a:p>
                  </a:txBody>
                  <a:tcPr/>
                </a:tc>
                <a:extLst>
                  <a:ext uri="{0D108BD9-81ED-4DB2-BD59-A6C34878D82A}">
                    <a16:rowId xmlns:a16="http://schemas.microsoft.com/office/drawing/2014/main" val="3561114880"/>
                  </a:ext>
                </a:extLst>
              </a:tr>
              <a:tr h="573858">
                <a:tc>
                  <a:txBody>
                    <a:bodyPr/>
                    <a:lstStyle/>
                    <a:p>
                      <a:r>
                        <a:rPr lang="pt-BR" dirty="0"/>
                        <a:t>Telefone</a:t>
                      </a:r>
                    </a:p>
                  </a:txBody>
                  <a:tcPr anchor="ctr"/>
                </a:tc>
                <a:tc>
                  <a:txBody>
                    <a:bodyPr/>
                    <a:lstStyle/>
                    <a:p>
                      <a:r>
                        <a:rPr lang="pt-BR" dirty="0"/>
                        <a:t>ligação gravada com confirmação de dados</a:t>
                      </a:r>
                    </a:p>
                  </a:txBody>
                  <a:tcPr anchor="ctr"/>
                </a:tc>
                <a:tc>
                  <a:txBody>
                    <a:bodyPr/>
                    <a:lstStyle/>
                    <a:p>
                      <a:pPr algn="ctr"/>
                      <a:r>
                        <a:rPr lang="pt-BR" dirty="0"/>
                        <a:t>1</a:t>
                      </a:r>
                    </a:p>
                  </a:txBody>
                  <a:tcPr anchor="ctr"/>
                </a:tc>
                <a:extLst>
                  <a:ext uri="{0D108BD9-81ED-4DB2-BD59-A6C34878D82A}">
                    <a16:rowId xmlns:a16="http://schemas.microsoft.com/office/drawing/2014/main" val="1994648383"/>
                  </a:ext>
                </a:extLst>
              </a:tr>
              <a:tr h="516601">
                <a:tc>
                  <a:txBody>
                    <a:bodyPr/>
                    <a:lstStyle/>
                    <a:p>
                      <a:r>
                        <a:rPr lang="pt-BR" i="1" dirty="0"/>
                        <a:t>E-mail</a:t>
                      </a:r>
                    </a:p>
                  </a:txBody>
                  <a:tcPr anchor="ctr"/>
                </a:tc>
                <a:tc>
                  <a:txBody>
                    <a:bodyPr/>
                    <a:lstStyle/>
                    <a:p>
                      <a:r>
                        <a:rPr lang="pt-BR" dirty="0"/>
                        <a:t>com certificado digital ou confirmação de leitura</a:t>
                      </a:r>
                    </a:p>
                  </a:txBody>
                  <a:tcPr anchor="ctr"/>
                </a:tc>
                <a:tc>
                  <a:txBody>
                    <a:bodyPr/>
                    <a:lstStyle/>
                    <a:p>
                      <a:pPr algn="ctr"/>
                      <a:r>
                        <a:rPr lang="pt-BR" dirty="0"/>
                        <a:t>2</a:t>
                      </a:r>
                    </a:p>
                  </a:txBody>
                  <a:tcPr anchor="ctr"/>
                </a:tc>
                <a:extLst>
                  <a:ext uri="{0D108BD9-81ED-4DB2-BD59-A6C34878D82A}">
                    <a16:rowId xmlns:a16="http://schemas.microsoft.com/office/drawing/2014/main" val="2868978621"/>
                  </a:ext>
                </a:extLst>
              </a:tr>
              <a:tr h="667536">
                <a:tc>
                  <a:txBody>
                    <a:bodyPr/>
                    <a:lstStyle/>
                    <a:p>
                      <a:r>
                        <a:rPr lang="pt-BR" i="1" dirty="0"/>
                        <a:t>APP (WhatsApp, Messenger </a:t>
                      </a:r>
                      <a:r>
                        <a:rPr lang="pt-BR" i="1" dirty="0" err="1"/>
                        <a:t>etc</a:t>
                      </a:r>
                      <a:r>
                        <a:rPr lang="pt-BR" i="1" dirty="0"/>
                        <a:t>)</a:t>
                      </a:r>
                    </a:p>
                  </a:txBody>
                  <a:tcPr anchor="ctr"/>
                </a:tc>
                <a:tc>
                  <a:txBody>
                    <a:bodyPr/>
                    <a:lstStyle/>
                    <a:p>
                      <a:r>
                        <a:rPr lang="pt-BR" dirty="0"/>
                        <a:t>mensagens criptografadas, confirmação de recebimento e leitura</a:t>
                      </a:r>
                    </a:p>
                  </a:txBody>
                  <a:tcPr anchor="ctr"/>
                </a:tc>
                <a:tc>
                  <a:txBody>
                    <a:bodyPr/>
                    <a:lstStyle/>
                    <a:p>
                      <a:pPr algn="ctr"/>
                      <a:r>
                        <a:rPr lang="pt-BR" dirty="0"/>
                        <a:t>3</a:t>
                      </a:r>
                    </a:p>
                  </a:txBody>
                  <a:tcPr anchor="ctr"/>
                </a:tc>
                <a:extLst>
                  <a:ext uri="{0D108BD9-81ED-4DB2-BD59-A6C34878D82A}">
                    <a16:rowId xmlns:a16="http://schemas.microsoft.com/office/drawing/2014/main" val="423582162"/>
                  </a:ext>
                </a:extLst>
              </a:tr>
              <a:tr h="381449">
                <a:tc>
                  <a:txBody>
                    <a:bodyPr/>
                    <a:lstStyle/>
                    <a:p>
                      <a:r>
                        <a:rPr lang="pt-BR" dirty="0"/>
                        <a:t>SMS</a:t>
                      </a:r>
                    </a:p>
                  </a:txBody>
                  <a:tcPr anchor="ctr"/>
                </a:tc>
                <a:tc>
                  <a:txBody>
                    <a:bodyPr/>
                    <a:lstStyle/>
                    <a:p>
                      <a:r>
                        <a:rPr lang="pt-BR" dirty="0"/>
                        <a:t>com aviso de leitura pelo destinatário</a:t>
                      </a:r>
                    </a:p>
                  </a:txBody>
                  <a:tcPr anchor="ctr"/>
                </a:tc>
                <a:tc>
                  <a:txBody>
                    <a:bodyPr/>
                    <a:lstStyle/>
                    <a:p>
                      <a:pPr algn="ctr"/>
                      <a:r>
                        <a:rPr lang="pt-BR" dirty="0"/>
                        <a:t>4</a:t>
                      </a:r>
                    </a:p>
                  </a:txBody>
                  <a:tcPr anchor="ctr"/>
                </a:tc>
                <a:extLst>
                  <a:ext uri="{0D108BD9-81ED-4DB2-BD59-A6C34878D82A}">
                    <a16:rowId xmlns:a16="http://schemas.microsoft.com/office/drawing/2014/main" val="2793448841"/>
                  </a:ext>
                </a:extLst>
              </a:tr>
            </a:tbl>
          </a:graphicData>
        </a:graphic>
      </p:graphicFrame>
    </p:spTree>
    <p:extLst>
      <p:ext uri="{BB962C8B-B14F-4D97-AF65-F5344CB8AC3E}">
        <p14:creationId xmlns:p14="http://schemas.microsoft.com/office/powerpoint/2010/main" val="3233864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a:xfrm>
            <a:off x="1302026" y="124623"/>
            <a:ext cx="6599583" cy="857250"/>
          </a:xfrm>
        </p:spPr>
        <p:txBody>
          <a:bodyPr>
            <a:normAutofit/>
          </a:bodyPr>
          <a:lstStyle/>
          <a:p>
            <a:r>
              <a:rPr lang="pt-BR" dirty="0"/>
              <a:t>E se não der certo?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31</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5" name="CaixaDeTexto 4">
            <a:extLst>
              <a:ext uri="{FF2B5EF4-FFF2-40B4-BE49-F238E27FC236}">
                <a16:creationId xmlns:a16="http://schemas.microsoft.com/office/drawing/2014/main" id="{CD036F26-9552-4FA9-92B4-5D190DE2CAD3}"/>
              </a:ext>
            </a:extLst>
          </p:cNvPr>
          <p:cNvSpPr txBox="1"/>
          <p:nvPr/>
        </p:nvSpPr>
        <p:spPr>
          <a:xfrm>
            <a:off x="1500808" y="1679713"/>
            <a:ext cx="6202017" cy="2585323"/>
          </a:xfrm>
          <a:prstGeom prst="rect">
            <a:avLst/>
          </a:prstGeom>
          <a:noFill/>
        </p:spPr>
        <p:txBody>
          <a:bodyPr wrap="square" rtlCol="0">
            <a:spAutoFit/>
          </a:bodyPr>
          <a:lstStyle/>
          <a:p>
            <a:pPr algn="just"/>
            <a:endParaRPr lang="pt-BR" dirty="0"/>
          </a:p>
          <a:p>
            <a:pPr algn="just"/>
            <a:r>
              <a:rPr lang="pt-BR" dirty="0"/>
              <a:t>Item 46:</a:t>
            </a:r>
          </a:p>
          <a:p>
            <a:pPr algn="just"/>
            <a:endParaRPr lang="pt-BR" dirty="0"/>
          </a:p>
          <a:p>
            <a:pPr marL="1080000" algn="just"/>
            <a:r>
              <a:rPr lang="pt-BR" dirty="0"/>
              <a:t>“Ausente a confirmação de leitura ou ciência por meio de gravação da notificação, deverá ser procedida </a:t>
            </a:r>
            <a:r>
              <a:rPr lang="pt-BR" b="1" u="sng" dirty="0"/>
              <a:t>outra notificação na forma ordinariamente</a:t>
            </a:r>
            <a:r>
              <a:rPr lang="pt-BR" b="1" dirty="0"/>
              <a:t> </a:t>
            </a:r>
            <a:r>
              <a:rPr lang="pt-BR" dirty="0"/>
              <a:t>prevista pela Súmula Normativa nº 28/2015.”</a:t>
            </a:r>
          </a:p>
          <a:p>
            <a:pPr algn="just"/>
            <a:endParaRPr lang="pt-BR" i="1" dirty="0">
              <a:highlight>
                <a:srgbClr val="FFFF00"/>
              </a:highlight>
            </a:endParaRPr>
          </a:p>
        </p:txBody>
      </p:sp>
    </p:spTree>
    <p:extLst>
      <p:ext uri="{BB962C8B-B14F-4D97-AF65-F5344CB8AC3E}">
        <p14:creationId xmlns:p14="http://schemas.microsoft.com/office/powerpoint/2010/main" val="241099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a:xfrm>
            <a:off x="1302026" y="124623"/>
            <a:ext cx="6599583" cy="857250"/>
          </a:xfrm>
        </p:spPr>
        <p:txBody>
          <a:bodyPr>
            <a:normAutofit/>
          </a:bodyPr>
          <a:lstStyle/>
          <a:p>
            <a:r>
              <a:rPr lang="pt-BR" dirty="0"/>
              <a:t>Porém...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32</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5" name="CaixaDeTexto 4">
            <a:extLst>
              <a:ext uri="{FF2B5EF4-FFF2-40B4-BE49-F238E27FC236}">
                <a16:creationId xmlns:a16="http://schemas.microsoft.com/office/drawing/2014/main" id="{CD036F26-9552-4FA9-92B4-5D190DE2CAD3}"/>
              </a:ext>
            </a:extLst>
          </p:cNvPr>
          <p:cNvSpPr txBox="1"/>
          <p:nvPr/>
        </p:nvSpPr>
        <p:spPr>
          <a:xfrm>
            <a:off x="457200" y="1487865"/>
            <a:ext cx="8348869" cy="3416320"/>
          </a:xfrm>
          <a:prstGeom prst="rect">
            <a:avLst/>
          </a:prstGeom>
          <a:noFill/>
        </p:spPr>
        <p:txBody>
          <a:bodyPr wrap="square" rtlCol="0">
            <a:spAutoFit/>
          </a:bodyPr>
          <a:lstStyle/>
          <a:p>
            <a:pPr algn="just"/>
            <a:r>
              <a:rPr lang="pt-BR" dirty="0"/>
              <a:t>... As formas eletrônicas de notificação apenas serão aceitas, se a OPS comprovar que deu </a:t>
            </a:r>
            <a:r>
              <a:rPr lang="pt-BR" b="1" u="sng" dirty="0"/>
              <a:t>conhecimento prévio </a:t>
            </a:r>
            <a:r>
              <a:rPr lang="pt-BR" dirty="0"/>
              <a:t>de que utilizará esses meios de comunicação. </a:t>
            </a:r>
          </a:p>
          <a:p>
            <a:pPr algn="just"/>
            <a:endParaRPr lang="pt-BR" dirty="0"/>
          </a:p>
          <a:p>
            <a:pPr algn="just"/>
            <a:r>
              <a:rPr lang="pt-BR" b="1" dirty="0"/>
              <a:t>Exceção do item 43:</a:t>
            </a:r>
            <a:r>
              <a:rPr lang="pt-BR" dirty="0"/>
              <a:t> </a:t>
            </a:r>
          </a:p>
          <a:p>
            <a:pPr algn="just"/>
            <a:endParaRPr lang="pt-BR" dirty="0"/>
          </a:p>
          <a:p>
            <a:pPr marL="1080000" algn="just"/>
            <a:r>
              <a:rPr lang="pt-BR" dirty="0"/>
              <a:t>“Essa comprovação deve fazer parte do conjunto probatório. Todavia, ainda que não tenha sido dado conhecimento prévio, </a:t>
            </a:r>
            <a:r>
              <a:rPr lang="pt-BR" b="1" u="sng" dirty="0"/>
              <a:t>quando o beneficiário titular interagir respondendo à notificação</a:t>
            </a:r>
            <a:r>
              <a:rPr lang="pt-BR" dirty="0"/>
              <a:t>, haverá o suprimento da omissão anterior, eis que a comunicação terá atingido os fins a que se pretende.” </a:t>
            </a:r>
          </a:p>
          <a:p>
            <a:pPr algn="just"/>
            <a:endParaRPr lang="pt-BR" dirty="0"/>
          </a:p>
          <a:p>
            <a:pPr algn="just"/>
            <a:endParaRPr lang="pt-BR" i="1" dirty="0">
              <a:highlight>
                <a:srgbClr val="FFFF00"/>
              </a:highlight>
            </a:endParaRPr>
          </a:p>
        </p:txBody>
      </p:sp>
    </p:spTree>
    <p:extLst>
      <p:ext uri="{BB962C8B-B14F-4D97-AF65-F5344CB8AC3E}">
        <p14:creationId xmlns:p14="http://schemas.microsoft.com/office/powerpoint/2010/main" val="555604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a:xfrm>
            <a:off x="1302026" y="124623"/>
            <a:ext cx="7384773" cy="857250"/>
          </a:xfrm>
        </p:spPr>
        <p:txBody>
          <a:bodyPr>
            <a:normAutofit fontScale="90000"/>
          </a:bodyPr>
          <a:lstStyle/>
          <a:p>
            <a:r>
              <a:rPr lang="pt-BR" dirty="0"/>
              <a:t>“Conhecimento Prévio”</a:t>
            </a:r>
            <a:br>
              <a:rPr lang="pt-BR" dirty="0"/>
            </a:br>
            <a:r>
              <a:rPr lang="pt-BR" dirty="0"/>
              <a:t>Item 42</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33</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graphicFrame>
        <p:nvGraphicFramePr>
          <p:cNvPr id="12" name="Tabela 5">
            <a:extLst>
              <a:ext uri="{FF2B5EF4-FFF2-40B4-BE49-F238E27FC236}">
                <a16:creationId xmlns:a16="http://schemas.microsoft.com/office/drawing/2014/main" id="{C4429362-F35E-4FD8-95EB-D3BB0D06DF95}"/>
              </a:ext>
            </a:extLst>
          </p:cNvPr>
          <p:cNvGraphicFramePr>
            <a:graphicFrameLocks noGrp="1"/>
          </p:cNvGraphicFramePr>
          <p:nvPr>
            <p:extLst>
              <p:ext uri="{D42A27DB-BD31-4B8C-83A1-F6EECF244321}">
                <p14:modId xmlns:p14="http://schemas.microsoft.com/office/powerpoint/2010/main" val="3782721066"/>
              </p:ext>
            </p:extLst>
          </p:nvPr>
        </p:nvGraphicFramePr>
        <p:xfrm>
          <a:off x="457200" y="1226159"/>
          <a:ext cx="8368748" cy="3362193"/>
        </p:xfrm>
        <a:graphic>
          <a:graphicData uri="http://schemas.openxmlformats.org/drawingml/2006/table">
            <a:tbl>
              <a:tblPr firstRow="1" bandRow="1">
                <a:tableStyleId>{5C22544A-7EE6-4342-B048-85BDC9FD1C3A}</a:tableStyleId>
              </a:tblPr>
              <a:tblGrid>
                <a:gridCol w="1657339">
                  <a:extLst>
                    <a:ext uri="{9D8B030D-6E8A-4147-A177-3AD203B41FA5}">
                      <a16:colId xmlns:a16="http://schemas.microsoft.com/office/drawing/2014/main" val="4276157457"/>
                    </a:ext>
                  </a:extLst>
                </a:gridCol>
                <a:gridCol w="6711409">
                  <a:extLst>
                    <a:ext uri="{9D8B030D-6E8A-4147-A177-3AD203B41FA5}">
                      <a16:colId xmlns:a16="http://schemas.microsoft.com/office/drawing/2014/main" val="2500202256"/>
                    </a:ext>
                  </a:extLst>
                </a:gridCol>
              </a:tblGrid>
              <a:tr h="381449">
                <a:tc>
                  <a:txBody>
                    <a:bodyPr/>
                    <a:lstStyle/>
                    <a:p>
                      <a:pPr algn="ctr"/>
                      <a:r>
                        <a:rPr lang="pt-BR" sz="1600" dirty="0"/>
                        <a:t>MEIO</a:t>
                      </a:r>
                    </a:p>
                  </a:txBody>
                  <a:tcPr/>
                </a:tc>
                <a:tc>
                  <a:txBody>
                    <a:bodyPr/>
                    <a:lstStyle/>
                    <a:p>
                      <a:pPr algn="ctr"/>
                      <a:r>
                        <a:rPr lang="pt-BR" sz="1600" dirty="0"/>
                        <a:t>REQUISITO</a:t>
                      </a:r>
                    </a:p>
                  </a:txBody>
                  <a:tcPr/>
                </a:tc>
                <a:extLst>
                  <a:ext uri="{0D108BD9-81ED-4DB2-BD59-A6C34878D82A}">
                    <a16:rowId xmlns:a16="http://schemas.microsoft.com/office/drawing/2014/main" val="3561114880"/>
                  </a:ext>
                </a:extLst>
              </a:tr>
              <a:tr h="350401">
                <a:tc>
                  <a:txBody>
                    <a:bodyPr/>
                    <a:lstStyle/>
                    <a:p>
                      <a:r>
                        <a:rPr lang="pt-BR" sz="1600" dirty="0"/>
                        <a:t>Aditivo contratual</a:t>
                      </a:r>
                    </a:p>
                  </a:txBody>
                  <a:tcPr anchor="ctr"/>
                </a:tc>
                <a:tc>
                  <a:txBody>
                    <a:bodyPr/>
                    <a:lstStyle/>
                    <a:p>
                      <a:r>
                        <a:rPr lang="pt-BR" sz="1600" dirty="0"/>
                        <a:t>assinatura do contratante no documento físico</a:t>
                      </a:r>
                    </a:p>
                  </a:txBody>
                  <a:tcPr anchor="ctr"/>
                </a:tc>
                <a:extLst>
                  <a:ext uri="{0D108BD9-81ED-4DB2-BD59-A6C34878D82A}">
                    <a16:rowId xmlns:a16="http://schemas.microsoft.com/office/drawing/2014/main" val="3331881363"/>
                  </a:ext>
                </a:extLst>
              </a:tr>
              <a:tr h="377687">
                <a:tc>
                  <a:txBody>
                    <a:bodyPr/>
                    <a:lstStyle/>
                    <a:p>
                      <a:r>
                        <a:rPr lang="pt-BR" sz="1600" dirty="0"/>
                        <a:t>Correios com AR</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comunicado comprovadamente entregue no endereço do contratante</a:t>
                      </a:r>
                    </a:p>
                  </a:txBody>
                  <a:tcPr anchor="ctr"/>
                </a:tc>
                <a:extLst>
                  <a:ext uri="{0D108BD9-81ED-4DB2-BD59-A6C34878D82A}">
                    <a16:rowId xmlns:a16="http://schemas.microsoft.com/office/drawing/2014/main" val="1101066342"/>
                  </a:ext>
                </a:extLst>
              </a:tr>
              <a:tr h="0">
                <a:tc>
                  <a:txBody>
                    <a:bodyPr/>
                    <a:lstStyle/>
                    <a:p>
                      <a:r>
                        <a:rPr lang="pt-BR" sz="1600" dirty="0"/>
                        <a:t>Presencial</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comunicado entregue mediante protocolo assinado pelo contratante ou outro meio que assegure a entrega da informação </a:t>
                      </a:r>
                    </a:p>
                  </a:txBody>
                  <a:tcPr anchor="ctr"/>
                </a:tc>
                <a:extLst>
                  <a:ext uri="{0D108BD9-81ED-4DB2-BD59-A6C34878D82A}">
                    <a16:rowId xmlns:a16="http://schemas.microsoft.com/office/drawing/2014/main" val="1574108009"/>
                  </a:ext>
                </a:extLst>
              </a:tr>
              <a:tr h="365097">
                <a:tc>
                  <a:txBody>
                    <a:bodyPr/>
                    <a:lstStyle/>
                    <a:p>
                      <a:r>
                        <a:rPr lang="pt-BR" sz="1600" dirty="0"/>
                        <a:t>Telefone</a:t>
                      </a:r>
                    </a:p>
                  </a:txBody>
                  <a:tcPr anchor="ctr"/>
                </a:tc>
                <a:tc>
                  <a:txBody>
                    <a:bodyPr/>
                    <a:lstStyle/>
                    <a:p>
                      <a:r>
                        <a:rPr lang="pt-BR" sz="1600" dirty="0"/>
                        <a:t>ligação gravada com confirmação de dados</a:t>
                      </a:r>
                    </a:p>
                  </a:txBody>
                  <a:tcPr anchor="ctr"/>
                </a:tc>
                <a:extLst>
                  <a:ext uri="{0D108BD9-81ED-4DB2-BD59-A6C34878D82A}">
                    <a16:rowId xmlns:a16="http://schemas.microsoft.com/office/drawing/2014/main" val="1994648383"/>
                  </a:ext>
                </a:extLst>
              </a:tr>
              <a:tr h="347870">
                <a:tc>
                  <a:txBody>
                    <a:bodyPr/>
                    <a:lstStyle/>
                    <a:p>
                      <a:r>
                        <a:rPr lang="pt-BR" sz="1600" i="1" dirty="0"/>
                        <a:t>E-mail</a:t>
                      </a:r>
                    </a:p>
                  </a:txBody>
                  <a:tcPr anchor="ctr"/>
                </a:tc>
                <a:tc>
                  <a:txBody>
                    <a:bodyPr/>
                    <a:lstStyle/>
                    <a:p>
                      <a:r>
                        <a:rPr lang="pt-BR" sz="1600" dirty="0"/>
                        <a:t>com certificado digital ou confirmação de leitura</a:t>
                      </a:r>
                    </a:p>
                  </a:txBody>
                  <a:tcPr anchor="ctr"/>
                </a:tc>
                <a:extLst>
                  <a:ext uri="{0D108BD9-81ED-4DB2-BD59-A6C34878D82A}">
                    <a16:rowId xmlns:a16="http://schemas.microsoft.com/office/drawing/2014/main" val="2868978621"/>
                  </a:ext>
                </a:extLst>
              </a:tr>
              <a:tr h="457200">
                <a:tc>
                  <a:txBody>
                    <a:bodyPr/>
                    <a:lstStyle/>
                    <a:p>
                      <a:r>
                        <a:rPr lang="pt-BR" sz="1600" i="1" dirty="0"/>
                        <a:t>APP (WhatsApp, Messenger </a:t>
                      </a:r>
                      <a:r>
                        <a:rPr lang="pt-BR" sz="1600" i="1" dirty="0" err="1"/>
                        <a:t>etc</a:t>
                      </a:r>
                      <a:r>
                        <a:rPr lang="pt-BR" sz="1600" i="1" dirty="0"/>
                        <a:t>)</a:t>
                      </a:r>
                    </a:p>
                  </a:txBody>
                  <a:tcPr anchor="ctr"/>
                </a:tc>
                <a:tc>
                  <a:txBody>
                    <a:bodyPr/>
                    <a:lstStyle/>
                    <a:p>
                      <a:r>
                        <a:rPr lang="pt-BR" sz="1600" dirty="0"/>
                        <a:t>mensagens criptografadas, confirmação de recebimento e leitura</a:t>
                      </a:r>
                    </a:p>
                  </a:txBody>
                  <a:tcPr anchor="ctr"/>
                </a:tc>
                <a:extLst>
                  <a:ext uri="{0D108BD9-81ED-4DB2-BD59-A6C34878D82A}">
                    <a16:rowId xmlns:a16="http://schemas.microsoft.com/office/drawing/2014/main" val="423582162"/>
                  </a:ext>
                </a:extLst>
              </a:tr>
              <a:tr h="381449">
                <a:tc>
                  <a:txBody>
                    <a:bodyPr/>
                    <a:lstStyle/>
                    <a:p>
                      <a:r>
                        <a:rPr lang="pt-BR" sz="1600" dirty="0"/>
                        <a:t>SMS</a:t>
                      </a:r>
                    </a:p>
                  </a:txBody>
                  <a:tcPr anchor="ctr"/>
                </a:tc>
                <a:tc>
                  <a:txBody>
                    <a:bodyPr/>
                    <a:lstStyle/>
                    <a:p>
                      <a:r>
                        <a:rPr lang="pt-BR" sz="1600" dirty="0"/>
                        <a:t>com aviso de leitura pelo destinatário</a:t>
                      </a:r>
                    </a:p>
                  </a:txBody>
                  <a:tcPr anchor="ctr"/>
                </a:tc>
                <a:extLst>
                  <a:ext uri="{0D108BD9-81ED-4DB2-BD59-A6C34878D82A}">
                    <a16:rowId xmlns:a16="http://schemas.microsoft.com/office/drawing/2014/main" val="2793448841"/>
                  </a:ext>
                </a:extLst>
              </a:tr>
            </a:tbl>
          </a:graphicData>
        </a:graphic>
      </p:graphicFrame>
    </p:spTree>
    <p:extLst>
      <p:ext uri="{BB962C8B-B14F-4D97-AF65-F5344CB8AC3E}">
        <p14:creationId xmlns:p14="http://schemas.microsoft.com/office/powerpoint/2010/main" val="1325746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a:xfrm>
            <a:off x="1302026" y="124623"/>
            <a:ext cx="6599583" cy="857250"/>
          </a:xfrm>
        </p:spPr>
        <p:txBody>
          <a:bodyPr>
            <a:normAutofit fontScale="90000"/>
          </a:bodyPr>
          <a:lstStyle/>
          <a:p>
            <a:r>
              <a:rPr lang="pt-BR" dirty="0"/>
              <a:t>“Conhecimento Prévio”</a:t>
            </a:r>
            <a:br>
              <a:rPr lang="pt-BR" dirty="0"/>
            </a:br>
            <a:r>
              <a:rPr lang="pt-BR" dirty="0"/>
              <a:t> </a:t>
            </a:r>
            <a:r>
              <a:rPr lang="pt-BR" dirty="0">
                <a:solidFill>
                  <a:srgbClr val="FF0000"/>
                </a:solidFill>
              </a:rPr>
              <a:t>Atenção!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34</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3" name="CaixaDeTexto 2">
            <a:extLst>
              <a:ext uri="{FF2B5EF4-FFF2-40B4-BE49-F238E27FC236}">
                <a16:creationId xmlns:a16="http://schemas.microsoft.com/office/drawing/2014/main" id="{C74B78BB-F001-4B6E-9568-3A595CED2354}"/>
              </a:ext>
            </a:extLst>
          </p:cNvPr>
          <p:cNvSpPr txBox="1"/>
          <p:nvPr/>
        </p:nvSpPr>
        <p:spPr>
          <a:xfrm>
            <a:off x="695739" y="1669773"/>
            <a:ext cx="7732644" cy="2246769"/>
          </a:xfrm>
          <a:prstGeom prst="rect">
            <a:avLst/>
          </a:prstGeom>
          <a:noFill/>
        </p:spPr>
        <p:txBody>
          <a:bodyPr wrap="square" rtlCol="0">
            <a:spAutoFit/>
          </a:bodyPr>
          <a:lstStyle/>
          <a:p>
            <a:pPr algn="just"/>
            <a:r>
              <a:rPr lang="pt-BR" sz="2000" dirty="0">
                <a:solidFill>
                  <a:srgbClr val="FF0000"/>
                </a:solidFill>
              </a:rPr>
              <a:t>1. Não são admitidos como meios de dar “conhecimento prévio” os avisos e alertas em sites, aplicativos ou ferramentas semelhantes. </a:t>
            </a:r>
          </a:p>
          <a:p>
            <a:pPr algn="just"/>
            <a:endParaRPr lang="pt-BR" sz="2000" dirty="0"/>
          </a:p>
          <a:p>
            <a:pPr algn="just"/>
            <a:r>
              <a:rPr lang="pt-BR" sz="2000" dirty="0">
                <a:solidFill>
                  <a:srgbClr val="FF0000"/>
                </a:solidFill>
              </a:rPr>
              <a:t>2. Em resposta ao comunicado da OPS, havendo discordância formal da parte do contratante pagador, quanto ao meio eletrônico de notificação de inadimplência, esta Federação sugere que isto seja entendido como impossibilidade de utilização das ferramentas elencadas no item 28.</a:t>
            </a:r>
          </a:p>
        </p:txBody>
      </p:sp>
    </p:spTree>
    <p:extLst>
      <p:ext uri="{BB962C8B-B14F-4D97-AF65-F5344CB8AC3E}">
        <p14:creationId xmlns:p14="http://schemas.microsoft.com/office/powerpoint/2010/main" val="393801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a:xfrm>
            <a:off x="1302026" y="124623"/>
            <a:ext cx="6599583" cy="857250"/>
          </a:xfrm>
        </p:spPr>
        <p:txBody>
          <a:bodyPr>
            <a:normAutofit/>
          </a:bodyPr>
          <a:lstStyle/>
          <a:p>
            <a:r>
              <a:rPr lang="pt-BR" dirty="0"/>
              <a:t>Orientações da Federação PR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35</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3" name="CaixaDeTexto 2">
            <a:extLst>
              <a:ext uri="{FF2B5EF4-FFF2-40B4-BE49-F238E27FC236}">
                <a16:creationId xmlns:a16="http://schemas.microsoft.com/office/drawing/2014/main" id="{19BA9F66-D5DD-4A75-8FD0-AA42A7E9F10B}"/>
              </a:ext>
            </a:extLst>
          </p:cNvPr>
          <p:cNvSpPr txBox="1"/>
          <p:nvPr/>
        </p:nvSpPr>
        <p:spPr>
          <a:xfrm>
            <a:off x="256854" y="1140723"/>
            <a:ext cx="8578921" cy="3416320"/>
          </a:xfrm>
          <a:prstGeom prst="rect">
            <a:avLst/>
          </a:prstGeom>
          <a:noFill/>
        </p:spPr>
        <p:txBody>
          <a:bodyPr wrap="square" rtlCol="0">
            <a:spAutoFit/>
          </a:bodyPr>
          <a:lstStyle/>
          <a:p>
            <a:pPr marL="342900" indent="-342900" algn="just">
              <a:buFont typeface="+mj-lt"/>
              <a:buAutoNum type="arabicPeriod"/>
            </a:pPr>
            <a:r>
              <a:rPr lang="pt-BR" dirty="0"/>
              <a:t>Utilizar a </a:t>
            </a:r>
            <a:r>
              <a:rPr lang="pt-BR" b="1" u="sng" dirty="0"/>
              <a:t>ligação gravada como principal meio de notificação eletrônica</a:t>
            </a:r>
            <a:r>
              <a:rPr lang="pt-BR" dirty="0"/>
              <a:t>, visto que é a opção de menor custo e maior efetividade; além disso, a interação com o inadimplente suprirá a necessidade de “conhecimento prévio”.</a:t>
            </a:r>
          </a:p>
          <a:p>
            <a:pPr marL="342900" indent="-342900" algn="just">
              <a:buFont typeface="+mj-lt"/>
              <a:buAutoNum type="arabicPeriod"/>
            </a:pPr>
            <a:r>
              <a:rPr lang="pt-BR" dirty="0"/>
              <a:t>Caso a singular opte por realizar o </a:t>
            </a:r>
            <a:r>
              <a:rPr lang="pt-BR" b="1" u="sng" dirty="0"/>
              <a:t>envio do “termo aditivo”, que o faça por meio eletrônico</a:t>
            </a:r>
            <a:r>
              <a:rPr lang="pt-BR" dirty="0"/>
              <a:t> (item 28), pois é a forma que envolverá o menor custo.</a:t>
            </a:r>
          </a:p>
          <a:p>
            <a:pPr marL="342900" indent="-342900" algn="just">
              <a:buFont typeface="+mj-lt"/>
              <a:buAutoNum type="arabicPeriod"/>
            </a:pPr>
            <a:r>
              <a:rPr lang="pt-BR" dirty="0"/>
              <a:t>O nosso “entendimento” é que os </a:t>
            </a:r>
            <a:r>
              <a:rPr lang="pt-BR" b="1" u="sng" dirty="0"/>
              <a:t>contratos coletivos sem patrocinador</a:t>
            </a:r>
            <a:r>
              <a:rPr lang="pt-BR" dirty="0"/>
              <a:t>, titulares em </a:t>
            </a:r>
            <a:r>
              <a:rPr lang="pt-BR" b="1" u="sng" dirty="0"/>
              <a:t>planos de inativos</a:t>
            </a:r>
            <a:r>
              <a:rPr lang="pt-BR" dirty="0"/>
              <a:t> e contratos coletivos firmados com </a:t>
            </a:r>
            <a:r>
              <a:rPr lang="pt-BR" b="1" u="sng" dirty="0"/>
              <a:t>empresários individuais </a:t>
            </a:r>
            <a:r>
              <a:rPr lang="pt-BR" dirty="0"/>
              <a:t>também podem receber a notificação eletrônica, observando o disposto no Entendimento DIFIS nº 13.</a:t>
            </a:r>
          </a:p>
          <a:p>
            <a:pPr marL="342900" indent="-342900" algn="just">
              <a:buFont typeface="+mj-lt"/>
              <a:buAutoNum type="arabicPeriod"/>
            </a:pPr>
            <a:r>
              <a:rPr lang="pt-BR" dirty="0"/>
              <a:t>A singular deve </a:t>
            </a:r>
            <a:r>
              <a:rPr lang="pt-BR" b="1" u="sng" dirty="0"/>
              <a:t>ajustar a redação</a:t>
            </a:r>
            <a:r>
              <a:rPr lang="pt-BR" dirty="0"/>
              <a:t> dos novos contratos PF, do termo de inativos e dos contratos coletivos empresariais destinados aos empresários individuais, de modo a prever a notificação eletrônica.</a:t>
            </a:r>
          </a:p>
        </p:txBody>
      </p:sp>
    </p:spTree>
    <p:extLst>
      <p:ext uri="{BB962C8B-B14F-4D97-AF65-F5344CB8AC3E}">
        <p14:creationId xmlns:p14="http://schemas.microsoft.com/office/powerpoint/2010/main" val="2354975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A46E79E7-92C7-42CE-9015-BE87D0038274}"/>
              </a:ext>
            </a:extLst>
          </p:cNvPr>
          <p:cNvSpPr>
            <a:spLocks noGrp="1"/>
          </p:cNvSpPr>
          <p:nvPr>
            <p:ph type="title"/>
          </p:nvPr>
        </p:nvSpPr>
        <p:spPr>
          <a:xfrm>
            <a:off x="1302026" y="124623"/>
            <a:ext cx="6599583" cy="857250"/>
          </a:xfrm>
        </p:spPr>
        <p:txBody>
          <a:bodyPr>
            <a:normAutofit/>
          </a:bodyPr>
          <a:lstStyle/>
          <a:p>
            <a:r>
              <a:rPr lang="pt-BR" dirty="0"/>
              <a:t>Sugestão de Redação </a:t>
            </a:r>
          </a:p>
        </p:txBody>
      </p:sp>
      <p:sp>
        <p:nvSpPr>
          <p:cNvPr id="4" name="Espaço Reservado para Número de Slide 3">
            <a:extLst>
              <a:ext uri="{FF2B5EF4-FFF2-40B4-BE49-F238E27FC236}">
                <a16:creationId xmlns:a16="http://schemas.microsoft.com/office/drawing/2014/main" id="{752AB159-DD94-4EE4-B9A3-08EF88FB6856}"/>
              </a:ext>
            </a:extLst>
          </p:cNvPr>
          <p:cNvSpPr>
            <a:spLocks noGrp="1"/>
          </p:cNvSpPr>
          <p:nvPr>
            <p:ph type="sldNum" sz="quarter" idx="4"/>
          </p:nvPr>
        </p:nvSpPr>
        <p:spPr/>
        <p:txBody>
          <a:bodyPr/>
          <a:lstStyle/>
          <a:p>
            <a:fld id="{EBDF65D9-FF99-764A-9415-06FA1DD469B9}" type="slidenum">
              <a:rPr lang="en-US" smtClean="0"/>
              <a:t>36</a:t>
            </a:fld>
            <a:endParaRPr lang="en-US"/>
          </a:p>
        </p:txBody>
      </p:sp>
      <p:sp>
        <p:nvSpPr>
          <p:cNvPr id="2" name="Espaço Reservado para Rodapé 1">
            <a:extLst>
              <a:ext uri="{FF2B5EF4-FFF2-40B4-BE49-F238E27FC236}">
                <a16:creationId xmlns:a16="http://schemas.microsoft.com/office/drawing/2014/main" id="{26F72EAD-4087-408B-A2A1-778938C932AC}"/>
              </a:ext>
            </a:extLst>
          </p:cNvPr>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
        <p:nvSpPr>
          <p:cNvPr id="3" name="CaixaDeTexto 2">
            <a:extLst>
              <a:ext uri="{FF2B5EF4-FFF2-40B4-BE49-F238E27FC236}">
                <a16:creationId xmlns:a16="http://schemas.microsoft.com/office/drawing/2014/main" id="{19BA9F66-D5DD-4A75-8FD0-AA42A7E9F10B}"/>
              </a:ext>
            </a:extLst>
          </p:cNvPr>
          <p:cNvSpPr txBox="1"/>
          <p:nvPr/>
        </p:nvSpPr>
        <p:spPr>
          <a:xfrm>
            <a:off x="256854" y="1264013"/>
            <a:ext cx="8578921" cy="3139321"/>
          </a:xfrm>
          <a:prstGeom prst="rect">
            <a:avLst/>
          </a:prstGeom>
          <a:noFill/>
        </p:spPr>
        <p:txBody>
          <a:bodyPr wrap="square" rtlCol="0">
            <a:spAutoFit/>
          </a:bodyPr>
          <a:lstStyle/>
          <a:p>
            <a:pPr algn="just"/>
            <a:r>
              <a:rPr lang="pt-BR" dirty="0"/>
              <a:t>Para incluir nos contratos individuais/familiares, nos contratos coletivos empresariais destinado a empresários individuais e no termo de inativos:</a:t>
            </a:r>
          </a:p>
          <a:p>
            <a:pPr algn="just"/>
            <a:endParaRPr lang="pt-BR" dirty="0"/>
          </a:p>
          <a:p>
            <a:pPr marL="1080000" algn="just"/>
            <a:r>
              <a:rPr lang="pt-BR" b="1" dirty="0"/>
              <a:t>XX. Nos termos da legislação vigente, o cancelamento do plano por inadimplência será precedido de notificação ao responsável pagador, podendo ser encaminhada em meio físico, por ligação gravada, e/ou por meio eletrônico (e-mail, SMS, WhatsApp, Messenger ou outro aplicativo que permita a troca de mensagens criptografadas).   </a:t>
            </a:r>
            <a:endParaRPr lang="pt-BR" dirty="0"/>
          </a:p>
          <a:p>
            <a:pPr marL="1080000" algn="just"/>
            <a:endParaRPr lang="pt-BR" dirty="0"/>
          </a:p>
          <a:p>
            <a:pPr marL="342900" indent="-342900" algn="just">
              <a:buFont typeface="+mj-lt"/>
              <a:buAutoNum type="arabicPeriod"/>
            </a:pPr>
            <a:endParaRPr lang="pt-BR" dirty="0"/>
          </a:p>
          <a:p>
            <a:pPr marL="342900" indent="-342900" algn="just">
              <a:buFont typeface="+mj-lt"/>
              <a:buAutoNum type="arabicPeriod"/>
            </a:pPr>
            <a:endParaRPr lang="pt-BR" dirty="0"/>
          </a:p>
        </p:txBody>
      </p:sp>
    </p:spTree>
    <p:extLst>
      <p:ext uri="{BB962C8B-B14F-4D97-AF65-F5344CB8AC3E}">
        <p14:creationId xmlns:p14="http://schemas.microsoft.com/office/powerpoint/2010/main" val="990870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68318A6-8662-4761-BAC2-BA9BF236470D}"/>
              </a:ext>
            </a:extLst>
          </p:cNvPr>
          <p:cNvSpPr txBox="1">
            <a:spLocks/>
          </p:cNvSpPr>
          <p:nvPr/>
        </p:nvSpPr>
        <p:spPr>
          <a:xfrm>
            <a:off x="163552" y="1655913"/>
            <a:ext cx="4476751" cy="1344462"/>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A5F55"/>
                </a:solidFill>
                <a:latin typeface="Trebuchet MS" panose="020B0603020202020204" pitchFamily="34" charset="0"/>
              </a:rPr>
              <a:t>Assessoria Regulamentar</a:t>
            </a:r>
          </a:p>
          <a:p>
            <a:pPr algn="l"/>
            <a:r>
              <a:rPr lang="en-US" sz="2000" b="1" dirty="0">
                <a:solidFill>
                  <a:schemeClr val="bg1"/>
                </a:solidFill>
                <a:latin typeface="Trebuchet MS" panose="020B0603020202020204" pitchFamily="34" charset="0"/>
              </a:rPr>
              <a:t>a.regulamentar@unimedpr.coop.br</a:t>
            </a:r>
          </a:p>
        </p:txBody>
      </p:sp>
    </p:spTree>
    <p:extLst>
      <p:ext uri="{BB962C8B-B14F-4D97-AF65-F5344CB8AC3E}">
        <p14:creationId xmlns:p14="http://schemas.microsoft.com/office/powerpoint/2010/main" val="331238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Produto Diverso do Registrado</a:t>
            </a:r>
          </a:p>
        </p:txBody>
      </p:sp>
      <p:sp>
        <p:nvSpPr>
          <p:cNvPr id="3" name="Espaço Reservado para Conteúdo 2"/>
          <p:cNvSpPr>
            <a:spLocks noGrp="1"/>
          </p:cNvSpPr>
          <p:nvPr>
            <p:ph idx="1"/>
          </p:nvPr>
        </p:nvSpPr>
        <p:spPr>
          <a:xfrm>
            <a:off x="603115" y="1401129"/>
            <a:ext cx="7723762" cy="3082484"/>
          </a:xfrm>
        </p:spPr>
        <p:txBody>
          <a:bodyPr>
            <a:normAutofit/>
          </a:bodyPr>
          <a:lstStyle/>
          <a:p>
            <a:r>
              <a:rPr lang="pt-BR" sz="1800" b="1" dirty="0">
                <a:solidFill>
                  <a:schemeClr val="tx1"/>
                </a:solidFill>
              </a:rPr>
              <a:t>RN 124 – Dispõe sobre a aplicação de penalidades</a:t>
            </a:r>
          </a:p>
          <a:p>
            <a:endParaRPr lang="pt-BR" sz="1800" dirty="0">
              <a:solidFill>
                <a:schemeClr val="tx1"/>
              </a:solidFill>
            </a:endParaRPr>
          </a:p>
          <a:p>
            <a:r>
              <a:rPr lang="pt-BR" sz="1800" dirty="0">
                <a:solidFill>
                  <a:schemeClr val="tx1"/>
                </a:solidFill>
              </a:rPr>
              <a:t>Art. 20.  Operar produto de forma diversa da registrada na ANS, em desacordo com as características definidas ou vedadas pela legislação e seus regulamentos:</a:t>
            </a:r>
          </a:p>
          <a:p>
            <a:endParaRPr lang="pt-BR" sz="1800" dirty="0">
              <a:solidFill>
                <a:schemeClr val="tx1"/>
              </a:solidFill>
            </a:endParaRPr>
          </a:p>
          <a:p>
            <a:r>
              <a:rPr lang="pt-BR" sz="1800" b="1" u="sng" dirty="0">
                <a:solidFill>
                  <a:schemeClr val="tx1"/>
                </a:solidFill>
              </a:rPr>
              <a:t>Sanção – advertência;</a:t>
            </a:r>
          </a:p>
          <a:p>
            <a:r>
              <a:rPr lang="pt-BR" sz="1800" dirty="0">
                <a:solidFill>
                  <a:schemeClr val="tx1"/>
                </a:solidFill>
              </a:rPr>
              <a:t>multa de R$ 50.000,00.</a:t>
            </a:r>
            <a:endParaRPr lang="pt-BR" sz="1800" b="1" cap="all" dirty="0">
              <a:solidFill>
                <a:schemeClr val="tx1"/>
              </a:solidFill>
              <a:ea typeface="+mj-ea"/>
              <a:cs typeface="+mj-cs"/>
            </a:endParaRP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4</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Tree>
    <p:extLst>
      <p:ext uri="{BB962C8B-B14F-4D97-AF65-F5344CB8AC3E}">
        <p14:creationId xmlns:p14="http://schemas.microsoft.com/office/powerpoint/2010/main" val="274402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Advertência</a:t>
            </a:r>
          </a:p>
        </p:txBody>
      </p:sp>
      <p:sp>
        <p:nvSpPr>
          <p:cNvPr id="3" name="Espaço Reservado para Conteúdo 2"/>
          <p:cNvSpPr>
            <a:spLocks noGrp="1"/>
          </p:cNvSpPr>
          <p:nvPr>
            <p:ph idx="1"/>
          </p:nvPr>
        </p:nvSpPr>
        <p:spPr>
          <a:xfrm>
            <a:off x="457199" y="894945"/>
            <a:ext cx="4357991" cy="3872318"/>
          </a:xfrm>
        </p:spPr>
        <p:txBody>
          <a:bodyPr>
            <a:noAutofit/>
          </a:bodyPr>
          <a:lstStyle/>
          <a:p>
            <a:endParaRPr lang="pt-BR" sz="1200" dirty="0">
              <a:solidFill>
                <a:schemeClr val="tx1"/>
              </a:solidFill>
            </a:endParaRPr>
          </a:p>
          <a:p>
            <a:r>
              <a:rPr lang="pt-BR" sz="1400" b="1" dirty="0">
                <a:solidFill>
                  <a:schemeClr val="tx1"/>
                </a:solidFill>
              </a:rPr>
              <a:t>Advertência</a:t>
            </a:r>
            <a:r>
              <a:rPr lang="pt-BR" sz="1400" dirty="0">
                <a:solidFill>
                  <a:schemeClr val="tx1"/>
                </a:solidFill>
              </a:rPr>
              <a:t> – É uma penalidade prevista na RN 124/06, que consiste no aviso da prática de uma infração. (art. 5º)</a:t>
            </a:r>
          </a:p>
          <a:p>
            <a:endParaRPr lang="pt-BR" sz="200" dirty="0">
              <a:solidFill>
                <a:schemeClr val="tx1"/>
              </a:solidFill>
            </a:endParaRPr>
          </a:p>
          <a:p>
            <a:r>
              <a:rPr lang="pt-BR" sz="1400" dirty="0">
                <a:solidFill>
                  <a:schemeClr val="tx1"/>
                </a:solidFill>
              </a:rPr>
              <a:t>Será aplicada na presença de pelo </a:t>
            </a:r>
            <a:r>
              <a:rPr lang="pt-BR" sz="1400" b="1" u="sng" dirty="0">
                <a:solidFill>
                  <a:schemeClr val="tx1"/>
                </a:solidFill>
              </a:rPr>
              <a:t>menos uma das hipóteses abaixo</a:t>
            </a:r>
            <a:r>
              <a:rPr lang="pt-BR" sz="1400" b="1" dirty="0">
                <a:solidFill>
                  <a:schemeClr val="tx1"/>
                </a:solidFill>
              </a:rPr>
              <a:t> </a:t>
            </a:r>
            <a:r>
              <a:rPr lang="pt-BR" sz="1400" dirty="0">
                <a:solidFill>
                  <a:schemeClr val="tx1"/>
                </a:solidFill>
              </a:rPr>
              <a:t>(art. 5º, II, III e IV): </a:t>
            </a:r>
          </a:p>
          <a:p>
            <a:endParaRPr lang="pt-BR" sz="1400" dirty="0">
              <a:solidFill>
                <a:schemeClr val="tx1"/>
              </a:solidFill>
            </a:endParaRPr>
          </a:p>
          <a:p>
            <a:pPr marL="285750" indent="-285750">
              <a:buFont typeface="+mj-lt"/>
              <a:buAutoNum type="arabicPeriod"/>
            </a:pPr>
            <a:r>
              <a:rPr lang="pt-BR" sz="1400" u="sng" dirty="0">
                <a:solidFill>
                  <a:schemeClr val="tx1"/>
                </a:solidFill>
              </a:rPr>
              <a:t>Não ter </a:t>
            </a:r>
            <a:r>
              <a:rPr lang="pt-BR" sz="1400" b="1" u="sng" dirty="0">
                <a:solidFill>
                  <a:schemeClr val="tx1"/>
                </a:solidFill>
              </a:rPr>
              <a:t>lesão irreversível ao bem jurídico</a:t>
            </a:r>
            <a:r>
              <a:rPr lang="pt-BR" sz="1400" dirty="0">
                <a:solidFill>
                  <a:schemeClr val="tx1"/>
                </a:solidFill>
              </a:rPr>
              <a:t>; ou</a:t>
            </a:r>
          </a:p>
          <a:p>
            <a:pPr marL="285750" indent="-285750">
              <a:buFont typeface="+mj-lt"/>
              <a:buAutoNum type="arabicPeriod"/>
            </a:pPr>
            <a:endParaRPr lang="pt-BR" sz="1400" b="1" u="sng" dirty="0">
              <a:solidFill>
                <a:schemeClr val="tx1"/>
              </a:solidFill>
            </a:endParaRPr>
          </a:p>
          <a:p>
            <a:pPr marL="285750" indent="-285750">
              <a:buFont typeface="+mj-lt"/>
              <a:buAutoNum type="arabicPeriod"/>
            </a:pPr>
            <a:r>
              <a:rPr lang="pt-BR" sz="1400" dirty="0">
                <a:solidFill>
                  <a:schemeClr val="tx1"/>
                </a:solidFill>
              </a:rPr>
              <a:t>Não ter </a:t>
            </a:r>
            <a:r>
              <a:rPr lang="pt-BR" sz="1400" b="1" u="sng" dirty="0">
                <a:solidFill>
                  <a:schemeClr val="tx1"/>
                </a:solidFill>
              </a:rPr>
              <a:t>dano aos beneficiários</a:t>
            </a:r>
            <a:r>
              <a:rPr lang="pt-BR" sz="1400" dirty="0">
                <a:solidFill>
                  <a:schemeClr val="tx1"/>
                </a:solidFill>
              </a:rPr>
              <a:t>; ou</a:t>
            </a:r>
          </a:p>
          <a:p>
            <a:pPr marL="285750" indent="-285750">
              <a:buFont typeface="+mj-lt"/>
              <a:buAutoNum type="arabicPeriod"/>
            </a:pPr>
            <a:endParaRPr lang="pt-BR" sz="1400" dirty="0">
              <a:solidFill>
                <a:schemeClr val="tx1"/>
              </a:solidFill>
            </a:endParaRPr>
          </a:p>
          <a:p>
            <a:pPr marL="285750" indent="-285750">
              <a:buFont typeface="+mj-lt"/>
              <a:buAutoNum type="arabicPeriod"/>
            </a:pPr>
            <a:r>
              <a:rPr lang="pt-BR" sz="1400" dirty="0">
                <a:solidFill>
                  <a:schemeClr val="tx1"/>
                </a:solidFill>
              </a:rPr>
              <a:t>Ter o </a:t>
            </a:r>
            <a:r>
              <a:rPr lang="pt-BR" sz="1400" b="1" u="sng" dirty="0">
                <a:solidFill>
                  <a:schemeClr val="tx1"/>
                </a:solidFill>
              </a:rPr>
              <a:t>infrator adotado voluntariamente </a:t>
            </a:r>
            <a:r>
              <a:rPr lang="pt-BR" sz="1400" dirty="0">
                <a:solidFill>
                  <a:schemeClr val="tx1"/>
                </a:solidFill>
              </a:rPr>
              <a:t>providências suficientes para </a:t>
            </a:r>
            <a:r>
              <a:rPr lang="pt-BR" sz="1400" b="1" u="sng" dirty="0">
                <a:solidFill>
                  <a:schemeClr val="tx1"/>
                </a:solidFill>
              </a:rPr>
              <a:t>reparar os efeitos danosos da infração</a:t>
            </a:r>
            <a:r>
              <a:rPr lang="pt-BR" sz="1400" dirty="0">
                <a:solidFill>
                  <a:schemeClr val="tx1"/>
                </a:solidFill>
              </a:rPr>
              <a:t> (mesmo que não configure reparação voluntária e eficaz – RVE).</a:t>
            </a: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5</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195" y="2597284"/>
            <a:ext cx="3290601" cy="1821253"/>
          </a:xfrm>
          <a:prstGeom prst="rect">
            <a:avLst/>
          </a:prstGeom>
        </p:spPr>
      </p:pic>
      <p:sp>
        <p:nvSpPr>
          <p:cNvPr id="7" name="Retângulo 6"/>
          <p:cNvSpPr/>
          <p:nvPr/>
        </p:nvSpPr>
        <p:spPr>
          <a:xfrm>
            <a:off x="4922196" y="1401129"/>
            <a:ext cx="3764604" cy="1169551"/>
          </a:xfrm>
          <a:prstGeom prst="rect">
            <a:avLst/>
          </a:prstGeom>
        </p:spPr>
        <p:txBody>
          <a:bodyPr wrap="square">
            <a:spAutoFit/>
          </a:bodyPr>
          <a:lstStyle/>
          <a:p>
            <a:r>
              <a:rPr lang="pt-BR" sz="1400" dirty="0">
                <a:latin typeface="Trebuchet MS" panose="020B0603020202020204" pitchFamily="34" charset="0"/>
              </a:rPr>
              <a:t>Na hipótese reincidência (na mesma infração), a ANS </a:t>
            </a:r>
            <a:r>
              <a:rPr lang="pt-BR" sz="1400" b="1" u="sng" dirty="0">
                <a:latin typeface="Trebuchet MS" panose="020B0603020202020204" pitchFamily="34" charset="0"/>
              </a:rPr>
              <a:t>poderá </a:t>
            </a:r>
            <a:r>
              <a:rPr lang="pt-BR" sz="1400" b="1" u="sng" dirty="0">
                <a:solidFill>
                  <a:srgbClr val="FF0000"/>
                </a:solidFill>
                <a:latin typeface="Trebuchet MS" panose="020B0603020202020204" pitchFamily="34" charset="0"/>
              </a:rPr>
              <a:t>(“poder dever”) </a:t>
            </a:r>
            <a:r>
              <a:rPr lang="pt-BR" sz="1400" b="1" u="sng" dirty="0">
                <a:latin typeface="Trebuchet MS" panose="020B0603020202020204" pitchFamily="34" charset="0"/>
              </a:rPr>
              <a:t>deixar de aplicar a pena de advertência</a:t>
            </a:r>
            <a:r>
              <a:rPr lang="pt-BR" sz="1400" dirty="0">
                <a:latin typeface="Trebuchet MS" panose="020B0603020202020204" pitchFamily="34" charset="0"/>
              </a:rPr>
              <a:t>, para aplicar uma sanção mais grave (art. 5º, §2º).</a:t>
            </a:r>
          </a:p>
        </p:txBody>
      </p:sp>
    </p:spTree>
    <p:extLst>
      <p:ext uri="{BB962C8B-B14F-4D97-AF65-F5344CB8AC3E}">
        <p14:creationId xmlns:p14="http://schemas.microsoft.com/office/powerpoint/2010/main" val="36255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Questões Gerais</a:t>
            </a:r>
          </a:p>
        </p:txBody>
      </p:sp>
      <p:sp>
        <p:nvSpPr>
          <p:cNvPr id="3" name="Espaço Reservado para Conteúdo 2"/>
          <p:cNvSpPr>
            <a:spLocks noGrp="1"/>
          </p:cNvSpPr>
          <p:nvPr>
            <p:ph idx="1"/>
          </p:nvPr>
        </p:nvSpPr>
        <p:spPr/>
        <p:txBody>
          <a:bodyPr>
            <a:normAutofit/>
          </a:bodyPr>
          <a:lstStyle/>
          <a:p>
            <a:pPr marL="285750" indent="-285750">
              <a:buFont typeface="Wingdings" panose="05000000000000000000" pitchFamily="2" charset="2"/>
              <a:buChar char="Ø"/>
            </a:pPr>
            <a:r>
              <a:rPr lang="pt-BR" sz="1800" dirty="0">
                <a:solidFill>
                  <a:schemeClr val="tx1"/>
                </a:solidFill>
              </a:rPr>
              <a:t>Análise de reincidência da OPS;</a:t>
            </a:r>
          </a:p>
          <a:p>
            <a:endParaRPr lang="pt-BR" sz="1800" dirty="0">
              <a:solidFill>
                <a:schemeClr val="tx1"/>
              </a:solidFill>
            </a:endParaRPr>
          </a:p>
          <a:p>
            <a:pPr marL="285750" indent="-285750">
              <a:buFont typeface="Wingdings" panose="05000000000000000000" pitchFamily="2" charset="2"/>
              <a:buChar char="Ø"/>
            </a:pPr>
            <a:r>
              <a:rPr lang="pt-BR" sz="1800" dirty="0">
                <a:solidFill>
                  <a:schemeClr val="tx1"/>
                </a:solidFill>
              </a:rPr>
              <a:t>A partir do momento que se verifica que não há reincidência, 1º analisa-se que houve a reparação de conduta pela OPS; e</a:t>
            </a:r>
          </a:p>
          <a:p>
            <a:endParaRPr lang="pt-BR" sz="1800" dirty="0">
              <a:solidFill>
                <a:schemeClr val="tx1"/>
              </a:solidFill>
            </a:endParaRPr>
          </a:p>
          <a:p>
            <a:pPr marL="285750" indent="-285750">
              <a:buFont typeface="Wingdings" panose="05000000000000000000" pitchFamily="2" charset="2"/>
              <a:buChar char="Ø"/>
            </a:pPr>
            <a:r>
              <a:rPr lang="pt-BR" sz="1800" dirty="0">
                <a:solidFill>
                  <a:schemeClr val="tx1"/>
                </a:solidFill>
              </a:rPr>
              <a:t>É possível a utilização do art. 36 da RN 388/15, que dispõe sobre a juntada de documentos na fase de intrução, para comprovação de reparação tardia.</a:t>
            </a:r>
          </a:p>
          <a:p>
            <a:pPr marL="285750" indent="-285750">
              <a:buFont typeface="Wingdings" panose="05000000000000000000" pitchFamily="2" charset="2"/>
              <a:buChar char="Ø"/>
            </a:pPr>
            <a:endParaRPr lang="pt-BR" sz="1800" dirty="0">
              <a:solidFill>
                <a:schemeClr val="tx1"/>
              </a:solidFill>
            </a:endParaRPr>
          </a:p>
          <a:p>
            <a:endParaRPr lang="pt-BR" sz="1800" dirty="0">
              <a:solidFill>
                <a:schemeClr val="tx1"/>
              </a:solidFill>
            </a:endParaRPr>
          </a:p>
          <a:p>
            <a:endParaRPr lang="pt-BR" sz="1800" dirty="0">
              <a:solidFill>
                <a:schemeClr val="tx1"/>
              </a:solidFill>
            </a:endParaRPr>
          </a:p>
          <a:p>
            <a:endParaRPr lang="pt-BR" sz="1800" dirty="0">
              <a:solidFill>
                <a:schemeClr val="tx1"/>
              </a:solidFill>
            </a:endParaRP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6</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Tree>
    <p:extLst>
      <p:ext uri="{BB962C8B-B14F-4D97-AF65-F5344CB8AC3E}">
        <p14:creationId xmlns:p14="http://schemas.microsoft.com/office/powerpoint/2010/main" val="11823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1ª hipótese: reparação tardia</a:t>
            </a:r>
          </a:p>
        </p:txBody>
      </p:sp>
      <p:sp>
        <p:nvSpPr>
          <p:cNvPr id="3" name="Espaço Reservado para Conteúdo 2"/>
          <p:cNvSpPr>
            <a:spLocks noGrp="1"/>
          </p:cNvSpPr>
          <p:nvPr>
            <p:ph idx="1"/>
          </p:nvPr>
        </p:nvSpPr>
        <p:spPr>
          <a:xfrm>
            <a:off x="457200" y="1177047"/>
            <a:ext cx="8229600" cy="3306566"/>
          </a:xfrm>
        </p:spPr>
        <p:txBody>
          <a:bodyPr>
            <a:normAutofit/>
          </a:bodyPr>
          <a:lstStyle/>
          <a:p>
            <a:pPr marL="285750" indent="-285750">
              <a:buFont typeface="Wingdings" panose="05000000000000000000" pitchFamily="2" charset="2"/>
              <a:buChar char="Ø"/>
            </a:pPr>
            <a:r>
              <a:rPr lang="pt-BR" sz="1800" dirty="0">
                <a:solidFill>
                  <a:schemeClr val="tx1"/>
                </a:solidFill>
              </a:rPr>
              <a:t>Levando em conta a </a:t>
            </a:r>
            <a:r>
              <a:rPr lang="pt-BR" sz="1800" b="1" u="sng" dirty="0">
                <a:solidFill>
                  <a:schemeClr val="tx1"/>
                </a:solidFill>
              </a:rPr>
              <a:t>característica do produto</a:t>
            </a:r>
            <a:r>
              <a:rPr lang="pt-BR" sz="1800" dirty="0">
                <a:solidFill>
                  <a:schemeClr val="tx1"/>
                </a:solidFill>
              </a:rPr>
              <a:t>, o fiscal deverá avaliar, no caso concreto, se a OPS </a:t>
            </a:r>
            <a:r>
              <a:rPr lang="pt-BR" sz="1800" b="1" u="sng" dirty="0">
                <a:solidFill>
                  <a:schemeClr val="tx1"/>
                </a:solidFill>
              </a:rPr>
              <a:t>comprovou</a:t>
            </a:r>
            <a:r>
              <a:rPr lang="pt-BR" sz="1800" dirty="0">
                <a:solidFill>
                  <a:schemeClr val="tx1"/>
                </a:solidFill>
              </a:rPr>
              <a:t> (com documentos) a </a:t>
            </a:r>
            <a:r>
              <a:rPr lang="pt-BR" sz="1800" b="1" u="sng" dirty="0">
                <a:solidFill>
                  <a:schemeClr val="tx1"/>
                </a:solidFill>
              </a:rPr>
              <a:t>reparação tardia</a:t>
            </a:r>
            <a:r>
              <a:rPr lang="pt-BR" sz="1800" dirty="0">
                <a:solidFill>
                  <a:schemeClr val="tx1"/>
                </a:solidFill>
              </a:rPr>
              <a:t>. </a:t>
            </a:r>
          </a:p>
          <a:p>
            <a:endParaRPr lang="pt-BR" sz="1800" dirty="0">
              <a:solidFill>
                <a:schemeClr val="tx1"/>
              </a:solidFill>
            </a:endParaRPr>
          </a:p>
          <a:p>
            <a:endParaRPr lang="pt-BR" sz="1800" dirty="0">
              <a:solidFill>
                <a:schemeClr val="tx1"/>
              </a:solidFill>
            </a:endParaRPr>
          </a:p>
          <a:p>
            <a:endParaRPr lang="pt-BR" sz="1800" dirty="0">
              <a:solidFill>
                <a:schemeClr val="tx1"/>
              </a:solidFill>
            </a:endParaRPr>
          </a:p>
          <a:p>
            <a:endParaRPr lang="pt-BR" sz="1800" dirty="0">
              <a:solidFill>
                <a:schemeClr val="tx1"/>
              </a:solidFill>
            </a:endParaRP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7</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graphicFrame>
        <p:nvGraphicFramePr>
          <p:cNvPr id="6" name="Tabela 5"/>
          <p:cNvGraphicFramePr>
            <a:graphicFrameLocks noGrp="1"/>
          </p:cNvGraphicFramePr>
          <p:nvPr>
            <p:extLst>
              <p:ext uri="{D42A27DB-BD31-4B8C-83A1-F6EECF244321}">
                <p14:modId xmlns:p14="http://schemas.microsoft.com/office/powerpoint/2010/main" val="3122025656"/>
              </p:ext>
            </p:extLst>
          </p:nvPr>
        </p:nvGraphicFramePr>
        <p:xfrm>
          <a:off x="564205" y="2159541"/>
          <a:ext cx="8258783" cy="2664155"/>
        </p:xfrm>
        <a:graphic>
          <a:graphicData uri="http://schemas.openxmlformats.org/drawingml/2006/table">
            <a:tbl>
              <a:tblPr>
                <a:tableStyleId>{5C22544A-7EE6-4342-B048-85BDC9FD1C3A}</a:tableStyleId>
              </a:tblPr>
              <a:tblGrid>
                <a:gridCol w="3604086">
                  <a:extLst>
                    <a:ext uri="{9D8B030D-6E8A-4147-A177-3AD203B41FA5}">
                      <a16:colId xmlns:a16="http://schemas.microsoft.com/office/drawing/2014/main" val="20000"/>
                    </a:ext>
                  </a:extLst>
                </a:gridCol>
                <a:gridCol w="4654697">
                  <a:extLst>
                    <a:ext uri="{9D8B030D-6E8A-4147-A177-3AD203B41FA5}">
                      <a16:colId xmlns:a16="http://schemas.microsoft.com/office/drawing/2014/main" val="20001"/>
                    </a:ext>
                  </a:extLst>
                </a:gridCol>
              </a:tblGrid>
              <a:tr h="269315">
                <a:tc>
                  <a:txBody>
                    <a:bodyPr/>
                    <a:lstStyle/>
                    <a:p>
                      <a:pPr algn="ctr" fontAlgn="b"/>
                      <a:r>
                        <a:rPr lang="pt-BR" sz="1200" b="0" i="0" u="none" strike="noStrike" dirty="0">
                          <a:solidFill>
                            <a:schemeClr val="dk1"/>
                          </a:solidFill>
                          <a:effectLst/>
                          <a:latin typeface="+mn-lt"/>
                        </a:rPr>
                        <a:t>Infração</a:t>
                      </a:r>
                      <a:r>
                        <a:rPr lang="pt-BR" sz="1200" b="0" i="0" u="none" strike="noStrike" baseline="0" dirty="0">
                          <a:solidFill>
                            <a:schemeClr val="dk1"/>
                          </a:solidFill>
                          <a:effectLst/>
                          <a:latin typeface="+mn-lt"/>
                        </a:rPr>
                        <a:t> </a:t>
                      </a:r>
                      <a:endParaRPr lang="pt-BR" sz="1200" b="0" i="0" u="none" strike="noStrike" dirty="0">
                        <a:solidFill>
                          <a:srgbClr val="000000"/>
                        </a:solidFill>
                        <a:effectLst/>
                        <a:latin typeface="Trebuchet MS"/>
                      </a:endParaRPr>
                    </a:p>
                  </a:txBody>
                  <a:tcPr marL="8608" marR="8608" marT="8608" marB="0" anchor="b">
                    <a:solidFill>
                      <a:schemeClr val="accent3">
                        <a:lumMod val="60000"/>
                        <a:lumOff val="40000"/>
                      </a:schemeClr>
                    </a:solidFill>
                  </a:tcPr>
                </a:tc>
                <a:tc>
                  <a:txBody>
                    <a:bodyPr/>
                    <a:lstStyle/>
                    <a:p>
                      <a:pPr algn="ctr" fontAlgn="b"/>
                      <a:r>
                        <a:rPr lang="pt-BR" sz="1200" u="none" strike="noStrike" dirty="0">
                          <a:effectLst/>
                        </a:rPr>
                        <a:t>Documento que comprova a reparação tardia</a:t>
                      </a:r>
                      <a:endParaRPr lang="pt-BR" sz="1200" b="0" i="0" u="none" strike="noStrike" dirty="0">
                        <a:solidFill>
                          <a:srgbClr val="000000"/>
                        </a:solidFill>
                        <a:effectLst/>
                        <a:latin typeface="Trebuchet MS"/>
                      </a:endParaRPr>
                    </a:p>
                  </a:txBody>
                  <a:tcPr marL="8608" marR="8608" marT="8608" marB="0" anchor="b">
                    <a:solidFill>
                      <a:schemeClr val="accent3">
                        <a:lumMod val="60000"/>
                        <a:lumOff val="40000"/>
                      </a:schemeClr>
                    </a:solidFill>
                  </a:tcPr>
                </a:tc>
                <a:extLst>
                  <a:ext uri="{0D108BD9-81ED-4DB2-BD59-A6C34878D82A}">
                    <a16:rowId xmlns:a16="http://schemas.microsoft.com/office/drawing/2014/main" val="10000"/>
                  </a:ext>
                </a:extLst>
              </a:tr>
              <a:tr h="326102">
                <a:tc>
                  <a:txBody>
                    <a:bodyPr/>
                    <a:lstStyle/>
                    <a:p>
                      <a:pPr algn="ctr" fontAlgn="ctr"/>
                      <a:r>
                        <a:rPr lang="pt-BR" sz="1200" u="none" strike="noStrike" dirty="0">
                          <a:effectLst/>
                        </a:rPr>
                        <a:t>Nome do produto</a:t>
                      </a:r>
                      <a:endParaRPr lang="pt-BR" sz="1200" b="0" i="0" u="none" strike="noStrike" dirty="0">
                        <a:solidFill>
                          <a:srgbClr val="000000"/>
                        </a:solidFill>
                        <a:effectLst/>
                        <a:latin typeface="Trebuchet MS"/>
                      </a:endParaRPr>
                    </a:p>
                  </a:txBody>
                  <a:tcPr marL="8608" marR="8608" marT="8608" marB="0" anchor="ctr">
                    <a:solidFill>
                      <a:schemeClr val="bg1">
                        <a:lumMod val="95000"/>
                      </a:schemeClr>
                    </a:solidFill>
                  </a:tcPr>
                </a:tc>
                <a:tc>
                  <a:txBody>
                    <a:bodyPr/>
                    <a:lstStyle/>
                    <a:p>
                      <a:pPr algn="ctr" fontAlgn="ctr"/>
                      <a:r>
                        <a:rPr lang="pt-BR" sz="1200" u="none" strike="noStrike" dirty="0">
                          <a:effectLst/>
                        </a:rPr>
                        <a:t>apresentação de ofício da área competente deferindo a solicitação;</a:t>
                      </a:r>
                      <a:endParaRPr lang="pt-BR" sz="1200" b="0" i="0" u="none" strike="noStrike" dirty="0">
                        <a:solidFill>
                          <a:srgbClr val="000000"/>
                        </a:solidFill>
                        <a:effectLst/>
                        <a:latin typeface="Trebuchet MS"/>
                      </a:endParaRPr>
                    </a:p>
                  </a:txBody>
                  <a:tcPr marL="8608" marR="8608" marT="8608" marB="0" anchor="ctr">
                    <a:solidFill>
                      <a:schemeClr val="bg1">
                        <a:lumMod val="95000"/>
                      </a:schemeClr>
                    </a:solidFill>
                  </a:tcPr>
                </a:tc>
                <a:extLst>
                  <a:ext uri="{0D108BD9-81ED-4DB2-BD59-A6C34878D82A}">
                    <a16:rowId xmlns:a16="http://schemas.microsoft.com/office/drawing/2014/main" val="10001"/>
                  </a:ext>
                </a:extLst>
              </a:tr>
              <a:tr h="510421">
                <a:tc>
                  <a:txBody>
                    <a:bodyPr/>
                    <a:lstStyle/>
                    <a:p>
                      <a:pPr algn="ctr" fontAlgn="ctr"/>
                      <a:r>
                        <a:rPr lang="pt-BR" sz="1200" u="none" strike="noStrike" dirty="0">
                          <a:effectLst/>
                        </a:rPr>
                        <a:t>Rede assistencial: Na hipótese em que o hospital pertencer à rede fática, mas não estiver vinculado ao produto no Registro de Planos de Saúde - RPS</a:t>
                      </a:r>
                      <a:endParaRPr lang="pt-BR" sz="1200" b="0" i="0" u="none" strike="noStrike" dirty="0">
                        <a:solidFill>
                          <a:srgbClr val="000000"/>
                        </a:solidFill>
                        <a:effectLst/>
                        <a:latin typeface="Trebuchet MS"/>
                      </a:endParaRPr>
                    </a:p>
                  </a:txBody>
                  <a:tcPr marL="8608" marR="8608" marT="8608" marB="0" anchor="ctr">
                    <a:solidFill>
                      <a:schemeClr val="bg1">
                        <a:lumMod val="95000"/>
                      </a:schemeClr>
                    </a:solidFill>
                  </a:tcPr>
                </a:tc>
                <a:tc>
                  <a:txBody>
                    <a:bodyPr/>
                    <a:lstStyle/>
                    <a:p>
                      <a:pPr algn="ctr" fontAlgn="ctr"/>
                      <a:r>
                        <a:rPr lang="pt-BR" sz="1200" u="none" strike="noStrike" dirty="0">
                          <a:effectLst/>
                        </a:rPr>
                        <a:t>apresentação de </a:t>
                      </a:r>
                      <a:r>
                        <a:rPr lang="pt-BR" sz="1200" i="1" u="none" strike="noStrike" dirty="0" err="1">
                          <a:effectLst/>
                        </a:rPr>
                        <a:t>print</a:t>
                      </a:r>
                      <a:r>
                        <a:rPr lang="pt-BR" sz="1200" u="none" strike="noStrike" dirty="0">
                          <a:effectLst/>
                        </a:rPr>
                        <a:t> que demonstre a solicitação via RPS, ou relatório do RPS atualizado, com o hospital vinculado ao produto;</a:t>
                      </a:r>
                      <a:endParaRPr lang="pt-BR" sz="1200" b="0" i="0" u="none" strike="noStrike" dirty="0">
                        <a:solidFill>
                          <a:srgbClr val="000000"/>
                        </a:solidFill>
                        <a:effectLst/>
                        <a:latin typeface="Trebuchet MS"/>
                      </a:endParaRPr>
                    </a:p>
                  </a:txBody>
                  <a:tcPr marL="8608" marR="8608" marT="8608" marB="0" anchor="ctr">
                    <a:solidFill>
                      <a:schemeClr val="bg1">
                        <a:lumMod val="95000"/>
                      </a:schemeClr>
                    </a:solidFill>
                  </a:tcPr>
                </a:tc>
                <a:extLst>
                  <a:ext uri="{0D108BD9-81ED-4DB2-BD59-A6C34878D82A}">
                    <a16:rowId xmlns:a16="http://schemas.microsoft.com/office/drawing/2014/main" val="10002"/>
                  </a:ext>
                </a:extLst>
              </a:tr>
              <a:tr h="510421">
                <a:tc>
                  <a:txBody>
                    <a:bodyPr/>
                    <a:lstStyle/>
                    <a:p>
                      <a:pPr algn="ctr" fontAlgn="ctr"/>
                      <a:r>
                        <a:rPr lang="pt-BR" sz="1200" u="none" strike="noStrike">
                          <a:effectLst/>
                        </a:rPr>
                        <a:t>Rede assistencial: Na hipótese em que o hospital nunca tenha sido registrado no RPS e tenha sido retirado da rede fática</a:t>
                      </a:r>
                      <a:endParaRPr lang="pt-BR" sz="1200" b="0" i="0" u="none" strike="noStrike">
                        <a:solidFill>
                          <a:srgbClr val="000000"/>
                        </a:solidFill>
                        <a:effectLst/>
                        <a:latin typeface="Trebuchet MS"/>
                      </a:endParaRPr>
                    </a:p>
                  </a:txBody>
                  <a:tcPr marL="8608" marR="8608" marT="8608" marB="0" anchor="ctr">
                    <a:solidFill>
                      <a:schemeClr val="bg1">
                        <a:lumMod val="95000"/>
                      </a:schemeClr>
                    </a:solidFill>
                  </a:tcPr>
                </a:tc>
                <a:tc>
                  <a:txBody>
                    <a:bodyPr/>
                    <a:lstStyle/>
                    <a:p>
                      <a:pPr algn="ctr" fontAlgn="ctr"/>
                      <a:r>
                        <a:rPr lang="pt-BR" sz="1200" u="none" strike="noStrike" dirty="0">
                          <a:effectLst/>
                        </a:rPr>
                        <a:t>apresentação de prova de registro no RPS da entidade hospitalar e posterior exclusão deferida pela DIPRO;</a:t>
                      </a:r>
                      <a:endParaRPr lang="pt-BR" sz="1200" b="0" i="0" u="none" strike="noStrike" dirty="0">
                        <a:solidFill>
                          <a:srgbClr val="000000"/>
                        </a:solidFill>
                        <a:effectLst/>
                        <a:latin typeface="Trebuchet MS"/>
                      </a:endParaRPr>
                    </a:p>
                  </a:txBody>
                  <a:tcPr marL="8608" marR="8608" marT="8608" marB="0" anchor="ctr">
                    <a:solidFill>
                      <a:schemeClr val="bg1">
                        <a:lumMod val="95000"/>
                      </a:schemeClr>
                    </a:solidFill>
                  </a:tcPr>
                </a:tc>
                <a:extLst>
                  <a:ext uri="{0D108BD9-81ED-4DB2-BD59-A6C34878D82A}">
                    <a16:rowId xmlns:a16="http://schemas.microsoft.com/office/drawing/2014/main" val="10003"/>
                  </a:ext>
                </a:extLst>
              </a:tr>
              <a:tr h="396994">
                <a:tc>
                  <a:txBody>
                    <a:bodyPr/>
                    <a:lstStyle/>
                    <a:p>
                      <a:pPr algn="ctr" fontAlgn="ctr"/>
                      <a:r>
                        <a:rPr lang="pt-BR" sz="1200" u="none" strike="noStrike">
                          <a:effectLst/>
                        </a:rPr>
                        <a:t>Quanto à verificação de equívoco na relação com entidade hospitalar e disponibilidade dos serviços</a:t>
                      </a:r>
                      <a:endParaRPr lang="pt-BR" sz="1200" b="0" i="0" u="none" strike="noStrike">
                        <a:solidFill>
                          <a:srgbClr val="000000"/>
                        </a:solidFill>
                        <a:effectLst/>
                        <a:latin typeface="Trebuchet MS"/>
                      </a:endParaRPr>
                    </a:p>
                  </a:txBody>
                  <a:tcPr marL="8608" marR="8608" marT="8608" marB="0" anchor="ctr">
                    <a:solidFill>
                      <a:schemeClr val="bg1">
                        <a:lumMod val="95000"/>
                      </a:schemeClr>
                    </a:solidFill>
                  </a:tcPr>
                </a:tc>
                <a:tc>
                  <a:txBody>
                    <a:bodyPr/>
                    <a:lstStyle/>
                    <a:p>
                      <a:pPr algn="ctr" fontAlgn="ctr"/>
                      <a:r>
                        <a:rPr lang="pt-BR" sz="1200" u="none" strike="noStrike" dirty="0">
                          <a:effectLst/>
                        </a:rPr>
                        <a:t>apresentação de </a:t>
                      </a:r>
                      <a:r>
                        <a:rPr lang="pt-BR" sz="1200" i="1" u="none" strike="noStrike" dirty="0" err="1">
                          <a:effectLst/>
                        </a:rPr>
                        <a:t>print</a:t>
                      </a:r>
                      <a:r>
                        <a:rPr lang="pt-BR" sz="1200" i="1" u="none" strike="noStrike" dirty="0">
                          <a:effectLst/>
                        </a:rPr>
                        <a:t> </a:t>
                      </a:r>
                      <a:r>
                        <a:rPr lang="pt-BR" sz="1200" u="none" strike="noStrike" dirty="0">
                          <a:effectLst/>
                        </a:rPr>
                        <a:t>que demonstre a solicitação via RPS, ou relatório do RPS atualizado, com o hospital vinculado ao produto;</a:t>
                      </a:r>
                      <a:endParaRPr lang="pt-BR" sz="1200" b="0" i="0" u="none" strike="noStrike" dirty="0">
                        <a:solidFill>
                          <a:srgbClr val="000000"/>
                        </a:solidFill>
                        <a:effectLst/>
                        <a:latin typeface="Trebuchet MS"/>
                      </a:endParaRPr>
                    </a:p>
                  </a:txBody>
                  <a:tcPr marL="8608" marR="8608" marT="8608" marB="0" anchor="ctr">
                    <a:solidFill>
                      <a:schemeClr val="bg1">
                        <a:lumMod val="95000"/>
                      </a:schemeClr>
                    </a:solidFill>
                  </a:tcPr>
                </a:tc>
                <a:extLst>
                  <a:ext uri="{0D108BD9-81ED-4DB2-BD59-A6C34878D82A}">
                    <a16:rowId xmlns:a16="http://schemas.microsoft.com/office/drawing/2014/main" val="10004"/>
                  </a:ext>
                </a:extLst>
              </a:tr>
              <a:tr h="510421">
                <a:tc>
                  <a:txBody>
                    <a:bodyPr/>
                    <a:lstStyle/>
                    <a:p>
                      <a:pPr algn="ctr" fontAlgn="ctr"/>
                      <a:r>
                        <a:rPr lang="pt-BR" sz="1200" u="none" strike="noStrike" dirty="0">
                          <a:effectLst/>
                        </a:rPr>
                        <a:t>Características do produto (segmentação assistencial, tipo de contratação, área geográfica de abrangência...)</a:t>
                      </a:r>
                      <a:endParaRPr lang="pt-BR" sz="1200" b="0" i="0" u="none" strike="noStrike" dirty="0">
                        <a:solidFill>
                          <a:srgbClr val="000000"/>
                        </a:solidFill>
                        <a:effectLst/>
                        <a:latin typeface="Trebuchet MS"/>
                      </a:endParaRPr>
                    </a:p>
                  </a:txBody>
                  <a:tcPr marL="8608" marR="8608" marT="8608" marB="0" anchor="ctr">
                    <a:solidFill>
                      <a:schemeClr val="bg1">
                        <a:lumMod val="95000"/>
                      </a:schemeClr>
                    </a:solidFill>
                  </a:tcPr>
                </a:tc>
                <a:tc>
                  <a:txBody>
                    <a:bodyPr/>
                    <a:lstStyle/>
                    <a:p>
                      <a:pPr algn="ctr" fontAlgn="ctr"/>
                      <a:r>
                        <a:rPr lang="pt-BR" sz="1200" u="none" strike="noStrike" dirty="0">
                          <a:effectLst/>
                        </a:rPr>
                        <a:t>apresentação de conjunto probatório mais amplo, pois envolve comprovação de migração de beneficiários, com reflexos no Sistema de Informação de Beneficiários - SIB, bem como no RPS.   </a:t>
                      </a:r>
                      <a:endParaRPr lang="pt-BR" sz="1200" b="0" i="0" u="none" strike="noStrike" dirty="0">
                        <a:solidFill>
                          <a:srgbClr val="000000"/>
                        </a:solidFill>
                        <a:effectLst/>
                        <a:latin typeface="Trebuchet MS"/>
                      </a:endParaRPr>
                    </a:p>
                  </a:txBody>
                  <a:tcPr marL="8608" marR="8608" marT="8608" marB="0" anchor="c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09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a:t>2ª hipótese: Houve lesão irreversível ao bem jurídico?</a:t>
            </a:r>
          </a:p>
        </p:txBody>
      </p:sp>
      <p:sp>
        <p:nvSpPr>
          <p:cNvPr id="3" name="Espaço Reservado para Conteúdo 2"/>
          <p:cNvSpPr>
            <a:spLocks noGrp="1"/>
          </p:cNvSpPr>
          <p:nvPr>
            <p:ph idx="1"/>
          </p:nvPr>
        </p:nvSpPr>
        <p:spPr/>
        <p:txBody>
          <a:bodyPr>
            <a:normAutofit/>
          </a:bodyPr>
          <a:lstStyle/>
          <a:p>
            <a:pPr marL="285750" indent="-285750">
              <a:buFont typeface="Wingdings" panose="05000000000000000000" pitchFamily="2" charset="2"/>
              <a:buChar char="Ø"/>
            </a:pPr>
            <a:r>
              <a:rPr lang="pt-BR" sz="1800" dirty="0">
                <a:solidFill>
                  <a:schemeClr val="tx1"/>
                </a:solidFill>
              </a:rPr>
              <a:t>Ultrapassados os itens referentes à análise de provas, o fiscal analisará se houve lesão ao bem jurídico </a:t>
            </a:r>
            <a:r>
              <a:rPr lang="pt-BR" sz="1800" b="1" dirty="0">
                <a:solidFill>
                  <a:schemeClr val="tx1"/>
                </a:solidFill>
              </a:rPr>
              <a:t>tutelado pela norma infringida. Ou seja, o contrato está diferente do produto registrado?</a:t>
            </a:r>
          </a:p>
          <a:p>
            <a:endParaRPr lang="pt-BR" sz="1800" b="1" dirty="0">
              <a:solidFill>
                <a:schemeClr val="tx1"/>
              </a:solidFill>
            </a:endParaRPr>
          </a:p>
          <a:p>
            <a:pPr marL="285750" indent="-285750">
              <a:buFont typeface="Wingdings" panose="05000000000000000000" pitchFamily="2" charset="2"/>
              <a:buChar char="Ø"/>
            </a:pPr>
            <a:r>
              <a:rPr lang="pt-BR" sz="1800" b="1" dirty="0">
                <a:solidFill>
                  <a:schemeClr val="tx1"/>
                </a:solidFill>
              </a:rPr>
              <a:t>A partir do momento que a operadora reparou, a lesão é reversível; </a:t>
            </a:r>
          </a:p>
          <a:p>
            <a:pPr marL="285750" indent="-285750">
              <a:buFont typeface="Wingdings" panose="05000000000000000000" pitchFamily="2" charset="2"/>
              <a:buChar char="Ø"/>
            </a:pPr>
            <a:endParaRPr lang="pt-BR" sz="1800" dirty="0">
              <a:solidFill>
                <a:schemeClr val="tx1"/>
              </a:solidFill>
            </a:endParaRPr>
          </a:p>
          <a:p>
            <a:pPr marL="285750" indent="-285750">
              <a:buFont typeface="Wingdings" panose="05000000000000000000" pitchFamily="2" charset="2"/>
              <a:buChar char="Ø"/>
            </a:pPr>
            <a:r>
              <a:rPr lang="pt-BR" sz="1800" dirty="0">
                <a:solidFill>
                  <a:schemeClr val="tx1"/>
                </a:solidFill>
              </a:rPr>
              <a:t>Portanto, o entendimento define que a aplicabilidade deste dispositivo, somente se dará em conjunto com a reparação tardia, por conta da característica  da infração da operação de produto diverso do registrado.</a:t>
            </a:r>
          </a:p>
          <a:p>
            <a:endParaRPr lang="pt-BR" sz="1800" dirty="0">
              <a:solidFill>
                <a:schemeClr val="tx1"/>
              </a:solidFill>
            </a:endParaRPr>
          </a:p>
          <a:p>
            <a:endParaRPr lang="pt-BR" sz="1800" dirty="0">
              <a:solidFill>
                <a:schemeClr val="tx1"/>
              </a:solidFill>
            </a:endParaRPr>
          </a:p>
          <a:p>
            <a:endParaRPr lang="pt-BR" sz="1800" dirty="0">
              <a:solidFill>
                <a:schemeClr val="tx1"/>
              </a:solidFill>
            </a:endParaRP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8</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spTree>
    <p:extLst>
      <p:ext uri="{BB962C8B-B14F-4D97-AF65-F5344CB8AC3E}">
        <p14:creationId xmlns:p14="http://schemas.microsoft.com/office/powerpoint/2010/main" val="38157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600" dirty="0"/>
              <a:t>3ª hipótese: Houve dano ao beneficiário?</a:t>
            </a:r>
          </a:p>
        </p:txBody>
      </p:sp>
      <p:sp>
        <p:nvSpPr>
          <p:cNvPr id="3" name="Espaço Reservado para Conteúdo 2"/>
          <p:cNvSpPr>
            <a:spLocks noGrp="1"/>
          </p:cNvSpPr>
          <p:nvPr>
            <p:ph idx="1"/>
          </p:nvPr>
        </p:nvSpPr>
        <p:spPr>
          <a:xfrm>
            <a:off x="323891" y="1232452"/>
            <a:ext cx="7639092" cy="3251161"/>
          </a:xfrm>
        </p:spPr>
        <p:txBody>
          <a:bodyPr>
            <a:normAutofit fontScale="77500" lnSpcReduction="20000"/>
          </a:bodyPr>
          <a:lstStyle/>
          <a:p>
            <a:pPr marL="285750" indent="-285750">
              <a:lnSpc>
                <a:spcPct val="170000"/>
              </a:lnSpc>
              <a:buFont typeface="Wingdings" panose="05000000000000000000" pitchFamily="2" charset="2"/>
              <a:buChar char="Ø"/>
            </a:pPr>
            <a:r>
              <a:rPr lang="pt-BR" sz="1800" dirty="0">
                <a:solidFill>
                  <a:schemeClr val="tx1"/>
                </a:solidFill>
              </a:rPr>
              <a:t>O fiscal deve fazer a pergunta: </a:t>
            </a:r>
          </a:p>
          <a:p>
            <a:pPr>
              <a:lnSpc>
                <a:spcPct val="170000"/>
              </a:lnSpc>
            </a:pPr>
            <a:r>
              <a:rPr lang="pt-BR" sz="1800" dirty="0">
                <a:solidFill>
                  <a:schemeClr val="tx1"/>
                </a:solidFill>
              </a:rPr>
              <a:t>	A operação do produto diverso da forma registrada na ANS favoreceu o beneficiário?</a:t>
            </a:r>
          </a:p>
          <a:p>
            <a:pPr>
              <a:lnSpc>
                <a:spcPct val="170000"/>
              </a:lnSpc>
            </a:pPr>
            <a:endParaRPr lang="pt-BR" sz="1800" dirty="0">
              <a:solidFill>
                <a:schemeClr val="tx1"/>
              </a:solidFill>
            </a:endParaRPr>
          </a:p>
          <a:p>
            <a:pPr marL="285750" indent="-285750">
              <a:lnSpc>
                <a:spcPct val="170000"/>
              </a:lnSpc>
              <a:buFont typeface="Wingdings" panose="05000000000000000000" pitchFamily="2" charset="2"/>
              <a:buChar char="Ø"/>
            </a:pPr>
            <a:r>
              <a:rPr lang="pt-BR" sz="1800" dirty="0">
                <a:solidFill>
                  <a:schemeClr val="tx1"/>
                </a:solidFill>
              </a:rPr>
              <a:t>A referência para aplicação do inciso III do art. 5º, foi dada pelo Entendimento DIFIS nº 5, de 2016, abaixo:</a:t>
            </a:r>
          </a:p>
          <a:p>
            <a:endParaRPr lang="pt-BR" sz="1800" dirty="0">
              <a:solidFill>
                <a:schemeClr val="tx1"/>
              </a:solidFill>
            </a:endParaRPr>
          </a:p>
          <a:p>
            <a:pPr algn="just"/>
            <a:r>
              <a:rPr lang="pt-BR" sz="1900" dirty="0">
                <a:solidFill>
                  <a:schemeClr val="tx1"/>
                </a:solidFill>
              </a:rPr>
              <a:t>“17. A infração de operar produto de forma diversa da registrada na ANS</a:t>
            </a:r>
            <a:r>
              <a:rPr lang="pt-BR" sz="1900" b="1" u="sng" dirty="0">
                <a:solidFill>
                  <a:schemeClr val="tx1"/>
                </a:solidFill>
              </a:rPr>
              <a:t>, ao contemplar unicamente rede hospitalar maior que a informada </a:t>
            </a:r>
            <a:r>
              <a:rPr lang="pt-BR" sz="1900" dirty="0">
                <a:solidFill>
                  <a:schemeClr val="tx1"/>
                </a:solidFill>
              </a:rPr>
              <a:t>quando do registro do produto, não acarreta em tese lesão irreversível ao bem jurídico tutelado pela norma infringida, como também, </a:t>
            </a:r>
            <a:r>
              <a:rPr lang="pt-BR" sz="1900" b="1" u="sng" dirty="0">
                <a:solidFill>
                  <a:schemeClr val="tx1"/>
                </a:solidFill>
              </a:rPr>
              <a:t>não acarreta qualquer dano aos beneficiários</a:t>
            </a:r>
            <a:r>
              <a:rPr lang="pt-BR" sz="1900" dirty="0">
                <a:solidFill>
                  <a:schemeClr val="tx1"/>
                </a:solidFill>
              </a:rPr>
              <a:t>, mesmo em se tratando de uma infração permanente, justificando a aplicação da sanção de advertência, até em observância ao princípio da proporcionalidade.”</a:t>
            </a:r>
          </a:p>
          <a:p>
            <a:endParaRPr lang="pt-BR" sz="1800" dirty="0">
              <a:solidFill>
                <a:schemeClr val="tx1"/>
              </a:solidFill>
            </a:endParaRPr>
          </a:p>
          <a:p>
            <a:endParaRPr lang="pt-BR" sz="1800" dirty="0">
              <a:solidFill>
                <a:schemeClr val="tx1"/>
              </a:solidFill>
            </a:endParaRPr>
          </a:p>
          <a:p>
            <a:endParaRPr lang="pt-BR" sz="1800" dirty="0">
              <a:solidFill>
                <a:schemeClr val="tx1"/>
              </a:solidFill>
            </a:endParaRPr>
          </a:p>
        </p:txBody>
      </p:sp>
      <p:sp>
        <p:nvSpPr>
          <p:cNvPr id="4" name="Espaço Reservado para Número de Slide 3"/>
          <p:cNvSpPr>
            <a:spLocks noGrp="1"/>
          </p:cNvSpPr>
          <p:nvPr>
            <p:ph type="sldNum" sz="quarter" idx="4"/>
          </p:nvPr>
        </p:nvSpPr>
        <p:spPr/>
        <p:txBody>
          <a:bodyPr/>
          <a:lstStyle/>
          <a:p>
            <a:fld id="{EBDF65D9-FF99-764A-9415-06FA1DD469B9}" type="slidenum">
              <a:rPr lang="en-US" smtClean="0"/>
              <a:t>9</a:t>
            </a:fld>
            <a:endParaRPr lang="en-US"/>
          </a:p>
        </p:txBody>
      </p:sp>
      <p:sp>
        <p:nvSpPr>
          <p:cNvPr id="5" name="Espaço Reservado para Rodapé 4"/>
          <p:cNvSpPr>
            <a:spLocks noGrp="1"/>
          </p:cNvSpPr>
          <p:nvPr>
            <p:ph type="ftr" sz="quarter" idx="3"/>
          </p:nvPr>
        </p:nvSpPr>
        <p:spPr/>
        <p:txBody>
          <a:bodyPr/>
          <a:lstStyle/>
          <a:p>
            <a:r>
              <a:rPr lang="pt-BR" dirty="0">
                <a:solidFill>
                  <a:srgbClr val="5B5C65"/>
                </a:solidFill>
                <a:latin typeface="Trebuchet MS" panose="020B0603020202020204" pitchFamily="34" charset="0"/>
              </a:rPr>
              <a:t>Entendimentos DIFIS 10 a 13</a:t>
            </a:r>
          </a:p>
        </p:txBody>
      </p:sp>
      <p:pic>
        <p:nvPicPr>
          <p:cNvPr id="6" name="Imagem 5">
            <a:extLst>
              <a:ext uri="{FF2B5EF4-FFF2-40B4-BE49-F238E27FC236}">
                <a16:creationId xmlns:a16="http://schemas.microsoft.com/office/drawing/2014/main" id="{B269D8DC-7074-432C-A751-45D1EC88A0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103042"/>
            <a:ext cx="1181017" cy="1181017"/>
          </a:xfrm>
          <a:prstGeom prst="rect">
            <a:avLst/>
          </a:prstGeom>
        </p:spPr>
      </p:pic>
    </p:spTree>
    <p:extLst>
      <p:ext uri="{BB962C8B-B14F-4D97-AF65-F5344CB8AC3E}">
        <p14:creationId xmlns:p14="http://schemas.microsoft.com/office/powerpoint/2010/main" val="3389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5066</TotalTime>
  <Words>3436</Words>
  <Application>Microsoft Office PowerPoint</Application>
  <PresentationFormat>Apresentação na tela (16:9)</PresentationFormat>
  <Paragraphs>344</Paragraphs>
  <Slides>37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37</vt:i4>
      </vt:variant>
    </vt:vector>
  </HeadingPairs>
  <TitlesOfParts>
    <vt:vector size="42" baseType="lpstr">
      <vt:lpstr>Arial</vt:lpstr>
      <vt:lpstr>Calibri</vt:lpstr>
      <vt:lpstr>Trebuchet MS</vt:lpstr>
      <vt:lpstr>Wingdings</vt:lpstr>
      <vt:lpstr>Office Theme</vt:lpstr>
      <vt:lpstr>Entendimentos DIFIS 10 a 13</vt:lpstr>
      <vt:lpstr>Ementa:   Operar produto de forma diversa da registrada na ANS. Artigo 20 da Resolução Normativa - RN nº 124, de 30 de março de 2006.  Orientação para aplicação da penalidade de advertência, considerando as peculiaridades desse tipo infrativo. Uniformização no atuar da Diretoria de Fiscalização. </vt:lpstr>
      <vt:lpstr>Onde estamos? (fase processual)</vt:lpstr>
      <vt:lpstr>Produto Diverso do Registrado</vt:lpstr>
      <vt:lpstr>Advertência</vt:lpstr>
      <vt:lpstr>Questões Gerais</vt:lpstr>
      <vt:lpstr>1ª hipótese: reparação tardia</vt:lpstr>
      <vt:lpstr>2ª hipótese: Houve lesão irreversível ao bem jurídico?</vt:lpstr>
      <vt:lpstr>3ª hipótese: Houve dano ao beneficiário?</vt:lpstr>
      <vt:lpstr>Houve dano ao beneficiário?</vt:lpstr>
      <vt:lpstr>Conclusões</vt:lpstr>
      <vt:lpstr>Ementa:   Interpretação dos dispositivos que, assim como a RVE no âmbito da NIP, tratam de incentivos à reparação de conduta. Necessidade de esclarecimento quanto a adequada aplicação de cada um dos institutos e suas consequências. Art. 19, inciso III; Art. 25, inciso IV; e Art. 34; todos da RN n° 388/2015. Art. 5º, inciso IV; e art. 8°, inciso III; ambos da RN nº 124/06.  </vt:lpstr>
      <vt:lpstr>Quais são os institutos de reparação?</vt:lpstr>
      <vt:lpstr>RVE (NIP)</vt:lpstr>
      <vt:lpstr>Reparação Posterior (NIP)</vt:lpstr>
      <vt:lpstr>Reparação de efeitos danosos da infração (advertência)</vt:lpstr>
      <vt:lpstr>          Reparação de efeitos danosos da infração (atenuante)</vt:lpstr>
      <vt:lpstr>       RVE (Denúncia - Procedimento Administrativo Preparatório )</vt:lpstr>
      <vt:lpstr>       Reparação voluntária e eficaz da conduta (Representação – Entre Diretorias da ANS)</vt:lpstr>
      <vt:lpstr>Conclusão </vt:lpstr>
      <vt:lpstr>ENTENDIMENTO DIFIS 12</vt:lpstr>
      <vt:lpstr>Conceito e Modalidades </vt:lpstr>
      <vt:lpstr>Requisitos da RN 432</vt:lpstr>
      <vt:lpstr>Problemática </vt:lpstr>
      <vt:lpstr>Questão nº 1 </vt:lpstr>
      <vt:lpstr>Questão nº 2 </vt:lpstr>
      <vt:lpstr>Questão nº 3 </vt:lpstr>
      <vt:lpstr>ENTENDIMENTO DIFIS 13</vt:lpstr>
      <vt:lpstr>Opções – Súmula Normativa 28 </vt:lpstr>
      <vt:lpstr>Opções - Entendimento DIFIS 13 </vt:lpstr>
      <vt:lpstr>E se não der certo? </vt:lpstr>
      <vt:lpstr>Porém... </vt:lpstr>
      <vt:lpstr>“Conhecimento Prévio” Item 42</vt:lpstr>
      <vt:lpstr>“Conhecimento Prévio”  Atenção! </vt:lpstr>
      <vt:lpstr>Orientações da Federação PR </vt:lpstr>
      <vt:lpstr>Sugestão de Redação </vt:lpstr>
      <vt:lpstr>Apresentação do PowerPoint</vt:lpstr>
    </vt:vector>
  </TitlesOfParts>
  <Company>Unimed do Brasil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Fabrício Caputo</dc:creator>
  <cp:lastModifiedBy>FDPR-JURI-Fabiano Luiz Ribeiro Pereira</cp:lastModifiedBy>
  <cp:revision>206</cp:revision>
  <dcterms:created xsi:type="dcterms:W3CDTF">2017-12-19T11:57:22Z</dcterms:created>
  <dcterms:modified xsi:type="dcterms:W3CDTF">2020-02-12T16:56:35Z</dcterms:modified>
</cp:coreProperties>
</file>