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06" r:id="rId3"/>
    <p:sldId id="258" r:id="rId4"/>
    <p:sldId id="315" r:id="rId5"/>
    <p:sldId id="316" r:id="rId6"/>
    <p:sldId id="301" r:id="rId7"/>
    <p:sldId id="308" r:id="rId8"/>
    <p:sldId id="307" r:id="rId9"/>
    <p:sldId id="309" r:id="rId10"/>
    <p:sldId id="297" r:id="rId11"/>
    <p:sldId id="300" r:id="rId12"/>
    <p:sldId id="283" r:id="rId13"/>
    <p:sldId id="314" r:id="rId14"/>
    <p:sldId id="295" r:id="rId15"/>
    <p:sldId id="270" r:id="rId16"/>
    <p:sldId id="296" r:id="rId17"/>
    <p:sldId id="272" r:id="rId18"/>
    <p:sldId id="274" r:id="rId19"/>
    <p:sldId id="273" r:id="rId20"/>
    <p:sldId id="285" r:id="rId21"/>
    <p:sldId id="276" r:id="rId22"/>
    <p:sldId id="287" r:id="rId23"/>
    <p:sldId id="277" r:id="rId24"/>
    <p:sldId id="278" r:id="rId25"/>
    <p:sldId id="279" r:id="rId26"/>
    <p:sldId id="289" r:id="rId27"/>
    <p:sldId id="280" r:id="rId28"/>
    <p:sldId id="290" r:id="rId29"/>
    <p:sldId id="303" r:id="rId30"/>
    <p:sldId id="305" r:id="rId31"/>
    <p:sldId id="317" r:id="rId32"/>
    <p:sldId id="318" r:id="rId33"/>
    <p:sldId id="260" r:id="rId34"/>
  </p:sldIdLst>
  <p:sldSz cx="12192000" cy="6858000"/>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D319"/>
    <a:srgbClr val="411564"/>
    <a:srgbClr val="00401A"/>
    <a:srgbClr val="663300"/>
    <a:srgbClr val="ED1651"/>
    <a:srgbClr val="FFE699"/>
    <a:srgbClr val="C4CBCF"/>
    <a:srgbClr val="FFF0C7"/>
    <a:srgbClr val="C4CB19"/>
    <a:srgbClr val="F479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56" autoAdjust="0"/>
    <p:restoredTop sz="94660"/>
  </p:normalViewPr>
  <p:slideViewPr>
    <p:cSldViewPr snapToGrid="0">
      <p:cViewPr varScale="1">
        <p:scale>
          <a:sx n="73" d="100"/>
          <a:sy n="73" d="100"/>
        </p:scale>
        <p:origin x="6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309AD9-309E-47CA-8B87-9100C7087D8B}" type="doc">
      <dgm:prSet loTypeId="urn:microsoft.com/office/officeart/2005/8/layout/default" loCatId="list" qsTypeId="urn:microsoft.com/office/officeart/2005/8/quickstyle/3d1" qsCatId="3D" csTypeId="urn:microsoft.com/office/officeart/2005/8/colors/accent2_2" csCatId="accent2" phldr="1"/>
      <dgm:spPr/>
      <dgm:t>
        <a:bodyPr/>
        <a:lstStyle/>
        <a:p>
          <a:endParaRPr lang="pt-BR"/>
        </a:p>
      </dgm:t>
    </dgm:pt>
    <dgm:pt modelId="{B67E6922-F7E0-4960-BDFE-9CCD7538D230}">
      <dgm:prSet phldrT="[Texto]" custT="1"/>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pPr algn="ctr"/>
          <a:r>
            <a:rPr lang="pt-BR" sz="1800" dirty="0">
              <a:latin typeface="Trebuchet MS" panose="020B0603020202020204" pitchFamily="34" charset="0"/>
            </a:rPr>
            <a:t>Todos os tipos de contratação são passíveis de troca</a:t>
          </a:r>
        </a:p>
      </dgm:t>
    </dgm:pt>
    <dgm:pt modelId="{C5AE0F59-7D14-4A2A-9778-60C6CA89E9F4}" type="parTrans" cxnId="{AECA67AF-36A1-4C02-A967-DED1A2F673B3}">
      <dgm:prSet/>
      <dgm:spPr/>
      <dgm:t>
        <a:bodyPr/>
        <a:lstStyle/>
        <a:p>
          <a:endParaRPr lang="pt-BR"/>
        </a:p>
      </dgm:t>
    </dgm:pt>
    <dgm:pt modelId="{6762565D-6EAD-4843-A88A-63643DFA2740}" type="sibTrans" cxnId="{AECA67AF-36A1-4C02-A967-DED1A2F673B3}">
      <dgm:prSet/>
      <dgm:spPr/>
      <dgm:t>
        <a:bodyPr/>
        <a:lstStyle/>
        <a:p>
          <a:endParaRPr lang="pt-BR"/>
        </a:p>
      </dgm:t>
    </dgm:pt>
    <dgm:pt modelId="{E232E8A7-C891-440E-AB0E-9B7C81CEA7E4}">
      <dgm:prSet phldrT="[Texto]" custT="1"/>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r>
            <a:rPr lang="pt-BR" sz="1800" dirty="0">
              <a:latin typeface="Trebuchet MS" panose="020B0603020202020204" pitchFamily="34" charset="0"/>
            </a:rPr>
            <a:t>Direito individual: análise de cada beneficiário da família</a:t>
          </a:r>
        </a:p>
      </dgm:t>
    </dgm:pt>
    <dgm:pt modelId="{B0AB72DB-C26C-4464-AEC1-C783EE6BE50D}" type="parTrans" cxnId="{1CF5BCA2-2E4D-4DE9-B895-411C10B2F68A}">
      <dgm:prSet/>
      <dgm:spPr/>
      <dgm:t>
        <a:bodyPr/>
        <a:lstStyle/>
        <a:p>
          <a:endParaRPr lang="pt-BR"/>
        </a:p>
      </dgm:t>
    </dgm:pt>
    <dgm:pt modelId="{4C4E53B5-1E7D-4CEE-AD3F-590745AF0CBA}" type="sibTrans" cxnId="{1CF5BCA2-2E4D-4DE9-B895-411C10B2F68A}">
      <dgm:prSet/>
      <dgm:spPr/>
      <dgm:t>
        <a:bodyPr/>
        <a:lstStyle/>
        <a:p>
          <a:endParaRPr lang="pt-BR"/>
        </a:p>
      </dgm:t>
    </dgm:pt>
    <dgm:pt modelId="{B681B30D-E1F5-401A-8D2A-8E7CC06A94E5}">
      <dgm:prSet phldrT="[Texto]" custT="1"/>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r>
            <a:rPr lang="pt-BR" sz="1800" dirty="0">
              <a:latin typeface="Trebuchet MS" panose="020B0603020202020204" pitchFamily="34" charset="0"/>
            </a:rPr>
            <a:t>A qualquer tempo: não existe mais “janela” de 4 meses</a:t>
          </a:r>
        </a:p>
      </dgm:t>
    </dgm:pt>
    <dgm:pt modelId="{47218A11-1278-430E-9197-E54DC7201633}" type="parTrans" cxnId="{B15B4F86-7987-41F2-8633-6DEFEAC56DBA}">
      <dgm:prSet/>
      <dgm:spPr/>
      <dgm:t>
        <a:bodyPr/>
        <a:lstStyle/>
        <a:p>
          <a:endParaRPr lang="pt-BR"/>
        </a:p>
      </dgm:t>
    </dgm:pt>
    <dgm:pt modelId="{10A823BB-AA6F-4F88-9571-AFBE99BF84F7}" type="sibTrans" cxnId="{B15B4F86-7987-41F2-8633-6DEFEAC56DBA}">
      <dgm:prSet/>
      <dgm:spPr/>
      <dgm:t>
        <a:bodyPr/>
        <a:lstStyle/>
        <a:p>
          <a:endParaRPr lang="pt-BR"/>
        </a:p>
      </dgm:t>
    </dgm:pt>
    <dgm:pt modelId="{3CC2480D-081D-40AB-A42B-865A35666A59}">
      <dgm:prSet phldrT="[Texto]" custT="1">
        <dgm:style>
          <a:lnRef idx="2">
            <a:schemeClr val="accent6"/>
          </a:lnRef>
          <a:fillRef idx="1">
            <a:schemeClr val="lt1"/>
          </a:fillRef>
          <a:effectRef idx="0">
            <a:schemeClr val="accent6"/>
          </a:effectRef>
          <a:fontRef idx="minor">
            <a:schemeClr val="dk1"/>
          </a:fontRef>
        </dgm:style>
      </dgm:prSet>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Se plano de destino com segmentação assistencial superior, cumprirá carência e CPT para a cobertura superior</a:t>
          </a:r>
        </a:p>
      </dgm:t>
    </dgm:pt>
    <dgm:pt modelId="{6413E7F5-58EA-4C32-A13B-6DB1DFFB6B7D}" type="parTrans" cxnId="{0131137D-70F0-4EFC-ABDE-AAF8BE615F73}">
      <dgm:prSet/>
      <dgm:spPr/>
      <dgm:t>
        <a:bodyPr/>
        <a:lstStyle/>
        <a:p>
          <a:endParaRPr lang="pt-BR"/>
        </a:p>
      </dgm:t>
    </dgm:pt>
    <dgm:pt modelId="{7EE82B59-DFCF-4356-8200-9EE31F3331CC}" type="sibTrans" cxnId="{0131137D-70F0-4EFC-ABDE-AAF8BE615F73}">
      <dgm:prSet/>
      <dgm:spPr/>
      <dgm:t>
        <a:bodyPr/>
        <a:lstStyle/>
        <a:p>
          <a:endParaRPr lang="pt-BR"/>
        </a:p>
      </dgm:t>
    </dgm:pt>
    <dgm:pt modelId="{EEB43492-F399-4851-9EB2-41B1EE693F6A}">
      <dgm:prSet custT="1">
        <dgm:style>
          <a:lnRef idx="2">
            <a:schemeClr val="accent6"/>
          </a:lnRef>
          <a:fillRef idx="1">
            <a:schemeClr val="lt1"/>
          </a:fillRef>
          <a:effectRef idx="0">
            <a:schemeClr val="accent6"/>
          </a:effectRef>
          <a:fontRef idx="minor">
            <a:schemeClr val="dk1"/>
          </a:fontRef>
        </dgm:style>
      </dgm:prSet>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OPS destino deve exigir comprovação de elegibilidade, se o plano de destino for coletivo</a:t>
          </a:r>
        </a:p>
      </dgm:t>
    </dgm:pt>
    <dgm:pt modelId="{086F8105-87BE-4570-9C6A-C26ADDEA3449}" type="parTrans" cxnId="{DD9C750E-8BBD-4D76-AFB3-4AA795284602}">
      <dgm:prSet/>
      <dgm:spPr/>
      <dgm:t>
        <a:bodyPr/>
        <a:lstStyle/>
        <a:p>
          <a:endParaRPr lang="pt-BR"/>
        </a:p>
      </dgm:t>
    </dgm:pt>
    <dgm:pt modelId="{B8542BFF-AE83-46CC-B654-40482B35D2AF}" type="sibTrans" cxnId="{DD9C750E-8BBD-4D76-AFB3-4AA795284602}">
      <dgm:prSet/>
      <dgm:spPr/>
      <dgm:t>
        <a:bodyPr/>
        <a:lstStyle/>
        <a:p>
          <a:endParaRPr lang="pt-BR"/>
        </a:p>
      </dgm:t>
    </dgm:pt>
    <dgm:pt modelId="{B159896B-141E-4D76-9C1E-99A6ABEEBAA1}">
      <dgm:prSet phldrT="[Texto]" custT="1">
        <dgm:style>
          <a:lnRef idx="2">
            <a:schemeClr val="accent6"/>
          </a:lnRef>
          <a:fillRef idx="1">
            <a:schemeClr val="lt1"/>
          </a:fillRef>
          <a:effectRef idx="0">
            <a:schemeClr val="accent6"/>
          </a:effectRef>
          <a:fontRef idx="minor">
            <a:schemeClr val="dk1"/>
          </a:fontRef>
        </dgm:style>
      </dgm:prSet>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Beneficiário em remissão (PEA), pode exercer, porém com exclusão daquele direito ou após o término da remissão (ainda com prazo de 60 dias)</a:t>
          </a:r>
        </a:p>
      </dgm:t>
    </dgm:pt>
    <dgm:pt modelId="{8BE5158A-5DC8-47CE-94DD-3B7E8B03716B}" type="sibTrans" cxnId="{A99D9D39-25F6-4EEB-A0D0-C8EA53E77B6D}">
      <dgm:prSet/>
      <dgm:spPr/>
      <dgm:t>
        <a:bodyPr/>
        <a:lstStyle/>
        <a:p>
          <a:endParaRPr lang="pt-BR"/>
        </a:p>
      </dgm:t>
    </dgm:pt>
    <dgm:pt modelId="{081ECBAD-99BA-4733-8276-EB42925BC6DB}" type="parTrans" cxnId="{A99D9D39-25F6-4EEB-A0D0-C8EA53E77B6D}">
      <dgm:prSet/>
      <dgm:spPr/>
      <dgm:t>
        <a:bodyPr/>
        <a:lstStyle/>
        <a:p>
          <a:endParaRPr lang="pt-BR"/>
        </a:p>
      </dgm:t>
    </dgm:pt>
    <dgm:pt modelId="{75D55B9C-A6B3-4BE9-A9B2-E23DB60990DF}" type="pres">
      <dgm:prSet presAssocID="{9D309AD9-309E-47CA-8B87-9100C7087D8B}" presName="diagram" presStyleCnt="0">
        <dgm:presLayoutVars>
          <dgm:dir/>
          <dgm:resizeHandles val="exact"/>
        </dgm:presLayoutVars>
      </dgm:prSet>
      <dgm:spPr/>
      <dgm:t>
        <a:bodyPr/>
        <a:lstStyle/>
        <a:p>
          <a:endParaRPr lang="pt-BR"/>
        </a:p>
      </dgm:t>
    </dgm:pt>
    <dgm:pt modelId="{F4DAA325-A963-4AEE-AAF7-D968B6FA6B39}" type="pres">
      <dgm:prSet presAssocID="{B67E6922-F7E0-4960-BDFE-9CCD7538D230}" presName="node" presStyleLbl="node1" presStyleIdx="0" presStyleCnt="6">
        <dgm:presLayoutVars>
          <dgm:bulletEnabled val="1"/>
        </dgm:presLayoutVars>
      </dgm:prSet>
      <dgm:spPr>
        <a:prstGeom prst="roundRect">
          <a:avLst/>
        </a:prstGeom>
      </dgm:spPr>
      <dgm:t>
        <a:bodyPr/>
        <a:lstStyle/>
        <a:p>
          <a:endParaRPr lang="pt-BR"/>
        </a:p>
      </dgm:t>
    </dgm:pt>
    <dgm:pt modelId="{0F3B20D2-2C85-4E55-9579-397274E5A28C}" type="pres">
      <dgm:prSet presAssocID="{6762565D-6EAD-4843-A88A-63643DFA2740}" presName="sibTrans" presStyleCnt="0"/>
      <dgm:spPr/>
    </dgm:pt>
    <dgm:pt modelId="{C06B1BBE-98C3-4F2F-8827-E71D248FE5A0}" type="pres">
      <dgm:prSet presAssocID="{E232E8A7-C891-440E-AB0E-9B7C81CEA7E4}" presName="node" presStyleLbl="node1" presStyleIdx="1" presStyleCnt="6">
        <dgm:presLayoutVars>
          <dgm:bulletEnabled val="1"/>
        </dgm:presLayoutVars>
      </dgm:prSet>
      <dgm:spPr>
        <a:prstGeom prst="roundRect">
          <a:avLst/>
        </a:prstGeom>
      </dgm:spPr>
      <dgm:t>
        <a:bodyPr/>
        <a:lstStyle/>
        <a:p>
          <a:endParaRPr lang="pt-BR"/>
        </a:p>
      </dgm:t>
    </dgm:pt>
    <dgm:pt modelId="{5418B293-6AF1-4D6D-93AB-C7971EAE1E7C}" type="pres">
      <dgm:prSet presAssocID="{4C4E53B5-1E7D-4CEE-AD3F-590745AF0CBA}" presName="sibTrans" presStyleCnt="0"/>
      <dgm:spPr/>
    </dgm:pt>
    <dgm:pt modelId="{82528305-8BE3-434B-9E35-CF3EBA771189}" type="pres">
      <dgm:prSet presAssocID="{B681B30D-E1F5-401A-8D2A-8E7CC06A94E5}" presName="node" presStyleLbl="node1" presStyleIdx="2" presStyleCnt="6">
        <dgm:presLayoutVars>
          <dgm:bulletEnabled val="1"/>
        </dgm:presLayoutVars>
      </dgm:prSet>
      <dgm:spPr>
        <a:prstGeom prst="roundRect">
          <a:avLst/>
        </a:prstGeom>
      </dgm:spPr>
      <dgm:t>
        <a:bodyPr/>
        <a:lstStyle/>
        <a:p>
          <a:endParaRPr lang="pt-BR"/>
        </a:p>
      </dgm:t>
    </dgm:pt>
    <dgm:pt modelId="{7B3D03C3-3688-48FD-B52B-C54CA868F1F2}" type="pres">
      <dgm:prSet presAssocID="{10A823BB-AA6F-4F88-9571-AFBE99BF84F7}" presName="sibTrans" presStyleCnt="0"/>
      <dgm:spPr/>
    </dgm:pt>
    <dgm:pt modelId="{5E67DF5A-0C52-4069-A08B-F421D3CBA15E}" type="pres">
      <dgm:prSet presAssocID="{B159896B-141E-4D76-9C1E-99A6ABEEBAA1}" presName="node" presStyleLbl="node1" presStyleIdx="3" presStyleCnt="6">
        <dgm:presLayoutVars>
          <dgm:bulletEnabled val="1"/>
        </dgm:presLayoutVars>
      </dgm:prSet>
      <dgm:spPr>
        <a:prstGeom prst="roundRect">
          <a:avLst/>
        </a:prstGeom>
      </dgm:spPr>
      <dgm:t>
        <a:bodyPr/>
        <a:lstStyle/>
        <a:p>
          <a:endParaRPr lang="pt-BR"/>
        </a:p>
      </dgm:t>
    </dgm:pt>
    <dgm:pt modelId="{969B9AC9-517C-46AD-A0D9-EB4E0598D01D}" type="pres">
      <dgm:prSet presAssocID="{8BE5158A-5DC8-47CE-94DD-3B7E8B03716B}" presName="sibTrans" presStyleCnt="0"/>
      <dgm:spPr/>
    </dgm:pt>
    <dgm:pt modelId="{1582118A-5A81-4501-80AD-BDC4C1C65B80}" type="pres">
      <dgm:prSet presAssocID="{3CC2480D-081D-40AB-A42B-865A35666A59}" presName="node" presStyleLbl="node1" presStyleIdx="4" presStyleCnt="6">
        <dgm:presLayoutVars>
          <dgm:bulletEnabled val="1"/>
        </dgm:presLayoutVars>
      </dgm:prSet>
      <dgm:spPr>
        <a:prstGeom prst="roundRect">
          <a:avLst/>
        </a:prstGeom>
      </dgm:spPr>
      <dgm:t>
        <a:bodyPr/>
        <a:lstStyle/>
        <a:p>
          <a:endParaRPr lang="pt-BR"/>
        </a:p>
      </dgm:t>
    </dgm:pt>
    <dgm:pt modelId="{310BDD32-87C2-4A19-9886-7D10E64B5F30}" type="pres">
      <dgm:prSet presAssocID="{7EE82B59-DFCF-4356-8200-9EE31F3331CC}" presName="sibTrans" presStyleCnt="0"/>
      <dgm:spPr/>
    </dgm:pt>
    <dgm:pt modelId="{AA3E3AB6-495B-4FB4-AEDC-4618FE09D2DF}" type="pres">
      <dgm:prSet presAssocID="{EEB43492-F399-4851-9EB2-41B1EE693F6A}" presName="node" presStyleLbl="node1" presStyleIdx="5" presStyleCnt="6" custLinFactNeighborX="-363" custLinFactNeighborY="0">
        <dgm:presLayoutVars>
          <dgm:bulletEnabled val="1"/>
        </dgm:presLayoutVars>
      </dgm:prSet>
      <dgm:spPr>
        <a:prstGeom prst="roundRect">
          <a:avLst/>
        </a:prstGeom>
      </dgm:spPr>
      <dgm:t>
        <a:bodyPr/>
        <a:lstStyle/>
        <a:p>
          <a:endParaRPr lang="pt-BR"/>
        </a:p>
      </dgm:t>
    </dgm:pt>
  </dgm:ptLst>
  <dgm:cxnLst>
    <dgm:cxn modelId="{3FBA0E5C-B487-4D8F-8B20-416BA702313E}" type="presOf" srcId="{B67E6922-F7E0-4960-BDFE-9CCD7538D230}" destId="{F4DAA325-A963-4AEE-AAF7-D968B6FA6B39}" srcOrd="0" destOrd="0" presId="urn:microsoft.com/office/officeart/2005/8/layout/default"/>
    <dgm:cxn modelId="{F2B9BCC9-C350-492E-8BEC-8A023F0B5818}" type="presOf" srcId="{EEB43492-F399-4851-9EB2-41B1EE693F6A}" destId="{AA3E3AB6-495B-4FB4-AEDC-4618FE09D2DF}" srcOrd="0" destOrd="0" presId="urn:microsoft.com/office/officeart/2005/8/layout/default"/>
    <dgm:cxn modelId="{A99D9D39-25F6-4EEB-A0D0-C8EA53E77B6D}" srcId="{9D309AD9-309E-47CA-8B87-9100C7087D8B}" destId="{B159896B-141E-4D76-9C1E-99A6ABEEBAA1}" srcOrd="3" destOrd="0" parTransId="{081ECBAD-99BA-4733-8276-EB42925BC6DB}" sibTransId="{8BE5158A-5DC8-47CE-94DD-3B7E8B03716B}"/>
    <dgm:cxn modelId="{DD9C750E-8BBD-4D76-AFB3-4AA795284602}" srcId="{9D309AD9-309E-47CA-8B87-9100C7087D8B}" destId="{EEB43492-F399-4851-9EB2-41B1EE693F6A}" srcOrd="5" destOrd="0" parTransId="{086F8105-87BE-4570-9C6A-C26ADDEA3449}" sibTransId="{B8542BFF-AE83-46CC-B654-40482B35D2AF}"/>
    <dgm:cxn modelId="{0FAA471C-D3FF-4DAD-B214-7355C1FF1AD5}" type="presOf" srcId="{9D309AD9-309E-47CA-8B87-9100C7087D8B}" destId="{75D55B9C-A6B3-4BE9-A9B2-E23DB60990DF}" srcOrd="0" destOrd="0" presId="urn:microsoft.com/office/officeart/2005/8/layout/default"/>
    <dgm:cxn modelId="{14979989-979A-46AC-8A05-91B93B178CE1}" type="presOf" srcId="{3CC2480D-081D-40AB-A42B-865A35666A59}" destId="{1582118A-5A81-4501-80AD-BDC4C1C65B80}" srcOrd="0" destOrd="0" presId="urn:microsoft.com/office/officeart/2005/8/layout/default"/>
    <dgm:cxn modelId="{0131137D-70F0-4EFC-ABDE-AAF8BE615F73}" srcId="{9D309AD9-309E-47CA-8B87-9100C7087D8B}" destId="{3CC2480D-081D-40AB-A42B-865A35666A59}" srcOrd="4" destOrd="0" parTransId="{6413E7F5-58EA-4C32-A13B-6DB1DFFB6B7D}" sibTransId="{7EE82B59-DFCF-4356-8200-9EE31F3331CC}"/>
    <dgm:cxn modelId="{C53E29B5-02D7-49CC-98AF-90A3EE0FFB4A}" type="presOf" srcId="{B681B30D-E1F5-401A-8D2A-8E7CC06A94E5}" destId="{82528305-8BE3-434B-9E35-CF3EBA771189}" srcOrd="0" destOrd="0" presId="urn:microsoft.com/office/officeart/2005/8/layout/default"/>
    <dgm:cxn modelId="{1CF5BCA2-2E4D-4DE9-B895-411C10B2F68A}" srcId="{9D309AD9-309E-47CA-8B87-9100C7087D8B}" destId="{E232E8A7-C891-440E-AB0E-9B7C81CEA7E4}" srcOrd="1" destOrd="0" parTransId="{B0AB72DB-C26C-4464-AEC1-C783EE6BE50D}" sibTransId="{4C4E53B5-1E7D-4CEE-AD3F-590745AF0CBA}"/>
    <dgm:cxn modelId="{D4702465-02E2-4879-AD6C-39D33C4FD644}" type="presOf" srcId="{B159896B-141E-4D76-9C1E-99A6ABEEBAA1}" destId="{5E67DF5A-0C52-4069-A08B-F421D3CBA15E}" srcOrd="0" destOrd="0" presId="urn:microsoft.com/office/officeart/2005/8/layout/default"/>
    <dgm:cxn modelId="{AECA67AF-36A1-4C02-A967-DED1A2F673B3}" srcId="{9D309AD9-309E-47CA-8B87-9100C7087D8B}" destId="{B67E6922-F7E0-4960-BDFE-9CCD7538D230}" srcOrd="0" destOrd="0" parTransId="{C5AE0F59-7D14-4A2A-9778-60C6CA89E9F4}" sibTransId="{6762565D-6EAD-4843-A88A-63643DFA2740}"/>
    <dgm:cxn modelId="{E172822C-701D-45FA-9F8A-DF574661271F}" type="presOf" srcId="{E232E8A7-C891-440E-AB0E-9B7C81CEA7E4}" destId="{C06B1BBE-98C3-4F2F-8827-E71D248FE5A0}" srcOrd="0" destOrd="0" presId="urn:microsoft.com/office/officeart/2005/8/layout/default"/>
    <dgm:cxn modelId="{B15B4F86-7987-41F2-8633-6DEFEAC56DBA}" srcId="{9D309AD9-309E-47CA-8B87-9100C7087D8B}" destId="{B681B30D-E1F5-401A-8D2A-8E7CC06A94E5}" srcOrd="2" destOrd="0" parTransId="{47218A11-1278-430E-9197-E54DC7201633}" sibTransId="{10A823BB-AA6F-4F88-9571-AFBE99BF84F7}"/>
    <dgm:cxn modelId="{DDF090DC-F37F-4F54-947E-2ED17DB66435}" type="presParOf" srcId="{75D55B9C-A6B3-4BE9-A9B2-E23DB60990DF}" destId="{F4DAA325-A963-4AEE-AAF7-D968B6FA6B39}" srcOrd="0" destOrd="0" presId="urn:microsoft.com/office/officeart/2005/8/layout/default"/>
    <dgm:cxn modelId="{4CEEC41D-798F-4DB2-A279-0BACC8B47B11}" type="presParOf" srcId="{75D55B9C-A6B3-4BE9-A9B2-E23DB60990DF}" destId="{0F3B20D2-2C85-4E55-9579-397274E5A28C}" srcOrd="1" destOrd="0" presId="urn:microsoft.com/office/officeart/2005/8/layout/default"/>
    <dgm:cxn modelId="{CBAA3768-72D8-4027-8C36-092D37BF6CDC}" type="presParOf" srcId="{75D55B9C-A6B3-4BE9-A9B2-E23DB60990DF}" destId="{C06B1BBE-98C3-4F2F-8827-E71D248FE5A0}" srcOrd="2" destOrd="0" presId="urn:microsoft.com/office/officeart/2005/8/layout/default"/>
    <dgm:cxn modelId="{F62FE6FB-8F1C-4D99-91FE-CC3E92C619E9}" type="presParOf" srcId="{75D55B9C-A6B3-4BE9-A9B2-E23DB60990DF}" destId="{5418B293-6AF1-4D6D-93AB-C7971EAE1E7C}" srcOrd="3" destOrd="0" presId="urn:microsoft.com/office/officeart/2005/8/layout/default"/>
    <dgm:cxn modelId="{71AF1405-1BD8-4BC8-933A-52F6F2E6AD12}" type="presParOf" srcId="{75D55B9C-A6B3-4BE9-A9B2-E23DB60990DF}" destId="{82528305-8BE3-434B-9E35-CF3EBA771189}" srcOrd="4" destOrd="0" presId="urn:microsoft.com/office/officeart/2005/8/layout/default"/>
    <dgm:cxn modelId="{9D634628-6C3E-4C61-9ECD-131FEBF91121}" type="presParOf" srcId="{75D55B9C-A6B3-4BE9-A9B2-E23DB60990DF}" destId="{7B3D03C3-3688-48FD-B52B-C54CA868F1F2}" srcOrd="5" destOrd="0" presId="urn:microsoft.com/office/officeart/2005/8/layout/default"/>
    <dgm:cxn modelId="{5F35F4C3-12D9-4295-8F6A-EC5A8A25E3BE}" type="presParOf" srcId="{75D55B9C-A6B3-4BE9-A9B2-E23DB60990DF}" destId="{5E67DF5A-0C52-4069-A08B-F421D3CBA15E}" srcOrd="6" destOrd="0" presId="urn:microsoft.com/office/officeart/2005/8/layout/default"/>
    <dgm:cxn modelId="{487A4A88-E3CA-4E34-99A6-7DB3503E2395}" type="presParOf" srcId="{75D55B9C-A6B3-4BE9-A9B2-E23DB60990DF}" destId="{969B9AC9-517C-46AD-A0D9-EB4E0598D01D}" srcOrd="7" destOrd="0" presId="urn:microsoft.com/office/officeart/2005/8/layout/default"/>
    <dgm:cxn modelId="{FEFBEDFA-E2C1-4B68-A8E5-C7BC49AD2BF5}" type="presParOf" srcId="{75D55B9C-A6B3-4BE9-A9B2-E23DB60990DF}" destId="{1582118A-5A81-4501-80AD-BDC4C1C65B80}" srcOrd="8" destOrd="0" presId="urn:microsoft.com/office/officeart/2005/8/layout/default"/>
    <dgm:cxn modelId="{B85CF220-DFF7-4592-BA28-272883771869}" type="presParOf" srcId="{75D55B9C-A6B3-4BE9-A9B2-E23DB60990DF}" destId="{310BDD32-87C2-4A19-9886-7D10E64B5F30}" srcOrd="9" destOrd="0" presId="urn:microsoft.com/office/officeart/2005/8/layout/default"/>
    <dgm:cxn modelId="{B82C0CFC-D876-4D71-AE3B-5F745EADD9EF}" type="presParOf" srcId="{75D55B9C-A6B3-4BE9-A9B2-E23DB60990DF}" destId="{AA3E3AB6-495B-4FB4-AEDC-4618FE09D2D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9D309AD9-309E-47CA-8B87-9100C7087D8B}" type="doc">
      <dgm:prSet loTypeId="urn:microsoft.com/office/officeart/2005/8/layout/default" loCatId="list" qsTypeId="urn:microsoft.com/office/officeart/2005/8/quickstyle/3d1" qsCatId="3D" csTypeId="urn:microsoft.com/office/officeart/2005/8/colors/accent2_2" csCatId="accent2" phldr="1"/>
      <dgm:spPr/>
      <dgm:t>
        <a:bodyPr/>
        <a:lstStyle/>
        <a:p>
          <a:endParaRPr lang="pt-BR"/>
        </a:p>
      </dgm:t>
    </dgm:pt>
    <dgm:pt modelId="{B67E6922-F7E0-4960-BDFE-9CCD7538D230}">
      <dgm:prSet phldrT="[Texto]" custT="1"/>
      <dgm:spPr>
        <a:solidFill>
          <a:srgbClr val="6633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dgm:spPr>
      <dgm:t>
        <a:bodyPr/>
        <a:lstStyle/>
        <a:p>
          <a:pPr algn="ctr"/>
          <a:r>
            <a:rPr lang="pt-BR" sz="1800" dirty="0">
              <a:latin typeface="Trebuchet MS" panose="020B0603020202020204" pitchFamily="34" charset="0"/>
            </a:rPr>
            <a:t>Plano de destino com status de “ativo com comercialização suspensa”:</a:t>
          </a:r>
        </a:p>
        <a:p>
          <a:pPr algn="ctr"/>
          <a:r>
            <a:rPr lang="pt-BR" sz="1800" dirty="0">
              <a:latin typeface="Trebuchet MS" panose="020B0603020202020204" pitchFamily="34" charset="0"/>
            </a:rPr>
            <a:t>PF – apenas dependentes elegíveis de titular já inscrito</a:t>
          </a:r>
        </a:p>
        <a:p>
          <a:pPr algn="ctr"/>
          <a:r>
            <a:rPr lang="pt-BR" sz="1800" dirty="0">
              <a:latin typeface="Trebuchet MS" panose="020B0603020202020204" pitchFamily="34" charset="0"/>
            </a:rPr>
            <a:t>PJ – se por iniciativa da OPS, qualquer beneficiário (titular e dependentes) </a:t>
          </a:r>
        </a:p>
      </dgm:t>
    </dgm:pt>
    <dgm:pt modelId="{C5AE0F59-7D14-4A2A-9778-60C6CA89E9F4}" type="parTrans" cxnId="{AECA67AF-36A1-4C02-A967-DED1A2F673B3}">
      <dgm:prSet/>
      <dgm:spPr/>
      <dgm:t>
        <a:bodyPr/>
        <a:lstStyle/>
        <a:p>
          <a:endParaRPr lang="pt-BR"/>
        </a:p>
      </dgm:t>
    </dgm:pt>
    <dgm:pt modelId="{6762565D-6EAD-4843-A88A-63643DFA2740}" type="sibTrans" cxnId="{AECA67AF-36A1-4C02-A967-DED1A2F673B3}">
      <dgm:prSet/>
      <dgm:spPr/>
      <dgm:t>
        <a:bodyPr/>
        <a:lstStyle/>
        <a:p>
          <a:endParaRPr lang="pt-BR"/>
        </a:p>
      </dgm:t>
    </dgm:pt>
    <dgm:pt modelId="{AB404E26-6477-4956-920F-7F6B0A838306}">
      <dgm:prSet custT="1"/>
      <dgm:spPr>
        <a:solidFill>
          <a:srgbClr val="663300"/>
        </a:solidFill>
        <a:effectLst/>
        <a:scene3d>
          <a:camera prst="orthographicFront"/>
          <a:lightRig rig="flat" dir="t"/>
        </a:scene3d>
        <a:sp3d prstMaterial="plastic"/>
      </dgm:spPr>
      <dgm:t>
        <a:bodyPr/>
        <a:lstStyle/>
        <a:p>
          <a:pPr marL="0" lvl="0" indent="0" algn="ctr" defTabSz="800100">
            <a:lnSpc>
              <a:spcPct val="90000"/>
            </a:lnSpc>
            <a:spcBef>
              <a:spcPct val="0"/>
            </a:spcBef>
            <a:spcAft>
              <a:spcPct val="35000"/>
            </a:spcAft>
            <a:buNone/>
          </a:pPr>
          <a:r>
            <a:rPr lang="pt-BR" sz="1800" kern="1200" dirty="0">
              <a:solidFill>
                <a:prstClr val="white"/>
              </a:solidFill>
              <a:latin typeface="Trebuchet MS" panose="020B0603020202020204" pitchFamily="34" charset="0"/>
              <a:ea typeface="+mn-ea"/>
              <a:cs typeface="+mn-cs"/>
            </a:rPr>
            <a:t>Plano de origem e destino do tipo coletivo empresarial, </a:t>
          </a:r>
          <a:r>
            <a:rPr lang="pt-BR" sz="1800" kern="1200" dirty="0" smtClean="0">
              <a:solidFill>
                <a:prstClr val="white"/>
              </a:solidFill>
              <a:latin typeface="Trebuchet MS" panose="020B0603020202020204" pitchFamily="34" charset="0"/>
              <a:ea typeface="+mn-ea"/>
              <a:cs typeface="+mn-cs"/>
            </a:rPr>
            <a:t>utilizar o Guia ANS apenas como facilitador, já que deve desconsiderar </a:t>
          </a:r>
          <a:r>
            <a:rPr lang="pt-BR" sz="1800" kern="1200" dirty="0">
              <a:solidFill>
                <a:prstClr val="white"/>
              </a:solidFill>
              <a:latin typeface="Trebuchet MS" panose="020B0603020202020204" pitchFamily="34" charset="0"/>
              <a:ea typeface="+mn-ea"/>
              <a:cs typeface="+mn-cs"/>
            </a:rPr>
            <a:t>faixa de preço na análise</a:t>
          </a:r>
        </a:p>
      </dgm:t>
    </dgm:pt>
    <dgm:pt modelId="{2FD3EBF8-9A81-467A-BEC8-2A598AFA8AFF}" type="parTrans" cxnId="{1F699080-F621-4186-913A-DD38CC401A9C}">
      <dgm:prSet/>
      <dgm:spPr/>
      <dgm:t>
        <a:bodyPr/>
        <a:lstStyle/>
        <a:p>
          <a:endParaRPr lang="pt-BR"/>
        </a:p>
      </dgm:t>
    </dgm:pt>
    <dgm:pt modelId="{E9BC5893-5DA3-4014-BECF-A933A7085443}" type="sibTrans" cxnId="{1F699080-F621-4186-913A-DD38CC401A9C}">
      <dgm:prSet/>
      <dgm:spPr/>
      <dgm:t>
        <a:bodyPr/>
        <a:lstStyle/>
        <a:p>
          <a:endParaRPr lang="pt-BR"/>
        </a:p>
      </dgm:t>
    </dgm:pt>
    <dgm:pt modelId="{D28AF49E-54E7-4480-87B8-A9B2D3EA7689}">
      <dgm:prSet custT="1"/>
      <dgm:spPr>
        <a:solidFill>
          <a:srgbClr val="663300"/>
        </a:solidFill>
        <a:effectLst/>
        <a:scene3d>
          <a:camera prst="orthographicFront"/>
          <a:lightRig rig="flat" dir="t"/>
        </a:scene3d>
        <a:sp3d prstMaterial="plastic"/>
      </dgm:spPr>
      <dgm:t>
        <a:bodyPr/>
        <a:lstStyle/>
        <a:p>
          <a:pPr marL="0" lvl="0" indent="0" algn="ctr" defTabSz="800100">
            <a:lnSpc>
              <a:spcPct val="90000"/>
            </a:lnSpc>
            <a:spcBef>
              <a:spcPct val="0"/>
            </a:spcBef>
            <a:spcAft>
              <a:spcPct val="35000"/>
            </a:spcAft>
            <a:buNone/>
          </a:pPr>
          <a:r>
            <a:rPr lang="pt-BR" sz="1800" kern="1200" dirty="0">
              <a:solidFill>
                <a:prstClr val="white"/>
              </a:solidFill>
              <a:latin typeface="Trebuchet MS" panose="020B0603020202020204" pitchFamily="34" charset="0"/>
              <a:ea typeface="+mn-ea"/>
              <a:cs typeface="+mn-cs"/>
            </a:rPr>
            <a:t>Se plano de origem for pós-estabelecido, </a:t>
          </a:r>
          <a:r>
            <a:rPr lang="pt-BR" sz="1800" kern="1200" dirty="0" smtClean="0">
              <a:solidFill>
                <a:prstClr val="white"/>
              </a:solidFill>
              <a:latin typeface="Trebuchet MS" panose="020B0603020202020204" pitchFamily="34" charset="0"/>
              <a:ea typeface="+mn-ea"/>
              <a:cs typeface="+mn-cs"/>
            </a:rPr>
            <a:t>utilizar o Guia ANS apenas como facilitador, já que deve desconsiderar </a:t>
          </a:r>
          <a:r>
            <a:rPr lang="pt-BR" sz="1800" kern="1200" dirty="0">
              <a:solidFill>
                <a:prstClr val="white"/>
              </a:solidFill>
              <a:latin typeface="Trebuchet MS" panose="020B0603020202020204" pitchFamily="34" charset="0"/>
              <a:ea typeface="+mn-ea"/>
              <a:cs typeface="+mn-cs"/>
            </a:rPr>
            <a:t>faixa de preço na análise</a:t>
          </a:r>
        </a:p>
      </dgm:t>
    </dgm:pt>
    <dgm:pt modelId="{84878738-7E30-4AEF-8540-E002B48D0D1F}" type="parTrans" cxnId="{2730A8C4-22A0-4CEA-B5E5-B480856E3FF6}">
      <dgm:prSet/>
      <dgm:spPr/>
      <dgm:t>
        <a:bodyPr/>
        <a:lstStyle/>
        <a:p>
          <a:endParaRPr lang="pt-BR"/>
        </a:p>
      </dgm:t>
    </dgm:pt>
    <dgm:pt modelId="{BA9F48DE-81A9-4DF4-8B2E-C76C2C7C2600}" type="sibTrans" cxnId="{2730A8C4-22A0-4CEA-B5E5-B480856E3FF6}">
      <dgm:prSet/>
      <dgm:spPr/>
      <dgm:t>
        <a:bodyPr/>
        <a:lstStyle/>
        <a:p>
          <a:endParaRPr lang="pt-BR"/>
        </a:p>
      </dgm:t>
    </dgm:pt>
    <dgm:pt modelId="{81F81008-77E9-427F-946C-075ACCC8DEFE}">
      <dgm:prSet custT="1"/>
      <dgm:spPr>
        <a:solidFill>
          <a:srgbClr val="663300"/>
        </a:solidFill>
        <a:effectLst/>
        <a:scene3d>
          <a:camera prst="orthographicFront"/>
          <a:lightRig rig="flat" dir="t"/>
        </a:scene3d>
        <a:sp3d prstMaterial="plastic"/>
      </dgm:spPr>
      <dgm:t>
        <a:bodyPr/>
        <a:lstStyle/>
        <a:p>
          <a:r>
            <a:rPr lang="pt-BR" sz="1800" kern="1200" dirty="0">
              <a:solidFill>
                <a:prstClr val="white"/>
              </a:solidFill>
              <a:latin typeface="Trebuchet MS" panose="020B0603020202020204" pitchFamily="34" charset="0"/>
              <a:ea typeface="+mn-ea"/>
              <a:cs typeface="+mn-cs"/>
            </a:rPr>
            <a:t>Beneficiário internado pode exercer portabilidade (exceto na modalidade de portabilidade simples)</a:t>
          </a:r>
        </a:p>
      </dgm:t>
    </dgm:pt>
    <dgm:pt modelId="{62F909BA-02C5-4997-9C0D-280E5B4472D5}" type="parTrans" cxnId="{75389218-C271-49A4-927A-07DA0E2D06EE}">
      <dgm:prSet/>
      <dgm:spPr/>
      <dgm:t>
        <a:bodyPr/>
        <a:lstStyle/>
        <a:p>
          <a:endParaRPr lang="pt-BR"/>
        </a:p>
      </dgm:t>
    </dgm:pt>
    <dgm:pt modelId="{F3BC91DB-1FC5-4934-A3F8-F2526B50CB60}" type="sibTrans" cxnId="{75389218-C271-49A4-927A-07DA0E2D06EE}">
      <dgm:prSet/>
      <dgm:spPr/>
      <dgm:t>
        <a:bodyPr/>
        <a:lstStyle/>
        <a:p>
          <a:endParaRPr lang="pt-BR"/>
        </a:p>
      </dgm:t>
    </dgm:pt>
    <dgm:pt modelId="{75D55B9C-A6B3-4BE9-A9B2-E23DB60990DF}" type="pres">
      <dgm:prSet presAssocID="{9D309AD9-309E-47CA-8B87-9100C7087D8B}" presName="diagram" presStyleCnt="0">
        <dgm:presLayoutVars>
          <dgm:dir/>
          <dgm:resizeHandles val="exact"/>
        </dgm:presLayoutVars>
      </dgm:prSet>
      <dgm:spPr/>
      <dgm:t>
        <a:bodyPr/>
        <a:lstStyle/>
        <a:p>
          <a:endParaRPr lang="pt-BR"/>
        </a:p>
      </dgm:t>
    </dgm:pt>
    <dgm:pt modelId="{F4DAA325-A963-4AEE-AAF7-D968B6FA6B39}" type="pres">
      <dgm:prSet presAssocID="{B67E6922-F7E0-4960-BDFE-9CCD7538D230}" presName="node" presStyleLbl="node1" presStyleIdx="0" presStyleCnt="4">
        <dgm:presLayoutVars>
          <dgm:bulletEnabled val="1"/>
        </dgm:presLayoutVars>
      </dgm:prSet>
      <dgm:spPr>
        <a:prstGeom prst="roundRect">
          <a:avLst/>
        </a:prstGeom>
      </dgm:spPr>
      <dgm:t>
        <a:bodyPr/>
        <a:lstStyle/>
        <a:p>
          <a:endParaRPr lang="pt-BR"/>
        </a:p>
      </dgm:t>
    </dgm:pt>
    <dgm:pt modelId="{0F3B20D2-2C85-4E55-9579-397274E5A28C}" type="pres">
      <dgm:prSet presAssocID="{6762565D-6EAD-4843-A88A-63643DFA2740}" presName="sibTrans" presStyleCnt="0"/>
      <dgm:spPr/>
    </dgm:pt>
    <dgm:pt modelId="{9A3958EA-5833-4369-B343-E0954597E645}" type="pres">
      <dgm:prSet presAssocID="{D28AF49E-54E7-4480-87B8-A9B2D3EA7689}" presName="node" presStyleLbl="node1" presStyleIdx="1" presStyleCnt="4">
        <dgm:presLayoutVars>
          <dgm:bulletEnabled val="1"/>
        </dgm:presLayoutVars>
      </dgm:prSet>
      <dgm:spPr>
        <a:prstGeom prst="roundRect">
          <a:avLst/>
        </a:prstGeom>
      </dgm:spPr>
      <dgm:t>
        <a:bodyPr/>
        <a:lstStyle/>
        <a:p>
          <a:endParaRPr lang="pt-BR"/>
        </a:p>
      </dgm:t>
    </dgm:pt>
    <dgm:pt modelId="{910775CF-7F88-40DA-8364-0286E6B7F08A}" type="pres">
      <dgm:prSet presAssocID="{BA9F48DE-81A9-4DF4-8B2E-C76C2C7C2600}" presName="sibTrans" presStyleCnt="0"/>
      <dgm:spPr/>
    </dgm:pt>
    <dgm:pt modelId="{4B17B5B4-E723-4EC0-B2CF-2049AB62C99A}" type="pres">
      <dgm:prSet presAssocID="{81F81008-77E9-427F-946C-075ACCC8DEFE}" presName="node" presStyleLbl="node1" presStyleIdx="2" presStyleCnt="4">
        <dgm:presLayoutVars>
          <dgm:bulletEnabled val="1"/>
        </dgm:presLayoutVars>
      </dgm:prSet>
      <dgm:spPr>
        <a:prstGeom prst="roundRect">
          <a:avLst/>
        </a:prstGeom>
      </dgm:spPr>
      <dgm:t>
        <a:bodyPr/>
        <a:lstStyle/>
        <a:p>
          <a:endParaRPr lang="pt-BR"/>
        </a:p>
      </dgm:t>
    </dgm:pt>
    <dgm:pt modelId="{D190EDAC-039D-4AAC-8E0B-336635BB81A6}" type="pres">
      <dgm:prSet presAssocID="{F3BC91DB-1FC5-4934-A3F8-F2526B50CB60}" presName="sibTrans" presStyleCnt="0"/>
      <dgm:spPr/>
    </dgm:pt>
    <dgm:pt modelId="{213B850B-CFA2-46A7-9D31-D6E4481B25A2}" type="pres">
      <dgm:prSet presAssocID="{AB404E26-6477-4956-920F-7F6B0A838306}" presName="node" presStyleLbl="node1" presStyleIdx="3" presStyleCnt="4">
        <dgm:presLayoutVars>
          <dgm:bulletEnabled val="1"/>
        </dgm:presLayoutVars>
      </dgm:prSet>
      <dgm:spPr>
        <a:prstGeom prst="roundRect">
          <a:avLst/>
        </a:prstGeom>
      </dgm:spPr>
      <dgm:t>
        <a:bodyPr/>
        <a:lstStyle/>
        <a:p>
          <a:endParaRPr lang="pt-BR"/>
        </a:p>
      </dgm:t>
    </dgm:pt>
  </dgm:ptLst>
  <dgm:cxnLst>
    <dgm:cxn modelId="{2730A8C4-22A0-4CEA-B5E5-B480856E3FF6}" srcId="{9D309AD9-309E-47CA-8B87-9100C7087D8B}" destId="{D28AF49E-54E7-4480-87B8-A9B2D3EA7689}" srcOrd="1" destOrd="0" parTransId="{84878738-7E30-4AEF-8540-E002B48D0D1F}" sibTransId="{BA9F48DE-81A9-4DF4-8B2E-C76C2C7C2600}"/>
    <dgm:cxn modelId="{BF283FFF-2EDA-4498-B042-BC6433716032}" type="presOf" srcId="{81F81008-77E9-427F-946C-075ACCC8DEFE}" destId="{4B17B5B4-E723-4EC0-B2CF-2049AB62C99A}" srcOrd="0" destOrd="0" presId="urn:microsoft.com/office/officeart/2005/8/layout/default"/>
    <dgm:cxn modelId="{6AAA263B-503C-4DD4-A227-AF68CAEA1C07}" type="presOf" srcId="{AB404E26-6477-4956-920F-7F6B0A838306}" destId="{213B850B-CFA2-46A7-9D31-D6E4481B25A2}" srcOrd="0" destOrd="0" presId="urn:microsoft.com/office/officeart/2005/8/layout/default"/>
    <dgm:cxn modelId="{AECA67AF-36A1-4C02-A967-DED1A2F673B3}" srcId="{9D309AD9-309E-47CA-8B87-9100C7087D8B}" destId="{B67E6922-F7E0-4960-BDFE-9CCD7538D230}" srcOrd="0" destOrd="0" parTransId="{C5AE0F59-7D14-4A2A-9778-60C6CA89E9F4}" sibTransId="{6762565D-6EAD-4843-A88A-63643DFA2740}"/>
    <dgm:cxn modelId="{1F699080-F621-4186-913A-DD38CC401A9C}" srcId="{9D309AD9-309E-47CA-8B87-9100C7087D8B}" destId="{AB404E26-6477-4956-920F-7F6B0A838306}" srcOrd="3" destOrd="0" parTransId="{2FD3EBF8-9A81-467A-BEC8-2A598AFA8AFF}" sibTransId="{E9BC5893-5DA3-4014-BECF-A933A7085443}"/>
    <dgm:cxn modelId="{A54CDC04-9D32-4811-93B6-B3FF3F6B6B11}" type="presOf" srcId="{D28AF49E-54E7-4480-87B8-A9B2D3EA7689}" destId="{9A3958EA-5833-4369-B343-E0954597E645}" srcOrd="0" destOrd="0" presId="urn:microsoft.com/office/officeart/2005/8/layout/default"/>
    <dgm:cxn modelId="{3FBA0E5C-B487-4D8F-8B20-416BA702313E}" type="presOf" srcId="{B67E6922-F7E0-4960-BDFE-9CCD7538D230}" destId="{F4DAA325-A963-4AEE-AAF7-D968B6FA6B39}" srcOrd="0" destOrd="0" presId="urn:microsoft.com/office/officeart/2005/8/layout/default"/>
    <dgm:cxn modelId="{0FAA471C-D3FF-4DAD-B214-7355C1FF1AD5}" type="presOf" srcId="{9D309AD9-309E-47CA-8B87-9100C7087D8B}" destId="{75D55B9C-A6B3-4BE9-A9B2-E23DB60990DF}" srcOrd="0" destOrd="0" presId="urn:microsoft.com/office/officeart/2005/8/layout/default"/>
    <dgm:cxn modelId="{75389218-C271-49A4-927A-07DA0E2D06EE}" srcId="{9D309AD9-309E-47CA-8B87-9100C7087D8B}" destId="{81F81008-77E9-427F-946C-075ACCC8DEFE}" srcOrd="2" destOrd="0" parTransId="{62F909BA-02C5-4997-9C0D-280E5B4472D5}" sibTransId="{F3BC91DB-1FC5-4934-A3F8-F2526B50CB60}"/>
    <dgm:cxn modelId="{DDF090DC-F37F-4F54-947E-2ED17DB66435}" type="presParOf" srcId="{75D55B9C-A6B3-4BE9-A9B2-E23DB60990DF}" destId="{F4DAA325-A963-4AEE-AAF7-D968B6FA6B39}" srcOrd="0" destOrd="0" presId="urn:microsoft.com/office/officeart/2005/8/layout/default"/>
    <dgm:cxn modelId="{4CEEC41D-798F-4DB2-A279-0BACC8B47B11}" type="presParOf" srcId="{75D55B9C-A6B3-4BE9-A9B2-E23DB60990DF}" destId="{0F3B20D2-2C85-4E55-9579-397274E5A28C}" srcOrd="1" destOrd="0" presId="urn:microsoft.com/office/officeart/2005/8/layout/default"/>
    <dgm:cxn modelId="{E9FCE676-2261-4AD3-9F03-E5607AF2660C}" type="presParOf" srcId="{75D55B9C-A6B3-4BE9-A9B2-E23DB60990DF}" destId="{9A3958EA-5833-4369-B343-E0954597E645}" srcOrd="2" destOrd="0" presId="urn:microsoft.com/office/officeart/2005/8/layout/default"/>
    <dgm:cxn modelId="{98418A6A-D160-4B7B-A44C-9C6EC517EB82}" type="presParOf" srcId="{75D55B9C-A6B3-4BE9-A9B2-E23DB60990DF}" destId="{910775CF-7F88-40DA-8364-0286E6B7F08A}" srcOrd="3" destOrd="0" presId="urn:microsoft.com/office/officeart/2005/8/layout/default"/>
    <dgm:cxn modelId="{7E8AEF05-54D2-4B3A-9236-EB6CFE287D45}" type="presParOf" srcId="{75D55B9C-A6B3-4BE9-A9B2-E23DB60990DF}" destId="{4B17B5B4-E723-4EC0-B2CF-2049AB62C99A}" srcOrd="4" destOrd="0" presId="urn:microsoft.com/office/officeart/2005/8/layout/default"/>
    <dgm:cxn modelId="{AF3C524C-C3FC-4891-B216-6BB62BE87EAA}" type="presParOf" srcId="{75D55B9C-A6B3-4BE9-A9B2-E23DB60990DF}" destId="{D190EDAC-039D-4AAC-8E0B-336635BB81A6}" srcOrd="5" destOrd="0" presId="urn:microsoft.com/office/officeart/2005/8/layout/default"/>
    <dgm:cxn modelId="{C3C6D637-A4F4-459B-B9AE-825B7C2679CA}" type="presParOf" srcId="{75D55B9C-A6B3-4BE9-A9B2-E23DB60990DF}" destId="{213B850B-CFA2-46A7-9D31-D6E4481B25A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09F9AB31-1173-4149-8FC7-BE13DF06947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pt-BR"/>
        </a:p>
      </dgm:t>
    </dgm:pt>
    <dgm:pt modelId="{E8B1FEBA-7686-48F1-A659-835199DAFD81}">
      <dgm:prSet phldrT="[Texto]"/>
      <dgm:spPr>
        <a:solidFill>
          <a:srgbClr val="663300"/>
        </a:solidFill>
      </dgm:spPr>
      <dgm:t>
        <a:bodyPr/>
        <a:lstStyle/>
        <a:p>
          <a:r>
            <a:rPr lang="pt-BR" dirty="0">
              <a:latin typeface="Trebuchet MS" panose="020B0603020202020204" pitchFamily="34" charset="0"/>
            </a:rPr>
            <a:t>Atenção: OPS Destino pode exigir que o beneficiário apresente o Recibo de Solicitação de Cancelamento (RN 412) ou outro documento que comprove a solicitação do cancelamento do plano de origem </a:t>
          </a:r>
        </a:p>
      </dgm:t>
    </dgm:pt>
    <dgm:pt modelId="{90789E3D-04FE-44AC-BB52-21F44890DE56}" type="parTrans" cxnId="{6B1F17F4-16B3-4AD6-9FE8-BA1D7B2D210E}">
      <dgm:prSet/>
      <dgm:spPr/>
      <dgm:t>
        <a:bodyPr/>
        <a:lstStyle/>
        <a:p>
          <a:endParaRPr lang="pt-BR"/>
        </a:p>
      </dgm:t>
    </dgm:pt>
    <dgm:pt modelId="{4C65D545-775F-44FE-990D-BCB3E9D7384E}" type="sibTrans" cxnId="{6B1F17F4-16B3-4AD6-9FE8-BA1D7B2D210E}">
      <dgm:prSet/>
      <dgm:spPr/>
      <dgm:t>
        <a:bodyPr/>
        <a:lstStyle/>
        <a:p>
          <a:endParaRPr lang="pt-BR"/>
        </a:p>
      </dgm:t>
    </dgm:pt>
    <dgm:pt modelId="{C5E6D581-ACAF-480C-807D-61B5D85F36EA}" type="pres">
      <dgm:prSet presAssocID="{09F9AB31-1173-4149-8FC7-BE13DF06947D}" presName="diagram" presStyleCnt="0">
        <dgm:presLayoutVars>
          <dgm:dir/>
          <dgm:resizeHandles val="exact"/>
        </dgm:presLayoutVars>
      </dgm:prSet>
      <dgm:spPr/>
      <dgm:t>
        <a:bodyPr/>
        <a:lstStyle/>
        <a:p>
          <a:endParaRPr lang="pt-BR"/>
        </a:p>
      </dgm:t>
    </dgm:pt>
    <dgm:pt modelId="{22580D89-5F85-49CD-994A-330AB60B8554}" type="pres">
      <dgm:prSet presAssocID="{E8B1FEBA-7686-48F1-A659-835199DAFD81}" presName="node" presStyleLbl="node1" presStyleIdx="0" presStyleCnt="1" custScaleX="42774" custScaleY="34892" custLinFactNeighborX="6116" custLinFactNeighborY="-27572">
        <dgm:presLayoutVars>
          <dgm:bulletEnabled val="1"/>
        </dgm:presLayoutVars>
      </dgm:prSet>
      <dgm:spPr>
        <a:prstGeom prst="wedgeEllipseCallout">
          <a:avLst/>
        </a:prstGeom>
      </dgm:spPr>
      <dgm:t>
        <a:bodyPr/>
        <a:lstStyle/>
        <a:p>
          <a:endParaRPr lang="pt-BR"/>
        </a:p>
      </dgm:t>
    </dgm:pt>
  </dgm:ptLst>
  <dgm:cxnLst>
    <dgm:cxn modelId="{C9AC2FF1-33E1-4CB2-AB46-F56836B9FB48}" type="presOf" srcId="{E8B1FEBA-7686-48F1-A659-835199DAFD81}" destId="{22580D89-5F85-49CD-994A-330AB60B8554}" srcOrd="0" destOrd="0" presId="urn:microsoft.com/office/officeart/2005/8/layout/default"/>
    <dgm:cxn modelId="{6B1F17F4-16B3-4AD6-9FE8-BA1D7B2D210E}" srcId="{09F9AB31-1173-4149-8FC7-BE13DF06947D}" destId="{E8B1FEBA-7686-48F1-A659-835199DAFD81}" srcOrd="0" destOrd="0" parTransId="{90789E3D-04FE-44AC-BB52-21F44890DE56}" sibTransId="{4C65D545-775F-44FE-990D-BCB3E9D7384E}"/>
    <dgm:cxn modelId="{B6B54B06-33AA-4019-97A0-3243F1C9B9F3}" type="presOf" srcId="{09F9AB31-1173-4149-8FC7-BE13DF06947D}" destId="{C5E6D581-ACAF-480C-807D-61B5D85F36EA}" srcOrd="0" destOrd="0" presId="urn:microsoft.com/office/officeart/2005/8/layout/default"/>
    <dgm:cxn modelId="{B7E89429-E841-4BF3-A820-2DD369D21BC6}" type="presParOf" srcId="{C5E6D581-ACAF-480C-807D-61B5D85F36EA}" destId="{22580D89-5F85-49CD-994A-330AB60B8554}"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C3E19BF-67F5-4104-8D52-9FCA6D21CA1C}" type="doc">
      <dgm:prSet loTypeId="urn:microsoft.com/office/officeart/2005/8/layout/hierarchy2" loCatId="hierarchy" qsTypeId="urn:microsoft.com/office/officeart/2005/8/quickstyle/simple1" qsCatId="simple" csTypeId="urn:microsoft.com/office/officeart/2005/8/colors/accent6_2" csCatId="accent6" phldr="1"/>
      <dgm:spPr/>
      <dgm:t>
        <a:bodyPr/>
        <a:lstStyle/>
        <a:p>
          <a:endParaRPr lang="pt-BR"/>
        </a:p>
      </dgm:t>
    </dgm:pt>
    <dgm:pt modelId="{0ED1768B-E944-4CD6-A9CA-CA956167C48F}" type="asst">
      <dgm:prSet phldrT="[Texto]" custT="1"/>
      <dgm:spPr>
        <a:solidFill>
          <a:schemeClr val="accent1">
            <a:lumMod val="40000"/>
            <a:lumOff val="60000"/>
          </a:schemeClr>
        </a:solidFill>
        <a:ln>
          <a:solidFill>
            <a:schemeClr val="accent1">
              <a:lumMod val="40000"/>
              <a:lumOff val="60000"/>
            </a:schemeClr>
          </a:solidFill>
        </a:ln>
      </dgm:spPr>
      <dgm:t>
        <a:bodyPr/>
        <a:lstStyle/>
        <a:p>
          <a:r>
            <a:rPr lang="pt-BR" sz="2000" dirty="0">
              <a:solidFill>
                <a:schemeClr val="tx1"/>
              </a:solidFill>
              <a:latin typeface="Trebuchet MS" panose="020B0603020202020204" pitchFamily="34" charset="0"/>
            </a:rPr>
            <a:t>1ª Portabilidade</a:t>
          </a:r>
        </a:p>
      </dgm:t>
    </dgm:pt>
    <dgm:pt modelId="{33EC10B1-63DB-42F1-93BB-F0958E1545B3}" type="parTrans" cxnId="{6F17D625-E9D3-4BD3-A130-4B691EBA3D03}">
      <dgm:prSet/>
      <dgm:spPr/>
      <dgm:t>
        <a:bodyPr/>
        <a:lstStyle/>
        <a:p>
          <a:endParaRPr lang="pt-BR"/>
        </a:p>
      </dgm:t>
    </dgm:pt>
    <dgm:pt modelId="{0A7D67E0-623C-463F-92E1-143BCF872F36}" type="sibTrans" cxnId="{6F17D625-E9D3-4BD3-A130-4B691EBA3D03}">
      <dgm:prSet/>
      <dgm:spPr/>
      <dgm:t>
        <a:bodyPr/>
        <a:lstStyle/>
        <a:p>
          <a:endParaRPr lang="pt-BR"/>
        </a:p>
      </dgm:t>
    </dgm:pt>
    <dgm:pt modelId="{3935CE15-E54D-49D5-A307-99B04A41BEC3}">
      <dgm:prSet phldrT="[Texto]" custT="1"/>
      <dgm:spPr>
        <a:solidFill>
          <a:schemeClr val="accent1">
            <a:lumMod val="40000"/>
            <a:lumOff val="60000"/>
          </a:schemeClr>
        </a:solidFill>
        <a:ln>
          <a:solidFill>
            <a:schemeClr val="accent1">
              <a:lumMod val="40000"/>
              <a:lumOff val="60000"/>
            </a:schemeClr>
          </a:solidFill>
        </a:ln>
      </dgm:spPr>
      <dgm:t>
        <a:bodyPr/>
        <a:lstStyle/>
        <a:p>
          <a:r>
            <a:rPr lang="pt-BR" sz="2000" dirty="0">
              <a:solidFill>
                <a:schemeClr val="tx1"/>
              </a:solidFill>
              <a:latin typeface="Trebuchet MS" panose="020B0603020202020204" pitchFamily="34" charset="0"/>
            </a:rPr>
            <a:t>2 anos, sem CPT</a:t>
          </a:r>
        </a:p>
      </dgm:t>
    </dgm:pt>
    <dgm:pt modelId="{7EAD6BCF-EFD7-4209-9ADC-5B0D333CB2F3}" type="parTrans" cxnId="{9756E60E-4615-4802-BCA0-88EE0265602A}">
      <dgm:prSet/>
      <dgm:spPr>
        <a:solidFill>
          <a:srgbClr val="663300"/>
        </a:solidFill>
        <a:ln>
          <a:solidFill>
            <a:schemeClr val="accent1">
              <a:lumMod val="40000"/>
              <a:lumOff val="60000"/>
            </a:schemeClr>
          </a:solidFill>
        </a:ln>
      </dgm:spPr>
      <dgm:t>
        <a:bodyPr/>
        <a:lstStyle/>
        <a:p>
          <a:endParaRPr lang="pt-BR"/>
        </a:p>
      </dgm:t>
    </dgm:pt>
    <dgm:pt modelId="{A864179F-E92A-4ADF-B5A0-B9BB2217370E}" type="sibTrans" cxnId="{9756E60E-4615-4802-BCA0-88EE0265602A}">
      <dgm:prSet/>
      <dgm:spPr/>
      <dgm:t>
        <a:bodyPr/>
        <a:lstStyle/>
        <a:p>
          <a:endParaRPr lang="pt-BR"/>
        </a:p>
      </dgm:t>
    </dgm:pt>
    <dgm:pt modelId="{84897C11-9163-45F8-8DB9-DF8042ABD790}">
      <dgm:prSet phldrT="[Texto]" custT="1"/>
      <dgm:spPr>
        <a:solidFill>
          <a:schemeClr val="accent1">
            <a:lumMod val="40000"/>
            <a:lumOff val="60000"/>
          </a:schemeClr>
        </a:solidFill>
        <a:ln>
          <a:solidFill>
            <a:schemeClr val="accent1">
              <a:lumMod val="40000"/>
              <a:lumOff val="60000"/>
            </a:schemeClr>
          </a:solidFill>
        </a:ln>
      </dgm:spPr>
      <dgm:t>
        <a:bodyPr/>
        <a:lstStyle/>
        <a:p>
          <a:r>
            <a:rPr lang="pt-BR" sz="2000" dirty="0">
              <a:solidFill>
                <a:schemeClr val="tx1"/>
              </a:solidFill>
              <a:latin typeface="Trebuchet MS" panose="020B0603020202020204" pitchFamily="34" charset="0"/>
            </a:rPr>
            <a:t>3 anos, com CPT</a:t>
          </a:r>
        </a:p>
      </dgm:t>
    </dgm:pt>
    <dgm:pt modelId="{96DBD912-7F24-4E08-BAD3-A5D45AE28C29}" type="parTrans" cxnId="{FF702915-B784-41CB-99B8-8193AC701628}">
      <dgm:prSet/>
      <dgm:spPr>
        <a:solidFill>
          <a:srgbClr val="663300"/>
        </a:solidFill>
        <a:ln>
          <a:solidFill>
            <a:schemeClr val="accent1">
              <a:lumMod val="40000"/>
              <a:lumOff val="60000"/>
            </a:schemeClr>
          </a:solidFill>
        </a:ln>
      </dgm:spPr>
      <dgm:t>
        <a:bodyPr/>
        <a:lstStyle/>
        <a:p>
          <a:endParaRPr lang="pt-BR"/>
        </a:p>
      </dgm:t>
    </dgm:pt>
    <dgm:pt modelId="{16A528A4-A2E4-4D40-99DE-338DAFCE2F7B}" type="sibTrans" cxnId="{FF702915-B784-41CB-99B8-8193AC701628}">
      <dgm:prSet/>
      <dgm:spPr/>
      <dgm:t>
        <a:bodyPr/>
        <a:lstStyle/>
        <a:p>
          <a:endParaRPr lang="pt-BR"/>
        </a:p>
      </dgm:t>
    </dgm:pt>
    <dgm:pt modelId="{7D1375B6-341F-4690-AFE7-8572E45E65DC}" type="pres">
      <dgm:prSet presAssocID="{1C3E19BF-67F5-4104-8D52-9FCA6D21CA1C}" presName="diagram" presStyleCnt="0">
        <dgm:presLayoutVars>
          <dgm:chPref val="1"/>
          <dgm:dir/>
          <dgm:animOne val="branch"/>
          <dgm:animLvl val="lvl"/>
          <dgm:resizeHandles val="exact"/>
        </dgm:presLayoutVars>
      </dgm:prSet>
      <dgm:spPr/>
      <dgm:t>
        <a:bodyPr/>
        <a:lstStyle/>
        <a:p>
          <a:endParaRPr lang="pt-BR"/>
        </a:p>
      </dgm:t>
    </dgm:pt>
    <dgm:pt modelId="{3B153ADA-DB13-4106-ACCB-49E9BC1F235C}" type="pres">
      <dgm:prSet presAssocID="{0ED1768B-E944-4CD6-A9CA-CA956167C48F}" presName="root1" presStyleCnt="0"/>
      <dgm:spPr/>
    </dgm:pt>
    <dgm:pt modelId="{1FA3336B-5E57-4B9E-8B8A-01883A30155D}" type="pres">
      <dgm:prSet presAssocID="{0ED1768B-E944-4CD6-A9CA-CA956167C48F}" presName="LevelOneTextNode" presStyleLbl="node0" presStyleIdx="0" presStyleCnt="1">
        <dgm:presLayoutVars>
          <dgm:chPref val="3"/>
        </dgm:presLayoutVars>
      </dgm:prSet>
      <dgm:spPr/>
      <dgm:t>
        <a:bodyPr/>
        <a:lstStyle/>
        <a:p>
          <a:endParaRPr lang="pt-BR"/>
        </a:p>
      </dgm:t>
    </dgm:pt>
    <dgm:pt modelId="{9A463AA6-BC33-4392-827B-6AFE5B9B8F83}" type="pres">
      <dgm:prSet presAssocID="{0ED1768B-E944-4CD6-A9CA-CA956167C48F}" presName="level2hierChild" presStyleCnt="0"/>
      <dgm:spPr/>
    </dgm:pt>
    <dgm:pt modelId="{A5E360B4-7014-438D-8AD0-34014513C618}" type="pres">
      <dgm:prSet presAssocID="{7EAD6BCF-EFD7-4209-9ADC-5B0D333CB2F3}" presName="conn2-1" presStyleLbl="parChTrans1D2" presStyleIdx="0" presStyleCnt="2"/>
      <dgm:spPr/>
      <dgm:t>
        <a:bodyPr/>
        <a:lstStyle/>
        <a:p>
          <a:endParaRPr lang="pt-BR"/>
        </a:p>
      </dgm:t>
    </dgm:pt>
    <dgm:pt modelId="{85A10DCB-545C-4ECE-B0D8-289F003DA8F8}" type="pres">
      <dgm:prSet presAssocID="{7EAD6BCF-EFD7-4209-9ADC-5B0D333CB2F3}" presName="connTx" presStyleLbl="parChTrans1D2" presStyleIdx="0" presStyleCnt="2"/>
      <dgm:spPr/>
      <dgm:t>
        <a:bodyPr/>
        <a:lstStyle/>
        <a:p>
          <a:endParaRPr lang="pt-BR"/>
        </a:p>
      </dgm:t>
    </dgm:pt>
    <dgm:pt modelId="{F08D2E85-D106-4DA3-8958-612DAC491018}" type="pres">
      <dgm:prSet presAssocID="{3935CE15-E54D-49D5-A307-99B04A41BEC3}" presName="root2" presStyleCnt="0"/>
      <dgm:spPr/>
    </dgm:pt>
    <dgm:pt modelId="{63BBB794-CD3B-4406-950E-B1B1BA497F87}" type="pres">
      <dgm:prSet presAssocID="{3935CE15-E54D-49D5-A307-99B04A41BEC3}" presName="LevelTwoTextNode" presStyleLbl="node2" presStyleIdx="0" presStyleCnt="2">
        <dgm:presLayoutVars>
          <dgm:chPref val="3"/>
        </dgm:presLayoutVars>
      </dgm:prSet>
      <dgm:spPr/>
      <dgm:t>
        <a:bodyPr/>
        <a:lstStyle/>
        <a:p>
          <a:endParaRPr lang="pt-BR"/>
        </a:p>
      </dgm:t>
    </dgm:pt>
    <dgm:pt modelId="{8F563960-B12F-4F45-AE3A-EB366564E845}" type="pres">
      <dgm:prSet presAssocID="{3935CE15-E54D-49D5-A307-99B04A41BEC3}" presName="level3hierChild" presStyleCnt="0"/>
      <dgm:spPr/>
    </dgm:pt>
    <dgm:pt modelId="{F31816E1-CF07-43E0-9E97-FE18F7D73833}" type="pres">
      <dgm:prSet presAssocID="{96DBD912-7F24-4E08-BAD3-A5D45AE28C29}" presName="conn2-1" presStyleLbl="parChTrans1D2" presStyleIdx="1" presStyleCnt="2"/>
      <dgm:spPr/>
      <dgm:t>
        <a:bodyPr/>
        <a:lstStyle/>
        <a:p>
          <a:endParaRPr lang="pt-BR"/>
        </a:p>
      </dgm:t>
    </dgm:pt>
    <dgm:pt modelId="{031B76D9-77B7-466A-93FB-3BE23766A4DB}" type="pres">
      <dgm:prSet presAssocID="{96DBD912-7F24-4E08-BAD3-A5D45AE28C29}" presName="connTx" presStyleLbl="parChTrans1D2" presStyleIdx="1" presStyleCnt="2"/>
      <dgm:spPr/>
      <dgm:t>
        <a:bodyPr/>
        <a:lstStyle/>
        <a:p>
          <a:endParaRPr lang="pt-BR"/>
        </a:p>
      </dgm:t>
    </dgm:pt>
    <dgm:pt modelId="{CD643233-C4E5-4A93-9EA8-EA7EAF8F4E00}" type="pres">
      <dgm:prSet presAssocID="{84897C11-9163-45F8-8DB9-DF8042ABD790}" presName="root2" presStyleCnt="0"/>
      <dgm:spPr/>
    </dgm:pt>
    <dgm:pt modelId="{23CD0A7F-9477-4AF1-8AA2-1AE0F6D02CE9}" type="pres">
      <dgm:prSet presAssocID="{84897C11-9163-45F8-8DB9-DF8042ABD790}" presName="LevelTwoTextNode" presStyleLbl="node2" presStyleIdx="1" presStyleCnt="2">
        <dgm:presLayoutVars>
          <dgm:chPref val="3"/>
        </dgm:presLayoutVars>
      </dgm:prSet>
      <dgm:spPr/>
      <dgm:t>
        <a:bodyPr/>
        <a:lstStyle/>
        <a:p>
          <a:endParaRPr lang="pt-BR"/>
        </a:p>
      </dgm:t>
    </dgm:pt>
    <dgm:pt modelId="{D91450DA-51C6-40D0-815B-15D896DA949E}" type="pres">
      <dgm:prSet presAssocID="{84897C11-9163-45F8-8DB9-DF8042ABD790}" presName="level3hierChild" presStyleCnt="0"/>
      <dgm:spPr/>
    </dgm:pt>
  </dgm:ptLst>
  <dgm:cxnLst>
    <dgm:cxn modelId="{3F2A2900-FE70-470F-85EB-4E7C32D33199}" type="presOf" srcId="{7EAD6BCF-EFD7-4209-9ADC-5B0D333CB2F3}" destId="{85A10DCB-545C-4ECE-B0D8-289F003DA8F8}" srcOrd="1" destOrd="0" presId="urn:microsoft.com/office/officeart/2005/8/layout/hierarchy2"/>
    <dgm:cxn modelId="{230403C9-7590-4522-BA91-B68D07F0F176}" type="presOf" srcId="{96DBD912-7F24-4E08-BAD3-A5D45AE28C29}" destId="{031B76D9-77B7-466A-93FB-3BE23766A4DB}" srcOrd="1" destOrd="0" presId="urn:microsoft.com/office/officeart/2005/8/layout/hierarchy2"/>
    <dgm:cxn modelId="{6F17D625-E9D3-4BD3-A130-4B691EBA3D03}" srcId="{1C3E19BF-67F5-4104-8D52-9FCA6D21CA1C}" destId="{0ED1768B-E944-4CD6-A9CA-CA956167C48F}" srcOrd="0" destOrd="0" parTransId="{33EC10B1-63DB-42F1-93BB-F0958E1545B3}" sibTransId="{0A7D67E0-623C-463F-92E1-143BCF872F36}"/>
    <dgm:cxn modelId="{9756E60E-4615-4802-BCA0-88EE0265602A}" srcId="{0ED1768B-E944-4CD6-A9CA-CA956167C48F}" destId="{3935CE15-E54D-49D5-A307-99B04A41BEC3}" srcOrd="0" destOrd="0" parTransId="{7EAD6BCF-EFD7-4209-9ADC-5B0D333CB2F3}" sibTransId="{A864179F-E92A-4ADF-B5A0-B9BB2217370E}"/>
    <dgm:cxn modelId="{FF702915-B784-41CB-99B8-8193AC701628}" srcId="{0ED1768B-E944-4CD6-A9CA-CA956167C48F}" destId="{84897C11-9163-45F8-8DB9-DF8042ABD790}" srcOrd="1" destOrd="0" parTransId="{96DBD912-7F24-4E08-BAD3-A5D45AE28C29}" sibTransId="{16A528A4-A2E4-4D40-99DE-338DAFCE2F7B}"/>
    <dgm:cxn modelId="{DA4B8EA2-CC14-44FC-AB26-A1F0BAC47696}" type="presOf" srcId="{1C3E19BF-67F5-4104-8D52-9FCA6D21CA1C}" destId="{7D1375B6-341F-4690-AFE7-8572E45E65DC}" srcOrd="0" destOrd="0" presId="urn:microsoft.com/office/officeart/2005/8/layout/hierarchy2"/>
    <dgm:cxn modelId="{5DE57229-4708-4A7B-816B-87ABDC4A5A7C}" type="presOf" srcId="{0ED1768B-E944-4CD6-A9CA-CA956167C48F}" destId="{1FA3336B-5E57-4B9E-8B8A-01883A30155D}" srcOrd="0" destOrd="0" presId="urn:microsoft.com/office/officeart/2005/8/layout/hierarchy2"/>
    <dgm:cxn modelId="{D81F9BB4-DAEC-4822-9B79-9ADAC9D4096C}" type="presOf" srcId="{3935CE15-E54D-49D5-A307-99B04A41BEC3}" destId="{63BBB794-CD3B-4406-950E-B1B1BA497F87}" srcOrd="0" destOrd="0" presId="urn:microsoft.com/office/officeart/2005/8/layout/hierarchy2"/>
    <dgm:cxn modelId="{2ADB14B1-6B7D-499D-9FB8-695F3C9003C1}" type="presOf" srcId="{7EAD6BCF-EFD7-4209-9ADC-5B0D333CB2F3}" destId="{A5E360B4-7014-438D-8AD0-34014513C618}" srcOrd="0" destOrd="0" presId="urn:microsoft.com/office/officeart/2005/8/layout/hierarchy2"/>
    <dgm:cxn modelId="{423BF3FC-D00B-446F-AB7D-7E22200E016F}" type="presOf" srcId="{96DBD912-7F24-4E08-BAD3-A5D45AE28C29}" destId="{F31816E1-CF07-43E0-9E97-FE18F7D73833}" srcOrd="0" destOrd="0" presId="urn:microsoft.com/office/officeart/2005/8/layout/hierarchy2"/>
    <dgm:cxn modelId="{F54D94DF-666E-425B-A935-81A1FF99F360}" type="presOf" srcId="{84897C11-9163-45F8-8DB9-DF8042ABD790}" destId="{23CD0A7F-9477-4AF1-8AA2-1AE0F6D02CE9}" srcOrd="0" destOrd="0" presId="urn:microsoft.com/office/officeart/2005/8/layout/hierarchy2"/>
    <dgm:cxn modelId="{F9E6C02D-C7DF-4386-9DAA-6254C12F1D46}" type="presParOf" srcId="{7D1375B6-341F-4690-AFE7-8572E45E65DC}" destId="{3B153ADA-DB13-4106-ACCB-49E9BC1F235C}" srcOrd="0" destOrd="0" presId="urn:microsoft.com/office/officeart/2005/8/layout/hierarchy2"/>
    <dgm:cxn modelId="{7A3330D8-4C64-4359-9A03-449E9B019235}" type="presParOf" srcId="{3B153ADA-DB13-4106-ACCB-49E9BC1F235C}" destId="{1FA3336B-5E57-4B9E-8B8A-01883A30155D}" srcOrd="0" destOrd="0" presId="urn:microsoft.com/office/officeart/2005/8/layout/hierarchy2"/>
    <dgm:cxn modelId="{8B1508B8-AD04-451D-A7BE-501F94859E1B}" type="presParOf" srcId="{3B153ADA-DB13-4106-ACCB-49E9BC1F235C}" destId="{9A463AA6-BC33-4392-827B-6AFE5B9B8F83}" srcOrd="1" destOrd="0" presId="urn:microsoft.com/office/officeart/2005/8/layout/hierarchy2"/>
    <dgm:cxn modelId="{A725B6F7-8401-45DC-8216-387C5B40C12D}" type="presParOf" srcId="{9A463AA6-BC33-4392-827B-6AFE5B9B8F83}" destId="{A5E360B4-7014-438D-8AD0-34014513C618}" srcOrd="0" destOrd="0" presId="urn:microsoft.com/office/officeart/2005/8/layout/hierarchy2"/>
    <dgm:cxn modelId="{F3BBF88C-6528-4DC3-8687-C5C814C193E7}" type="presParOf" srcId="{A5E360B4-7014-438D-8AD0-34014513C618}" destId="{85A10DCB-545C-4ECE-B0D8-289F003DA8F8}" srcOrd="0" destOrd="0" presId="urn:microsoft.com/office/officeart/2005/8/layout/hierarchy2"/>
    <dgm:cxn modelId="{971A226E-53A8-496D-8E8A-52E5E29E8FE5}" type="presParOf" srcId="{9A463AA6-BC33-4392-827B-6AFE5B9B8F83}" destId="{F08D2E85-D106-4DA3-8958-612DAC491018}" srcOrd="1" destOrd="0" presId="urn:microsoft.com/office/officeart/2005/8/layout/hierarchy2"/>
    <dgm:cxn modelId="{AFA34618-B286-4E83-915D-ED081BD6DDF6}" type="presParOf" srcId="{F08D2E85-D106-4DA3-8958-612DAC491018}" destId="{63BBB794-CD3B-4406-950E-B1B1BA497F87}" srcOrd="0" destOrd="0" presId="urn:microsoft.com/office/officeart/2005/8/layout/hierarchy2"/>
    <dgm:cxn modelId="{A32544E7-83B5-4C9A-AF0F-EAF274E009A9}" type="presParOf" srcId="{F08D2E85-D106-4DA3-8958-612DAC491018}" destId="{8F563960-B12F-4F45-AE3A-EB366564E845}" srcOrd="1" destOrd="0" presId="urn:microsoft.com/office/officeart/2005/8/layout/hierarchy2"/>
    <dgm:cxn modelId="{0F80F4A1-5082-416F-AF73-EBD8FE42BE4B}" type="presParOf" srcId="{9A463AA6-BC33-4392-827B-6AFE5B9B8F83}" destId="{F31816E1-CF07-43E0-9E97-FE18F7D73833}" srcOrd="2" destOrd="0" presId="urn:microsoft.com/office/officeart/2005/8/layout/hierarchy2"/>
    <dgm:cxn modelId="{CFD4FEA2-D9BD-4980-8B78-502258A6153E}" type="presParOf" srcId="{F31816E1-CF07-43E0-9E97-FE18F7D73833}" destId="{031B76D9-77B7-466A-93FB-3BE23766A4DB}" srcOrd="0" destOrd="0" presId="urn:microsoft.com/office/officeart/2005/8/layout/hierarchy2"/>
    <dgm:cxn modelId="{7FB43B78-073A-4B5A-9C36-46A4F34B10FC}" type="presParOf" srcId="{9A463AA6-BC33-4392-827B-6AFE5B9B8F83}" destId="{CD643233-C4E5-4A93-9EA8-EA7EAF8F4E00}" srcOrd="3" destOrd="0" presId="urn:microsoft.com/office/officeart/2005/8/layout/hierarchy2"/>
    <dgm:cxn modelId="{B8C7CCC2-71A7-4C6D-91A4-6F88802478C0}" type="presParOf" srcId="{CD643233-C4E5-4A93-9EA8-EA7EAF8F4E00}" destId="{23CD0A7F-9477-4AF1-8AA2-1AE0F6D02CE9}" srcOrd="0" destOrd="0" presId="urn:microsoft.com/office/officeart/2005/8/layout/hierarchy2"/>
    <dgm:cxn modelId="{294906A7-4C31-4BEA-B65C-8963A6EAEC4A}" type="presParOf" srcId="{CD643233-C4E5-4A93-9EA8-EA7EAF8F4E00}" destId="{D91450DA-51C6-40D0-815B-15D896DA949E}"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C3E19BF-67F5-4104-8D52-9FCA6D21CA1C}" type="doc">
      <dgm:prSet loTypeId="urn:microsoft.com/office/officeart/2005/8/layout/hierarchy2" loCatId="hierarchy" qsTypeId="urn:microsoft.com/office/officeart/2005/8/quickstyle/simple1" qsCatId="simple" csTypeId="urn:microsoft.com/office/officeart/2005/8/colors/accent6_2" csCatId="accent6" phldr="1"/>
      <dgm:spPr/>
      <dgm:t>
        <a:bodyPr/>
        <a:lstStyle/>
        <a:p>
          <a:endParaRPr lang="pt-BR"/>
        </a:p>
      </dgm:t>
    </dgm:pt>
    <dgm:pt modelId="{0ED1768B-E944-4CD6-A9CA-CA956167C48F}" type="asst">
      <dgm:prSet phldrT="[Texto]" custT="1"/>
      <dgm:spPr>
        <a:solidFill>
          <a:schemeClr val="accent1">
            <a:lumMod val="40000"/>
            <a:lumOff val="60000"/>
          </a:schemeClr>
        </a:solidFill>
      </dgm:spPr>
      <dgm:t>
        <a:bodyPr/>
        <a:lstStyle/>
        <a:p>
          <a:r>
            <a:rPr lang="pt-BR" sz="2000" dirty="0">
              <a:solidFill>
                <a:schemeClr val="tx1"/>
              </a:solidFill>
              <a:latin typeface="Trebuchet MS" panose="020B0603020202020204" pitchFamily="34" charset="0"/>
            </a:rPr>
            <a:t>2ª Portabilidade</a:t>
          </a:r>
        </a:p>
      </dgm:t>
    </dgm:pt>
    <dgm:pt modelId="{33EC10B1-63DB-42F1-93BB-F0958E1545B3}" type="parTrans" cxnId="{6F17D625-E9D3-4BD3-A130-4B691EBA3D03}">
      <dgm:prSet/>
      <dgm:spPr/>
      <dgm:t>
        <a:bodyPr/>
        <a:lstStyle/>
        <a:p>
          <a:endParaRPr lang="pt-BR"/>
        </a:p>
      </dgm:t>
    </dgm:pt>
    <dgm:pt modelId="{0A7D67E0-623C-463F-92E1-143BCF872F36}" type="sibTrans" cxnId="{6F17D625-E9D3-4BD3-A130-4B691EBA3D03}">
      <dgm:prSet/>
      <dgm:spPr/>
      <dgm:t>
        <a:bodyPr/>
        <a:lstStyle/>
        <a:p>
          <a:endParaRPr lang="pt-BR"/>
        </a:p>
      </dgm:t>
    </dgm:pt>
    <dgm:pt modelId="{CB39F506-0A03-41FD-B770-0CB5F496552B}">
      <dgm:prSet custT="1"/>
      <dgm:spPr>
        <a:solidFill>
          <a:schemeClr val="accent1">
            <a:lumMod val="40000"/>
            <a:lumOff val="60000"/>
          </a:schemeClr>
        </a:solidFill>
        <a:ln>
          <a:solidFill>
            <a:schemeClr val="accent1">
              <a:lumMod val="40000"/>
              <a:lumOff val="60000"/>
            </a:schemeClr>
          </a:solidFill>
        </a:ln>
      </dgm:spPr>
      <dgm:t>
        <a:bodyPr/>
        <a:lstStyle/>
        <a:p>
          <a:pPr marL="0" lvl="0" indent="0" algn="ctr" defTabSz="889000">
            <a:lnSpc>
              <a:spcPct val="90000"/>
            </a:lnSpc>
            <a:spcBef>
              <a:spcPct val="0"/>
            </a:spcBef>
            <a:spcAft>
              <a:spcPct val="35000"/>
            </a:spcAft>
            <a:buNone/>
          </a:pPr>
          <a:r>
            <a:rPr lang="pt-BR" sz="2000" kern="1200" dirty="0">
              <a:solidFill>
                <a:schemeClr val="tx1"/>
              </a:solidFill>
              <a:latin typeface="Trebuchet MS" panose="020B0603020202020204" pitchFamily="34" charset="0"/>
              <a:ea typeface="+mn-ea"/>
              <a:cs typeface="+mn-cs"/>
            </a:rPr>
            <a:t>1 ano, se portabilidade anterior para segmentação assistencial idêntica </a:t>
          </a:r>
        </a:p>
      </dgm:t>
    </dgm:pt>
    <dgm:pt modelId="{C3CE5E62-06C2-4BD5-9982-48ADE3C04034}" type="parTrans" cxnId="{6CB12275-3BC1-48C7-9136-F111C28EA426}">
      <dgm:prSet/>
      <dgm:spPr>
        <a:ln>
          <a:solidFill>
            <a:schemeClr val="accent1">
              <a:lumMod val="40000"/>
              <a:lumOff val="60000"/>
            </a:schemeClr>
          </a:solidFill>
        </a:ln>
      </dgm:spPr>
      <dgm:t>
        <a:bodyPr/>
        <a:lstStyle/>
        <a:p>
          <a:endParaRPr lang="pt-BR"/>
        </a:p>
      </dgm:t>
    </dgm:pt>
    <dgm:pt modelId="{6BD6F737-309D-4CA0-BF0C-7781E53F551B}" type="sibTrans" cxnId="{6CB12275-3BC1-48C7-9136-F111C28EA426}">
      <dgm:prSet/>
      <dgm:spPr/>
      <dgm:t>
        <a:bodyPr/>
        <a:lstStyle/>
        <a:p>
          <a:endParaRPr lang="pt-BR"/>
        </a:p>
      </dgm:t>
    </dgm:pt>
    <dgm:pt modelId="{84897C11-9163-45F8-8DB9-DF8042ABD790}">
      <dgm:prSet phldrT="[Texto]" custT="1"/>
      <dgm:spPr>
        <a:solidFill>
          <a:schemeClr val="accent1">
            <a:lumMod val="40000"/>
            <a:lumOff val="60000"/>
          </a:schemeClr>
        </a:solidFill>
        <a:ln>
          <a:solidFill>
            <a:schemeClr val="accent1">
              <a:lumMod val="40000"/>
              <a:lumOff val="60000"/>
            </a:schemeClr>
          </a:solidFill>
        </a:ln>
      </dgm:spPr>
      <dgm:t>
        <a:bodyPr/>
        <a:lstStyle/>
        <a:p>
          <a:pPr marL="0" lvl="0" indent="0" algn="ctr" defTabSz="889000">
            <a:lnSpc>
              <a:spcPct val="90000"/>
            </a:lnSpc>
            <a:spcBef>
              <a:spcPct val="0"/>
            </a:spcBef>
            <a:spcAft>
              <a:spcPct val="35000"/>
            </a:spcAft>
            <a:buNone/>
          </a:pPr>
          <a:r>
            <a:rPr lang="pt-BR" sz="2000" kern="1200" dirty="0">
              <a:solidFill>
                <a:schemeClr val="tx1"/>
              </a:solidFill>
              <a:latin typeface="Trebuchet MS" panose="020B0603020202020204" pitchFamily="34" charset="0"/>
              <a:ea typeface="+mn-ea"/>
              <a:cs typeface="+mn-cs"/>
            </a:rPr>
            <a:t>2 anos, se portabilidade anterior para segmentação assistencial superior</a:t>
          </a:r>
        </a:p>
      </dgm:t>
    </dgm:pt>
    <dgm:pt modelId="{16A528A4-A2E4-4D40-99DE-338DAFCE2F7B}" type="sibTrans" cxnId="{FF702915-B784-41CB-99B8-8193AC701628}">
      <dgm:prSet/>
      <dgm:spPr/>
      <dgm:t>
        <a:bodyPr/>
        <a:lstStyle/>
        <a:p>
          <a:endParaRPr lang="pt-BR"/>
        </a:p>
      </dgm:t>
    </dgm:pt>
    <dgm:pt modelId="{96DBD912-7F24-4E08-BAD3-A5D45AE28C29}" type="parTrans" cxnId="{FF702915-B784-41CB-99B8-8193AC701628}">
      <dgm:prSet/>
      <dgm:spPr>
        <a:ln>
          <a:solidFill>
            <a:schemeClr val="accent1">
              <a:lumMod val="40000"/>
              <a:lumOff val="60000"/>
            </a:schemeClr>
          </a:solidFill>
        </a:ln>
      </dgm:spPr>
      <dgm:t>
        <a:bodyPr/>
        <a:lstStyle/>
        <a:p>
          <a:endParaRPr lang="pt-BR"/>
        </a:p>
      </dgm:t>
    </dgm:pt>
    <dgm:pt modelId="{A6730FB5-9145-4455-8743-6F5FA6C1F547}" type="pres">
      <dgm:prSet presAssocID="{1C3E19BF-67F5-4104-8D52-9FCA6D21CA1C}" presName="diagram" presStyleCnt="0">
        <dgm:presLayoutVars>
          <dgm:chPref val="1"/>
          <dgm:dir/>
          <dgm:animOne val="branch"/>
          <dgm:animLvl val="lvl"/>
          <dgm:resizeHandles val="exact"/>
        </dgm:presLayoutVars>
      </dgm:prSet>
      <dgm:spPr/>
      <dgm:t>
        <a:bodyPr/>
        <a:lstStyle/>
        <a:p>
          <a:endParaRPr lang="pt-BR"/>
        </a:p>
      </dgm:t>
    </dgm:pt>
    <dgm:pt modelId="{D103E8E7-D5E6-4E67-B779-83323D288F1A}" type="pres">
      <dgm:prSet presAssocID="{0ED1768B-E944-4CD6-A9CA-CA956167C48F}" presName="root1" presStyleCnt="0"/>
      <dgm:spPr/>
    </dgm:pt>
    <dgm:pt modelId="{17672A28-2E36-4AE8-AF76-D1BDE1DAC05A}" type="pres">
      <dgm:prSet presAssocID="{0ED1768B-E944-4CD6-A9CA-CA956167C48F}" presName="LevelOneTextNode" presStyleLbl="node0" presStyleIdx="0" presStyleCnt="1">
        <dgm:presLayoutVars>
          <dgm:chPref val="3"/>
        </dgm:presLayoutVars>
      </dgm:prSet>
      <dgm:spPr/>
      <dgm:t>
        <a:bodyPr/>
        <a:lstStyle/>
        <a:p>
          <a:endParaRPr lang="pt-BR"/>
        </a:p>
      </dgm:t>
    </dgm:pt>
    <dgm:pt modelId="{2B6AB5C3-8CD4-4B31-9A69-1B4BCAFB5103}" type="pres">
      <dgm:prSet presAssocID="{0ED1768B-E944-4CD6-A9CA-CA956167C48F}" presName="level2hierChild" presStyleCnt="0"/>
      <dgm:spPr/>
    </dgm:pt>
    <dgm:pt modelId="{E0901FF6-DB4B-4578-910B-88498F280B4F}" type="pres">
      <dgm:prSet presAssocID="{C3CE5E62-06C2-4BD5-9982-48ADE3C04034}" presName="conn2-1" presStyleLbl="parChTrans1D2" presStyleIdx="0" presStyleCnt="2"/>
      <dgm:spPr/>
      <dgm:t>
        <a:bodyPr/>
        <a:lstStyle/>
        <a:p>
          <a:endParaRPr lang="pt-BR"/>
        </a:p>
      </dgm:t>
    </dgm:pt>
    <dgm:pt modelId="{CE371D77-355D-48D0-AF74-5832CD0B23B7}" type="pres">
      <dgm:prSet presAssocID="{C3CE5E62-06C2-4BD5-9982-48ADE3C04034}" presName="connTx" presStyleLbl="parChTrans1D2" presStyleIdx="0" presStyleCnt="2"/>
      <dgm:spPr/>
      <dgm:t>
        <a:bodyPr/>
        <a:lstStyle/>
        <a:p>
          <a:endParaRPr lang="pt-BR"/>
        </a:p>
      </dgm:t>
    </dgm:pt>
    <dgm:pt modelId="{20126101-7746-4373-B42D-C47F7E710057}" type="pres">
      <dgm:prSet presAssocID="{CB39F506-0A03-41FD-B770-0CB5F496552B}" presName="root2" presStyleCnt="0"/>
      <dgm:spPr/>
    </dgm:pt>
    <dgm:pt modelId="{9F994840-C306-4723-9AD3-E4306151A0F5}" type="pres">
      <dgm:prSet presAssocID="{CB39F506-0A03-41FD-B770-0CB5F496552B}" presName="LevelTwoTextNode" presStyleLbl="node2" presStyleIdx="0" presStyleCnt="2">
        <dgm:presLayoutVars>
          <dgm:chPref val="3"/>
        </dgm:presLayoutVars>
      </dgm:prSet>
      <dgm:spPr/>
      <dgm:t>
        <a:bodyPr/>
        <a:lstStyle/>
        <a:p>
          <a:endParaRPr lang="pt-BR"/>
        </a:p>
      </dgm:t>
    </dgm:pt>
    <dgm:pt modelId="{8E0F1D09-D51D-46F4-8519-0CABBE61FF33}" type="pres">
      <dgm:prSet presAssocID="{CB39F506-0A03-41FD-B770-0CB5F496552B}" presName="level3hierChild" presStyleCnt="0"/>
      <dgm:spPr/>
    </dgm:pt>
    <dgm:pt modelId="{638595C4-D459-4B33-AB10-514C35A5E0C6}" type="pres">
      <dgm:prSet presAssocID="{96DBD912-7F24-4E08-BAD3-A5D45AE28C29}" presName="conn2-1" presStyleLbl="parChTrans1D2" presStyleIdx="1" presStyleCnt="2"/>
      <dgm:spPr/>
      <dgm:t>
        <a:bodyPr/>
        <a:lstStyle/>
        <a:p>
          <a:endParaRPr lang="pt-BR"/>
        </a:p>
      </dgm:t>
    </dgm:pt>
    <dgm:pt modelId="{168A6C17-F830-46EF-8548-692533A76487}" type="pres">
      <dgm:prSet presAssocID="{96DBD912-7F24-4E08-BAD3-A5D45AE28C29}" presName="connTx" presStyleLbl="parChTrans1D2" presStyleIdx="1" presStyleCnt="2"/>
      <dgm:spPr/>
      <dgm:t>
        <a:bodyPr/>
        <a:lstStyle/>
        <a:p>
          <a:endParaRPr lang="pt-BR"/>
        </a:p>
      </dgm:t>
    </dgm:pt>
    <dgm:pt modelId="{945BDE70-E009-40E8-9BA2-7EE917CB6F73}" type="pres">
      <dgm:prSet presAssocID="{84897C11-9163-45F8-8DB9-DF8042ABD790}" presName="root2" presStyleCnt="0"/>
      <dgm:spPr/>
    </dgm:pt>
    <dgm:pt modelId="{AAC48353-63AF-4362-8D79-F00839096FEE}" type="pres">
      <dgm:prSet presAssocID="{84897C11-9163-45F8-8DB9-DF8042ABD790}" presName="LevelTwoTextNode" presStyleLbl="node2" presStyleIdx="1" presStyleCnt="2">
        <dgm:presLayoutVars>
          <dgm:chPref val="3"/>
        </dgm:presLayoutVars>
      </dgm:prSet>
      <dgm:spPr/>
      <dgm:t>
        <a:bodyPr/>
        <a:lstStyle/>
        <a:p>
          <a:endParaRPr lang="pt-BR"/>
        </a:p>
      </dgm:t>
    </dgm:pt>
    <dgm:pt modelId="{5BB29149-97FC-47B3-B29F-C6DD327EF9E4}" type="pres">
      <dgm:prSet presAssocID="{84897C11-9163-45F8-8DB9-DF8042ABD790}" presName="level3hierChild" presStyleCnt="0"/>
      <dgm:spPr/>
    </dgm:pt>
  </dgm:ptLst>
  <dgm:cxnLst>
    <dgm:cxn modelId="{7B1440DA-47CE-4CCE-BC8E-99BE84E69A57}" type="presOf" srcId="{CB39F506-0A03-41FD-B770-0CB5F496552B}" destId="{9F994840-C306-4723-9AD3-E4306151A0F5}" srcOrd="0" destOrd="0" presId="urn:microsoft.com/office/officeart/2005/8/layout/hierarchy2"/>
    <dgm:cxn modelId="{89FAD9EC-A28B-4AC9-AE35-BE0F90AE1BF7}" type="presOf" srcId="{96DBD912-7F24-4E08-BAD3-A5D45AE28C29}" destId="{168A6C17-F830-46EF-8548-692533A76487}" srcOrd="1" destOrd="0" presId="urn:microsoft.com/office/officeart/2005/8/layout/hierarchy2"/>
    <dgm:cxn modelId="{5773DA7B-313D-424E-91DD-A2640D2FF0CC}" type="presOf" srcId="{C3CE5E62-06C2-4BD5-9982-48ADE3C04034}" destId="{E0901FF6-DB4B-4578-910B-88498F280B4F}" srcOrd="0" destOrd="0" presId="urn:microsoft.com/office/officeart/2005/8/layout/hierarchy2"/>
    <dgm:cxn modelId="{6F17D625-E9D3-4BD3-A130-4B691EBA3D03}" srcId="{1C3E19BF-67F5-4104-8D52-9FCA6D21CA1C}" destId="{0ED1768B-E944-4CD6-A9CA-CA956167C48F}" srcOrd="0" destOrd="0" parTransId="{33EC10B1-63DB-42F1-93BB-F0958E1545B3}" sibTransId="{0A7D67E0-623C-463F-92E1-143BCF872F36}"/>
    <dgm:cxn modelId="{DBFB89B8-4C65-4182-9631-757A79678556}" type="presOf" srcId="{96DBD912-7F24-4E08-BAD3-A5D45AE28C29}" destId="{638595C4-D459-4B33-AB10-514C35A5E0C6}" srcOrd="0" destOrd="0" presId="urn:microsoft.com/office/officeart/2005/8/layout/hierarchy2"/>
    <dgm:cxn modelId="{C5E47511-4F76-4041-B3CB-E8937639DF64}" type="presOf" srcId="{1C3E19BF-67F5-4104-8D52-9FCA6D21CA1C}" destId="{A6730FB5-9145-4455-8743-6F5FA6C1F547}" srcOrd="0" destOrd="0" presId="urn:microsoft.com/office/officeart/2005/8/layout/hierarchy2"/>
    <dgm:cxn modelId="{6CB12275-3BC1-48C7-9136-F111C28EA426}" srcId="{0ED1768B-E944-4CD6-A9CA-CA956167C48F}" destId="{CB39F506-0A03-41FD-B770-0CB5F496552B}" srcOrd="0" destOrd="0" parTransId="{C3CE5E62-06C2-4BD5-9982-48ADE3C04034}" sibTransId="{6BD6F737-309D-4CA0-BF0C-7781E53F551B}"/>
    <dgm:cxn modelId="{FF702915-B784-41CB-99B8-8193AC701628}" srcId="{0ED1768B-E944-4CD6-A9CA-CA956167C48F}" destId="{84897C11-9163-45F8-8DB9-DF8042ABD790}" srcOrd="1" destOrd="0" parTransId="{96DBD912-7F24-4E08-BAD3-A5D45AE28C29}" sibTransId="{16A528A4-A2E4-4D40-99DE-338DAFCE2F7B}"/>
    <dgm:cxn modelId="{502BA051-B74F-4FC1-90B5-16E0FBE0A752}" type="presOf" srcId="{84897C11-9163-45F8-8DB9-DF8042ABD790}" destId="{AAC48353-63AF-4362-8D79-F00839096FEE}" srcOrd="0" destOrd="0" presId="urn:microsoft.com/office/officeart/2005/8/layout/hierarchy2"/>
    <dgm:cxn modelId="{40C15210-BF32-43D4-AB6D-96A4C56BD2D0}" type="presOf" srcId="{0ED1768B-E944-4CD6-A9CA-CA956167C48F}" destId="{17672A28-2E36-4AE8-AF76-D1BDE1DAC05A}" srcOrd="0" destOrd="0" presId="urn:microsoft.com/office/officeart/2005/8/layout/hierarchy2"/>
    <dgm:cxn modelId="{165D1157-B524-4185-99A9-A135C4A94998}" type="presOf" srcId="{C3CE5E62-06C2-4BD5-9982-48ADE3C04034}" destId="{CE371D77-355D-48D0-AF74-5832CD0B23B7}" srcOrd="1" destOrd="0" presId="urn:microsoft.com/office/officeart/2005/8/layout/hierarchy2"/>
    <dgm:cxn modelId="{3B5E46AD-82C3-4C77-8BF7-3D0E1A09190E}" type="presParOf" srcId="{A6730FB5-9145-4455-8743-6F5FA6C1F547}" destId="{D103E8E7-D5E6-4E67-B779-83323D288F1A}" srcOrd="0" destOrd="0" presId="urn:microsoft.com/office/officeart/2005/8/layout/hierarchy2"/>
    <dgm:cxn modelId="{3461B11F-DC2A-4860-B6AE-D1B973952161}" type="presParOf" srcId="{D103E8E7-D5E6-4E67-B779-83323D288F1A}" destId="{17672A28-2E36-4AE8-AF76-D1BDE1DAC05A}" srcOrd="0" destOrd="0" presId="urn:microsoft.com/office/officeart/2005/8/layout/hierarchy2"/>
    <dgm:cxn modelId="{0CD71290-AA06-4FA8-9139-24FE5F2D33CE}" type="presParOf" srcId="{D103E8E7-D5E6-4E67-B779-83323D288F1A}" destId="{2B6AB5C3-8CD4-4B31-9A69-1B4BCAFB5103}" srcOrd="1" destOrd="0" presId="urn:microsoft.com/office/officeart/2005/8/layout/hierarchy2"/>
    <dgm:cxn modelId="{007C84C0-7141-4ACF-957A-1474DA050218}" type="presParOf" srcId="{2B6AB5C3-8CD4-4B31-9A69-1B4BCAFB5103}" destId="{E0901FF6-DB4B-4578-910B-88498F280B4F}" srcOrd="0" destOrd="0" presId="urn:microsoft.com/office/officeart/2005/8/layout/hierarchy2"/>
    <dgm:cxn modelId="{C34CE88D-408F-4BE9-B6A4-5A7CA1ECD5F3}" type="presParOf" srcId="{E0901FF6-DB4B-4578-910B-88498F280B4F}" destId="{CE371D77-355D-48D0-AF74-5832CD0B23B7}" srcOrd="0" destOrd="0" presId="urn:microsoft.com/office/officeart/2005/8/layout/hierarchy2"/>
    <dgm:cxn modelId="{C1FB8579-E994-4495-9B2B-2AEAC92A2855}" type="presParOf" srcId="{2B6AB5C3-8CD4-4B31-9A69-1B4BCAFB5103}" destId="{20126101-7746-4373-B42D-C47F7E710057}" srcOrd="1" destOrd="0" presId="urn:microsoft.com/office/officeart/2005/8/layout/hierarchy2"/>
    <dgm:cxn modelId="{1699C27B-C566-4A33-BC55-7A5DA449C7A5}" type="presParOf" srcId="{20126101-7746-4373-B42D-C47F7E710057}" destId="{9F994840-C306-4723-9AD3-E4306151A0F5}" srcOrd="0" destOrd="0" presId="urn:microsoft.com/office/officeart/2005/8/layout/hierarchy2"/>
    <dgm:cxn modelId="{9520B1C2-1FD3-45E9-AFA6-F6970B7BC2E9}" type="presParOf" srcId="{20126101-7746-4373-B42D-C47F7E710057}" destId="{8E0F1D09-D51D-46F4-8519-0CABBE61FF33}" srcOrd="1" destOrd="0" presId="urn:microsoft.com/office/officeart/2005/8/layout/hierarchy2"/>
    <dgm:cxn modelId="{7A06A1BB-D646-423A-83C5-98ED10E5214F}" type="presParOf" srcId="{2B6AB5C3-8CD4-4B31-9A69-1B4BCAFB5103}" destId="{638595C4-D459-4B33-AB10-514C35A5E0C6}" srcOrd="2" destOrd="0" presId="urn:microsoft.com/office/officeart/2005/8/layout/hierarchy2"/>
    <dgm:cxn modelId="{8E8A0EBB-9F24-4D32-A4EB-07A43F209FE3}" type="presParOf" srcId="{638595C4-D459-4B33-AB10-514C35A5E0C6}" destId="{168A6C17-F830-46EF-8548-692533A76487}" srcOrd="0" destOrd="0" presId="urn:microsoft.com/office/officeart/2005/8/layout/hierarchy2"/>
    <dgm:cxn modelId="{837C5CC7-A5B7-4FE7-854D-5E434CE43AC5}" type="presParOf" srcId="{2B6AB5C3-8CD4-4B31-9A69-1B4BCAFB5103}" destId="{945BDE70-E009-40E8-9BA2-7EE917CB6F73}" srcOrd="3" destOrd="0" presId="urn:microsoft.com/office/officeart/2005/8/layout/hierarchy2"/>
    <dgm:cxn modelId="{2BF96CE4-E6CB-4F20-AE9E-D3A5C76CA8DD}" type="presParOf" srcId="{945BDE70-E009-40E8-9BA2-7EE917CB6F73}" destId="{AAC48353-63AF-4362-8D79-F00839096FEE}" srcOrd="0" destOrd="0" presId="urn:microsoft.com/office/officeart/2005/8/layout/hierarchy2"/>
    <dgm:cxn modelId="{C0E6609A-1ED4-46C3-BB3A-DE27A0E7FD88}" type="presParOf" srcId="{945BDE70-E009-40E8-9BA2-7EE917CB6F73}" destId="{5BB29149-97FC-47B3-B29F-C6DD327EF9E4}" srcOrd="1" destOrd="0" presId="urn:microsoft.com/office/officeart/2005/8/layout/hierarchy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AA325-A963-4AEE-AAF7-D968B6FA6B39}">
      <dsp:nvSpPr>
        <dsp:cNvPr id="0" name=""/>
        <dsp:cNvSpPr/>
      </dsp:nvSpPr>
      <dsp:spPr>
        <a:xfrm>
          <a:off x="0" y="340971"/>
          <a:ext cx="3387586" cy="2032551"/>
        </a:xfrm>
        <a:prstGeom prst="roundRect">
          <a:avLst/>
        </a:prstGeom>
        <a:solidFill>
          <a:srgbClr val="663300"/>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latin typeface="Trebuchet MS" panose="020B0603020202020204" pitchFamily="34" charset="0"/>
            </a:rPr>
            <a:t>Todos os tipos de contratação são passíveis de troca</a:t>
          </a:r>
        </a:p>
      </dsp:txBody>
      <dsp:txXfrm>
        <a:off x="99221" y="440192"/>
        <a:ext cx="3189144" cy="1834109"/>
      </dsp:txXfrm>
    </dsp:sp>
    <dsp:sp modelId="{C06B1BBE-98C3-4F2F-8827-E71D248FE5A0}">
      <dsp:nvSpPr>
        <dsp:cNvPr id="0" name=""/>
        <dsp:cNvSpPr/>
      </dsp:nvSpPr>
      <dsp:spPr>
        <a:xfrm>
          <a:off x="3726345" y="340971"/>
          <a:ext cx="3387586" cy="2032551"/>
        </a:xfrm>
        <a:prstGeom prst="roundRect">
          <a:avLst/>
        </a:prstGeom>
        <a:solidFill>
          <a:srgbClr val="663300"/>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latin typeface="Trebuchet MS" panose="020B0603020202020204" pitchFamily="34" charset="0"/>
            </a:rPr>
            <a:t>Direito individual: análise de cada beneficiário da família</a:t>
          </a:r>
        </a:p>
      </dsp:txBody>
      <dsp:txXfrm>
        <a:off x="3825566" y="440192"/>
        <a:ext cx="3189144" cy="1834109"/>
      </dsp:txXfrm>
    </dsp:sp>
    <dsp:sp modelId="{82528305-8BE3-434B-9E35-CF3EBA771189}">
      <dsp:nvSpPr>
        <dsp:cNvPr id="0" name=""/>
        <dsp:cNvSpPr/>
      </dsp:nvSpPr>
      <dsp:spPr>
        <a:xfrm>
          <a:off x="7452690" y="340971"/>
          <a:ext cx="3387586" cy="2032551"/>
        </a:xfrm>
        <a:prstGeom prst="roundRect">
          <a:avLst/>
        </a:prstGeom>
        <a:solidFill>
          <a:srgbClr val="663300"/>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latin typeface="Trebuchet MS" panose="020B0603020202020204" pitchFamily="34" charset="0"/>
            </a:rPr>
            <a:t>A qualquer tempo: não existe mais “janela” de 4 meses</a:t>
          </a:r>
        </a:p>
      </dsp:txBody>
      <dsp:txXfrm>
        <a:off x="7551911" y="440192"/>
        <a:ext cx="3189144" cy="1834109"/>
      </dsp:txXfrm>
    </dsp:sp>
    <dsp:sp modelId="{5E67DF5A-0C52-4069-A08B-F421D3CBA15E}">
      <dsp:nvSpPr>
        <dsp:cNvPr id="0" name=""/>
        <dsp:cNvSpPr/>
      </dsp:nvSpPr>
      <dsp:spPr>
        <a:xfrm>
          <a:off x="0" y="2712282"/>
          <a:ext cx="3387586" cy="2032551"/>
        </a:xfrm>
        <a:prstGeom prst="roundRect">
          <a:avLst/>
        </a:prstGeom>
        <a:solidFill>
          <a:srgbClr val="6633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2">
          <a:schemeClr val="accent6"/>
        </a:lnRef>
        <a:fillRef idx="1">
          <a:schemeClr val="lt1"/>
        </a:fillRef>
        <a:effectRef idx="0">
          <a:schemeClr val="accent6"/>
        </a:effectRef>
        <a:fontRef idx="minor">
          <a:schemeClr val="dk1"/>
        </a:fontRef>
      </dsp:style>
      <dsp:txBody>
        <a:bodyPr spcFirstLastPara="0" vert="horz" wrap="square" lIns="60960" tIns="60960" rIns="60960" bIns="60960" numCol="1" spcCol="1270" anchor="ctr" anchorCtr="0">
          <a:noAutofi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Beneficiário em remissão (PEA), pode exercer, porém com exclusão daquele direito ou após o término da remissão (ainda com prazo de 60 dias)</a:t>
          </a:r>
        </a:p>
      </dsp:txBody>
      <dsp:txXfrm>
        <a:off x="99221" y="2811503"/>
        <a:ext cx="3189144" cy="1834109"/>
      </dsp:txXfrm>
    </dsp:sp>
    <dsp:sp modelId="{1582118A-5A81-4501-80AD-BDC4C1C65B80}">
      <dsp:nvSpPr>
        <dsp:cNvPr id="0" name=""/>
        <dsp:cNvSpPr/>
      </dsp:nvSpPr>
      <dsp:spPr>
        <a:xfrm>
          <a:off x="3726345" y="2712282"/>
          <a:ext cx="3387586" cy="2032551"/>
        </a:xfrm>
        <a:prstGeom prst="roundRect">
          <a:avLst/>
        </a:prstGeom>
        <a:solidFill>
          <a:srgbClr val="6633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2">
          <a:schemeClr val="accent6"/>
        </a:lnRef>
        <a:fillRef idx="1">
          <a:schemeClr val="lt1"/>
        </a:fillRef>
        <a:effectRef idx="0">
          <a:schemeClr val="accent6"/>
        </a:effectRef>
        <a:fontRef idx="minor">
          <a:schemeClr val="dk1"/>
        </a:fontRef>
      </dsp:style>
      <dsp:txBody>
        <a:bodyPr spcFirstLastPara="0" vert="horz" wrap="square" lIns="60960" tIns="60960" rIns="60960" bIns="60960" numCol="1" spcCol="1270" anchor="ctr" anchorCtr="0">
          <a:noAutofi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Se plano de destino com segmentação assistencial superior, cumprirá carência e CPT para a cobertura superior</a:t>
          </a:r>
        </a:p>
      </dsp:txBody>
      <dsp:txXfrm>
        <a:off x="3825566" y="2811503"/>
        <a:ext cx="3189144" cy="1834109"/>
      </dsp:txXfrm>
    </dsp:sp>
    <dsp:sp modelId="{AA3E3AB6-495B-4FB4-AEDC-4618FE09D2DF}">
      <dsp:nvSpPr>
        <dsp:cNvPr id="0" name=""/>
        <dsp:cNvSpPr/>
      </dsp:nvSpPr>
      <dsp:spPr>
        <a:xfrm>
          <a:off x="7440393" y="2712282"/>
          <a:ext cx="3387586" cy="2032551"/>
        </a:xfrm>
        <a:prstGeom prst="roundRect">
          <a:avLst/>
        </a:prstGeom>
        <a:solidFill>
          <a:srgbClr val="663300"/>
        </a:solidFill>
        <a:ln w="12700" cap="flat" cmpd="sng" algn="ctr">
          <a:noFill/>
          <a:prstDash val="solid"/>
          <a:miter lim="800000"/>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2">
          <a:schemeClr val="accent6"/>
        </a:lnRef>
        <a:fillRef idx="1">
          <a:schemeClr val="lt1"/>
        </a:fillRef>
        <a:effectRef idx="0">
          <a:schemeClr val="accent6"/>
        </a:effectRef>
        <a:fontRef idx="minor">
          <a:schemeClr val="dk1"/>
        </a:fontRef>
      </dsp:style>
      <dsp:txBody>
        <a:bodyPr spcFirstLastPara="0" vert="horz" wrap="square" lIns="60960" tIns="60960" rIns="60960" bIns="60960" numCol="1" spcCol="1270" anchor="ctr" anchorCtr="0">
          <a:noAutofit/>
        </a:bodyPr>
        <a:lstStyle/>
        <a:p>
          <a:pPr marL="0" lvl="0" indent="0" algn="ctr" defTabSz="800100">
            <a:lnSpc>
              <a:spcPct val="90000"/>
            </a:lnSpc>
            <a:spcBef>
              <a:spcPct val="0"/>
            </a:spcBef>
            <a:spcAft>
              <a:spcPct val="35000"/>
            </a:spcAft>
            <a:buNone/>
          </a:pPr>
          <a:r>
            <a:rPr lang="pt-BR" sz="1600" kern="1200" dirty="0">
              <a:solidFill>
                <a:prstClr val="white"/>
              </a:solidFill>
              <a:latin typeface="Trebuchet MS" panose="020B0603020202020204" pitchFamily="34" charset="0"/>
              <a:ea typeface="+mn-ea"/>
              <a:cs typeface="+mn-cs"/>
            </a:rPr>
            <a:t>OPS destino deve exigir comprovação de elegibilidade, se o plano de destino for coletivo</a:t>
          </a:r>
        </a:p>
      </dsp:txBody>
      <dsp:txXfrm>
        <a:off x="7539614" y="2811503"/>
        <a:ext cx="3189144" cy="1834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AA325-A963-4AEE-AAF7-D968B6FA6B39}">
      <dsp:nvSpPr>
        <dsp:cNvPr id="0" name=""/>
        <dsp:cNvSpPr/>
      </dsp:nvSpPr>
      <dsp:spPr>
        <a:xfrm>
          <a:off x="1312954" y="360"/>
          <a:ext cx="3911603" cy="2346962"/>
        </a:xfrm>
        <a:prstGeom prst="roundRect">
          <a:avLst/>
        </a:prstGeom>
        <a:solidFill>
          <a:srgbClr val="663300"/>
        </a:solidFill>
        <a:ln>
          <a:noFill/>
        </a:ln>
        <a:effectLst>
          <a:outerShdw blurRad="190500" dist="228600" dir="2700000" algn="ctr" rotWithShape="0">
            <a:srgbClr val="000000">
              <a:alpha val="30000"/>
            </a:srgbClr>
          </a:outerShdw>
        </a:effectLst>
        <a:scene3d>
          <a:camera prst="orthographicFront">
            <a:rot lat="0" lon="0" rev="0"/>
          </a:camera>
          <a:lightRig rig="glow" dir="t">
            <a:rot lat="0" lon="0" rev="4800000"/>
          </a:lightRig>
        </a:scene3d>
        <a:sp3d prstMaterial="matte"/>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latin typeface="Trebuchet MS" panose="020B0603020202020204" pitchFamily="34" charset="0"/>
            </a:rPr>
            <a:t>Plano de destino com status de “ativo com comercialização suspensa”:</a:t>
          </a:r>
        </a:p>
        <a:p>
          <a:pPr lvl="0" algn="ctr" defTabSz="800100">
            <a:lnSpc>
              <a:spcPct val="90000"/>
            </a:lnSpc>
            <a:spcBef>
              <a:spcPct val="0"/>
            </a:spcBef>
            <a:spcAft>
              <a:spcPct val="35000"/>
            </a:spcAft>
          </a:pPr>
          <a:r>
            <a:rPr lang="pt-BR" sz="1800" kern="1200" dirty="0">
              <a:latin typeface="Trebuchet MS" panose="020B0603020202020204" pitchFamily="34" charset="0"/>
            </a:rPr>
            <a:t>PF – apenas dependentes elegíveis de titular já inscrito</a:t>
          </a:r>
        </a:p>
        <a:p>
          <a:pPr lvl="0" algn="ctr" defTabSz="800100">
            <a:lnSpc>
              <a:spcPct val="90000"/>
            </a:lnSpc>
            <a:spcBef>
              <a:spcPct val="0"/>
            </a:spcBef>
            <a:spcAft>
              <a:spcPct val="35000"/>
            </a:spcAft>
          </a:pPr>
          <a:r>
            <a:rPr lang="pt-BR" sz="1800" kern="1200" dirty="0">
              <a:latin typeface="Trebuchet MS" panose="020B0603020202020204" pitchFamily="34" charset="0"/>
            </a:rPr>
            <a:t>PJ – se por iniciativa da OPS, qualquer beneficiário (titular e dependentes) </a:t>
          </a:r>
        </a:p>
      </dsp:txBody>
      <dsp:txXfrm>
        <a:off x="1427523" y="114929"/>
        <a:ext cx="3682465" cy="2117824"/>
      </dsp:txXfrm>
    </dsp:sp>
    <dsp:sp modelId="{9A3958EA-5833-4369-B343-E0954597E645}">
      <dsp:nvSpPr>
        <dsp:cNvPr id="0" name=""/>
        <dsp:cNvSpPr/>
      </dsp:nvSpPr>
      <dsp:spPr>
        <a:xfrm>
          <a:off x="5615718" y="360"/>
          <a:ext cx="3911603" cy="2346962"/>
        </a:xfrm>
        <a:prstGeom prst="roundRect">
          <a:avLst/>
        </a:prstGeom>
        <a:solidFill>
          <a:srgbClr val="663300"/>
        </a:solidFill>
        <a:ln>
          <a:noFill/>
        </a:ln>
        <a:effectLst/>
        <a:scene3d>
          <a:camera prst="orthographicFront"/>
          <a:lightRig rig="flat" dir="t"/>
        </a:scene3d>
        <a:sp3d prstMaterial="plastic"/>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prstClr val="white"/>
              </a:solidFill>
              <a:latin typeface="Trebuchet MS" panose="020B0603020202020204" pitchFamily="34" charset="0"/>
              <a:ea typeface="+mn-ea"/>
              <a:cs typeface="+mn-cs"/>
            </a:rPr>
            <a:t>Se plano de origem for pós-estabelecido, </a:t>
          </a:r>
          <a:r>
            <a:rPr lang="pt-BR" sz="1800" kern="1200" dirty="0" smtClean="0">
              <a:solidFill>
                <a:prstClr val="white"/>
              </a:solidFill>
              <a:latin typeface="Trebuchet MS" panose="020B0603020202020204" pitchFamily="34" charset="0"/>
              <a:ea typeface="+mn-ea"/>
              <a:cs typeface="+mn-cs"/>
            </a:rPr>
            <a:t>utilizar o Guia ANS apenas como facilitador, já que deve desconsiderar </a:t>
          </a:r>
          <a:r>
            <a:rPr lang="pt-BR" sz="1800" kern="1200" dirty="0">
              <a:solidFill>
                <a:prstClr val="white"/>
              </a:solidFill>
              <a:latin typeface="Trebuchet MS" panose="020B0603020202020204" pitchFamily="34" charset="0"/>
              <a:ea typeface="+mn-ea"/>
              <a:cs typeface="+mn-cs"/>
            </a:rPr>
            <a:t>faixa de preço na análise</a:t>
          </a:r>
        </a:p>
      </dsp:txBody>
      <dsp:txXfrm>
        <a:off x="5730287" y="114929"/>
        <a:ext cx="3682465" cy="2117824"/>
      </dsp:txXfrm>
    </dsp:sp>
    <dsp:sp modelId="{4B17B5B4-E723-4EC0-B2CF-2049AB62C99A}">
      <dsp:nvSpPr>
        <dsp:cNvPr id="0" name=""/>
        <dsp:cNvSpPr/>
      </dsp:nvSpPr>
      <dsp:spPr>
        <a:xfrm>
          <a:off x="1312954" y="2738483"/>
          <a:ext cx="3911603" cy="2346962"/>
        </a:xfrm>
        <a:prstGeom prst="roundRect">
          <a:avLst/>
        </a:prstGeom>
        <a:solidFill>
          <a:srgbClr val="663300"/>
        </a:solidFill>
        <a:ln>
          <a:noFill/>
        </a:ln>
        <a:effectLst/>
        <a:scene3d>
          <a:camera prst="orthographicFront"/>
          <a:lightRig rig="flat" dir="t"/>
        </a:scene3d>
        <a:sp3d prstMaterial="plastic"/>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solidFill>
                <a:prstClr val="white"/>
              </a:solidFill>
              <a:latin typeface="Trebuchet MS" panose="020B0603020202020204" pitchFamily="34" charset="0"/>
              <a:ea typeface="+mn-ea"/>
              <a:cs typeface="+mn-cs"/>
            </a:rPr>
            <a:t>Beneficiário internado pode exercer portabilidade (exceto na modalidade de portabilidade simples)</a:t>
          </a:r>
        </a:p>
      </dsp:txBody>
      <dsp:txXfrm>
        <a:off x="1427523" y="2853052"/>
        <a:ext cx="3682465" cy="2117824"/>
      </dsp:txXfrm>
    </dsp:sp>
    <dsp:sp modelId="{213B850B-CFA2-46A7-9D31-D6E4481B25A2}">
      <dsp:nvSpPr>
        <dsp:cNvPr id="0" name=""/>
        <dsp:cNvSpPr/>
      </dsp:nvSpPr>
      <dsp:spPr>
        <a:xfrm>
          <a:off x="5615718" y="2738483"/>
          <a:ext cx="3911603" cy="2346962"/>
        </a:xfrm>
        <a:prstGeom prst="roundRect">
          <a:avLst/>
        </a:prstGeom>
        <a:solidFill>
          <a:srgbClr val="663300"/>
        </a:solidFill>
        <a:ln>
          <a:noFill/>
        </a:ln>
        <a:effectLst/>
        <a:scene3d>
          <a:camera prst="orthographicFront"/>
          <a:lightRig rig="flat" dir="t"/>
        </a:scene3d>
        <a:sp3d prstMaterial="plastic"/>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prstClr val="white"/>
              </a:solidFill>
              <a:latin typeface="Trebuchet MS" panose="020B0603020202020204" pitchFamily="34" charset="0"/>
              <a:ea typeface="+mn-ea"/>
              <a:cs typeface="+mn-cs"/>
            </a:rPr>
            <a:t>Plano de origem e destino do tipo coletivo empresarial, </a:t>
          </a:r>
          <a:r>
            <a:rPr lang="pt-BR" sz="1800" kern="1200" dirty="0" smtClean="0">
              <a:solidFill>
                <a:prstClr val="white"/>
              </a:solidFill>
              <a:latin typeface="Trebuchet MS" panose="020B0603020202020204" pitchFamily="34" charset="0"/>
              <a:ea typeface="+mn-ea"/>
              <a:cs typeface="+mn-cs"/>
            </a:rPr>
            <a:t>utilizar o Guia ANS apenas como facilitador, já que deve desconsiderar </a:t>
          </a:r>
          <a:r>
            <a:rPr lang="pt-BR" sz="1800" kern="1200" dirty="0">
              <a:solidFill>
                <a:prstClr val="white"/>
              </a:solidFill>
              <a:latin typeface="Trebuchet MS" panose="020B0603020202020204" pitchFamily="34" charset="0"/>
              <a:ea typeface="+mn-ea"/>
              <a:cs typeface="+mn-cs"/>
            </a:rPr>
            <a:t>faixa de preço na análise</a:t>
          </a:r>
        </a:p>
      </dsp:txBody>
      <dsp:txXfrm>
        <a:off x="5730287" y="2853052"/>
        <a:ext cx="3682465" cy="211782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80D89-5F85-49CD-994A-330AB60B8554}">
      <dsp:nvSpPr>
        <dsp:cNvPr id="0" name=""/>
        <dsp:cNvSpPr/>
      </dsp:nvSpPr>
      <dsp:spPr>
        <a:xfrm>
          <a:off x="4126677" y="0"/>
          <a:ext cx="5082625" cy="2487627"/>
        </a:xfrm>
        <a:prstGeom prst="wedgeEllipseCallout">
          <a:avLst/>
        </a:prstGeom>
        <a:solidFill>
          <a:srgbClr val="6633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pt-BR" sz="1700" kern="1200" dirty="0">
              <a:latin typeface="Trebuchet MS" panose="020B0603020202020204" pitchFamily="34" charset="0"/>
            </a:rPr>
            <a:t>Atenção: OPS Destino pode exigir que o beneficiário apresente o Recibo de Solicitação de Cancelamento (RN 412) ou outro documento que comprove a solicitação do cancelamento do plano de origem </a:t>
          </a:r>
        </a:p>
      </dsp:txBody>
      <dsp:txXfrm>
        <a:off x="4871010" y="364305"/>
        <a:ext cx="3593959" cy="17590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A3336B-5E57-4B9E-8B8A-01883A30155D}">
      <dsp:nvSpPr>
        <dsp:cNvPr id="0" name=""/>
        <dsp:cNvSpPr/>
      </dsp:nvSpPr>
      <dsp:spPr>
        <a:xfrm>
          <a:off x="2725" y="1126802"/>
          <a:ext cx="1738233" cy="869116"/>
        </a:xfrm>
        <a:prstGeom prst="roundRect">
          <a:avLst>
            <a:gd name="adj" fmla="val 10000"/>
          </a:avLst>
        </a:prstGeom>
        <a:solidFill>
          <a:schemeClr val="accent1">
            <a:lumMod val="40000"/>
            <a:lumOff val="60000"/>
          </a:schemeClr>
        </a:solidFill>
        <a:ln w="12700" cap="flat" cmpd="sng" algn="ctr">
          <a:solidFill>
            <a:schemeClr val="accent1">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kern="1200" dirty="0">
              <a:solidFill>
                <a:schemeClr val="tx1"/>
              </a:solidFill>
              <a:latin typeface="Trebuchet MS" panose="020B0603020202020204" pitchFamily="34" charset="0"/>
            </a:rPr>
            <a:t>1ª Portabilidade</a:t>
          </a:r>
        </a:p>
      </dsp:txBody>
      <dsp:txXfrm>
        <a:off x="28181" y="1152258"/>
        <a:ext cx="1687321" cy="818204"/>
      </dsp:txXfrm>
    </dsp:sp>
    <dsp:sp modelId="{A5E360B4-7014-438D-8AD0-34014513C618}">
      <dsp:nvSpPr>
        <dsp:cNvPr id="0" name=""/>
        <dsp:cNvSpPr/>
      </dsp:nvSpPr>
      <dsp:spPr>
        <a:xfrm rot="19457599">
          <a:off x="1660477" y="1286440"/>
          <a:ext cx="856256" cy="50097"/>
        </a:xfrm>
        <a:custGeom>
          <a:avLst/>
          <a:gdLst/>
          <a:ahLst/>
          <a:cxnLst/>
          <a:rect l="0" t="0" r="0" b="0"/>
          <a:pathLst>
            <a:path>
              <a:moveTo>
                <a:pt x="0" y="25048"/>
              </a:moveTo>
              <a:lnTo>
                <a:pt x="856256" y="25048"/>
              </a:lnTo>
            </a:path>
          </a:pathLst>
        </a:custGeom>
        <a:noFill/>
        <a:ln w="12700" cap="flat" cmpd="sng" algn="ctr">
          <a:solidFill>
            <a:schemeClr val="accent1">
              <a:lumMod val="40000"/>
              <a:lumOff val="6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2067199" y="1290083"/>
        <a:ext cx="42812" cy="42812"/>
      </dsp:txXfrm>
    </dsp:sp>
    <dsp:sp modelId="{63BBB794-CD3B-4406-950E-B1B1BA497F87}">
      <dsp:nvSpPr>
        <dsp:cNvPr id="0" name=""/>
        <dsp:cNvSpPr/>
      </dsp:nvSpPr>
      <dsp:spPr>
        <a:xfrm>
          <a:off x="2436252" y="627060"/>
          <a:ext cx="1738233" cy="869116"/>
        </a:xfrm>
        <a:prstGeom prst="roundRect">
          <a:avLst>
            <a:gd name="adj" fmla="val 10000"/>
          </a:avLst>
        </a:prstGeom>
        <a:solidFill>
          <a:schemeClr val="accent1">
            <a:lumMod val="40000"/>
            <a:lumOff val="60000"/>
          </a:schemeClr>
        </a:solidFill>
        <a:ln w="12700" cap="flat" cmpd="sng" algn="ctr">
          <a:solidFill>
            <a:schemeClr val="accent1">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kern="1200" dirty="0">
              <a:solidFill>
                <a:schemeClr val="tx1"/>
              </a:solidFill>
              <a:latin typeface="Trebuchet MS" panose="020B0603020202020204" pitchFamily="34" charset="0"/>
            </a:rPr>
            <a:t>2 anos, sem CPT</a:t>
          </a:r>
        </a:p>
      </dsp:txBody>
      <dsp:txXfrm>
        <a:off x="2461708" y="652516"/>
        <a:ext cx="1687321" cy="818204"/>
      </dsp:txXfrm>
    </dsp:sp>
    <dsp:sp modelId="{F31816E1-CF07-43E0-9E97-FE18F7D73833}">
      <dsp:nvSpPr>
        <dsp:cNvPr id="0" name=""/>
        <dsp:cNvSpPr/>
      </dsp:nvSpPr>
      <dsp:spPr>
        <a:xfrm rot="2142401">
          <a:off x="1660477" y="1786182"/>
          <a:ext cx="856256" cy="50097"/>
        </a:xfrm>
        <a:custGeom>
          <a:avLst/>
          <a:gdLst/>
          <a:ahLst/>
          <a:cxnLst/>
          <a:rect l="0" t="0" r="0" b="0"/>
          <a:pathLst>
            <a:path>
              <a:moveTo>
                <a:pt x="0" y="25048"/>
              </a:moveTo>
              <a:lnTo>
                <a:pt x="856256" y="25048"/>
              </a:lnTo>
            </a:path>
          </a:pathLst>
        </a:custGeom>
        <a:noFill/>
        <a:ln w="12700" cap="flat" cmpd="sng" algn="ctr">
          <a:solidFill>
            <a:schemeClr val="accent1">
              <a:lumMod val="40000"/>
              <a:lumOff val="6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2067199" y="1789825"/>
        <a:ext cx="42812" cy="42812"/>
      </dsp:txXfrm>
    </dsp:sp>
    <dsp:sp modelId="{23CD0A7F-9477-4AF1-8AA2-1AE0F6D02CE9}">
      <dsp:nvSpPr>
        <dsp:cNvPr id="0" name=""/>
        <dsp:cNvSpPr/>
      </dsp:nvSpPr>
      <dsp:spPr>
        <a:xfrm>
          <a:off x="2436252" y="1626544"/>
          <a:ext cx="1738233" cy="869116"/>
        </a:xfrm>
        <a:prstGeom prst="roundRect">
          <a:avLst>
            <a:gd name="adj" fmla="val 10000"/>
          </a:avLst>
        </a:prstGeom>
        <a:solidFill>
          <a:schemeClr val="accent1">
            <a:lumMod val="40000"/>
            <a:lumOff val="60000"/>
          </a:schemeClr>
        </a:solidFill>
        <a:ln w="12700" cap="flat" cmpd="sng" algn="ctr">
          <a:solidFill>
            <a:schemeClr val="accent1">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kern="1200" dirty="0">
              <a:solidFill>
                <a:schemeClr val="tx1"/>
              </a:solidFill>
              <a:latin typeface="Trebuchet MS" panose="020B0603020202020204" pitchFamily="34" charset="0"/>
            </a:rPr>
            <a:t>3 anos, com CPT</a:t>
          </a:r>
        </a:p>
      </dsp:txBody>
      <dsp:txXfrm>
        <a:off x="2461708" y="1652000"/>
        <a:ext cx="1687321" cy="8182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672A28-2E36-4AE8-AF76-D1BDE1DAC05A}">
      <dsp:nvSpPr>
        <dsp:cNvPr id="0" name=""/>
        <dsp:cNvSpPr/>
      </dsp:nvSpPr>
      <dsp:spPr>
        <a:xfrm>
          <a:off x="1668" y="1158726"/>
          <a:ext cx="2734882" cy="1367441"/>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pt-BR" sz="2000" kern="1200" dirty="0">
              <a:solidFill>
                <a:schemeClr val="tx1"/>
              </a:solidFill>
              <a:latin typeface="Trebuchet MS" panose="020B0603020202020204" pitchFamily="34" charset="0"/>
            </a:rPr>
            <a:t>2ª Portabilidade</a:t>
          </a:r>
        </a:p>
      </dsp:txBody>
      <dsp:txXfrm>
        <a:off x="41719" y="1198777"/>
        <a:ext cx="2654780" cy="1287339"/>
      </dsp:txXfrm>
    </dsp:sp>
    <dsp:sp modelId="{E0901FF6-DB4B-4578-910B-88498F280B4F}">
      <dsp:nvSpPr>
        <dsp:cNvPr id="0" name=""/>
        <dsp:cNvSpPr/>
      </dsp:nvSpPr>
      <dsp:spPr>
        <a:xfrm rot="19457599">
          <a:off x="2609923" y="1415909"/>
          <a:ext cx="1347207" cy="66796"/>
        </a:xfrm>
        <a:custGeom>
          <a:avLst/>
          <a:gdLst/>
          <a:ahLst/>
          <a:cxnLst/>
          <a:rect l="0" t="0" r="0" b="0"/>
          <a:pathLst>
            <a:path>
              <a:moveTo>
                <a:pt x="0" y="33398"/>
              </a:moveTo>
              <a:lnTo>
                <a:pt x="1347207" y="33398"/>
              </a:lnTo>
            </a:path>
          </a:pathLst>
        </a:custGeom>
        <a:noFill/>
        <a:ln w="12700" cap="flat" cmpd="sng" algn="ctr">
          <a:solidFill>
            <a:schemeClr val="accent1">
              <a:lumMod val="40000"/>
              <a:lumOff val="6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3249847" y="1415627"/>
        <a:ext cx="67360" cy="67360"/>
      </dsp:txXfrm>
    </dsp:sp>
    <dsp:sp modelId="{9F994840-C306-4723-9AD3-E4306151A0F5}">
      <dsp:nvSpPr>
        <dsp:cNvPr id="0" name=""/>
        <dsp:cNvSpPr/>
      </dsp:nvSpPr>
      <dsp:spPr>
        <a:xfrm>
          <a:off x="3830503" y="372447"/>
          <a:ext cx="2734882" cy="1367441"/>
        </a:xfrm>
        <a:prstGeom prst="roundRect">
          <a:avLst>
            <a:gd name="adj" fmla="val 10000"/>
          </a:avLst>
        </a:prstGeom>
        <a:solidFill>
          <a:schemeClr val="accent1">
            <a:lumMod val="40000"/>
            <a:lumOff val="60000"/>
          </a:schemeClr>
        </a:solidFill>
        <a:ln w="12700" cap="flat" cmpd="sng" algn="ctr">
          <a:solidFill>
            <a:schemeClr val="accent1">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solidFill>
                <a:schemeClr val="tx1"/>
              </a:solidFill>
              <a:latin typeface="Trebuchet MS" panose="020B0603020202020204" pitchFamily="34" charset="0"/>
              <a:ea typeface="+mn-ea"/>
              <a:cs typeface="+mn-cs"/>
            </a:rPr>
            <a:t>1 ano, se portabilidade anterior para segmentação assistencial idêntica </a:t>
          </a:r>
        </a:p>
      </dsp:txBody>
      <dsp:txXfrm>
        <a:off x="3870554" y="412498"/>
        <a:ext cx="2654780" cy="1287339"/>
      </dsp:txXfrm>
    </dsp:sp>
    <dsp:sp modelId="{638595C4-D459-4B33-AB10-514C35A5E0C6}">
      <dsp:nvSpPr>
        <dsp:cNvPr id="0" name=""/>
        <dsp:cNvSpPr/>
      </dsp:nvSpPr>
      <dsp:spPr>
        <a:xfrm rot="2142401">
          <a:off x="2609923" y="2202187"/>
          <a:ext cx="1347207" cy="66796"/>
        </a:xfrm>
        <a:custGeom>
          <a:avLst/>
          <a:gdLst/>
          <a:ahLst/>
          <a:cxnLst/>
          <a:rect l="0" t="0" r="0" b="0"/>
          <a:pathLst>
            <a:path>
              <a:moveTo>
                <a:pt x="0" y="33398"/>
              </a:moveTo>
              <a:lnTo>
                <a:pt x="1347207" y="33398"/>
              </a:lnTo>
            </a:path>
          </a:pathLst>
        </a:custGeom>
        <a:noFill/>
        <a:ln w="12700" cap="flat" cmpd="sng" algn="ctr">
          <a:solidFill>
            <a:schemeClr val="accent1">
              <a:lumMod val="40000"/>
              <a:lumOff val="6000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pt-BR" sz="500" kern="1200"/>
        </a:p>
      </dsp:txBody>
      <dsp:txXfrm>
        <a:off x="3249847" y="2201906"/>
        <a:ext cx="67360" cy="67360"/>
      </dsp:txXfrm>
    </dsp:sp>
    <dsp:sp modelId="{AAC48353-63AF-4362-8D79-F00839096FEE}">
      <dsp:nvSpPr>
        <dsp:cNvPr id="0" name=""/>
        <dsp:cNvSpPr/>
      </dsp:nvSpPr>
      <dsp:spPr>
        <a:xfrm>
          <a:off x="3830503" y="1945005"/>
          <a:ext cx="2734882" cy="1367441"/>
        </a:xfrm>
        <a:prstGeom prst="roundRect">
          <a:avLst>
            <a:gd name="adj" fmla="val 10000"/>
          </a:avLst>
        </a:prstGeom>
        <a:solidFill>
          <a:schemeClr val="accent1">
            <a:lumMod val="40000"/>
            <a:lumOff val="60000"/>
          </a:schemeClr>
        </a:solidFill>
        <a:ln w="12700" cap="flat" cmpd="sng" algn="ctr">
          <a:solidFill>
            <a:schemeClr val="accent1">
              <a:lumMod val="40000"/>
              <a:lumOff val="6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pt-BR" sz="2000" kern="1200" dirty="0">
              <a:solidFill>
                <a:schemeClr val="tx1"/>
              </a:solidFill>
              <a:latin typeface="Trebuchet MS" panose="020B0603020202020204" pitchFamily="34" charset="0"/>
              <a:ea typeface="+mn-ea"/>
              <a:cs typeface="+mn-cs"/>
            </a:rPr>
            <a:t>2 anos, se portabilidade anterior para segmentação assistencial superior</a:t>
          </a:r>
        </a:p>
      </dsp:txBody>
      <dsp:txXfrm>
        <a:off x="3870554" y="1985056"/>
        <a:ext cx="2654780" cy="128733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1309C24-2F18-4548-B1B2-C0BA3924CBFB}" type="datetimeFigureOut">
              <a:rPr lang="pt-BR" smtClean="0"/>
              <a:t>24/04/2019</a:t>
            </a:fld>
            <a:endParaRPr lang="pt-BR"/>
          </a:p>
        </p:txBody>
      </p:sp>
      <p:sp>
        <p:nvSpPr>
          <p:cNvPr id="4" name="Espaço Reservado para Imagem de Sli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DCD0BD0-E980-4B3B-8E8F-C4A274A38465}" type="slidenum">
              <a:rPr lang="pt-BR" smtClean="0"/>
              <a:t>‹nº›</a:t>
            </a:fld>
            <a:endParaRPr lang="pt-BR"/>
          </a:p>
        </p:txBody>
      </p:sp>
    </p:spTree>
    <p:extLst>
      <p:ext uri="{BB962C8B-B14F-4D97-AF65-F5344CB8AC3E}">
        <p14:creationId xmlns:p14="http://schemas.microsoft.com/office/powerpoint/2010/main" val="468462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p:txBody>
          <a:bodyPr/>
          <a:lstStyle/>
          <a:p>
            <a:fld id="{DDCD0BD0-E980-4B3B-8E8F-C4A274A38465}" type="slidenum">
              <a:rPr lang="pt-BR" smtClean="0"/>
              <a:t>2</a:t>
            </a:fld>
            <a:endParaRPr lang="pt-BR"/>
          </a:p>
        </p:txBody>
      </p:sp>
    </p:spTree>
    <p:extLst>
      <p:ext uri="{BB962C8B-B14F-4D97-AF65-F5344CB8AC3E}">
        <p14:creationId xmlns:p14="http://schemas.microsoft.com/office/powerpoint/2010/main" val="1938626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pic>
        <p:nvPicPr>
          <p:cNvPr id="2" name="Imagem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Imagem 11">
            <a:extLst>
              <a:ext uri="{FF2B5EF4-FFF2-40B4-BE49-F238E27FC236}">
                <a16:creationId xmlns:a16="http://schemas.microsoft.com/office/drawing/2014/main" id="{8F997FFB-1DBF-4344-B9E4-798C3C87D0AA}"/>
              </a:ext>
            </a:extLst>
          </p:cNvPr>
          <p:cNvPicPr>
            <a:picLocks noChangeAspect="1"/>
          </p:cNvPicPr>
          <p:nvPr userDrawn="1"/>
        </p:nvPicPr>
        <p:blipFill>
          <a:blip r:embed="rId3"/>
          <a:stretch>
            <a:fillRect/>
          </a:stretch>
        </p:blipFill>
        <p:spPr>
          <a:xfrm>
            <a:off x="8113644" y="714552"/>
            <a:ext cx="3742838" cy="1285167"/>
          </a:xfrm>
          <a:prstGeom prst="rect">
            <a:avLst/>
          </a:prstGeom>
        </p:spPr>
      </p:pic>
      <p:sp>
        <p:nvSpPr>
          <p:cNvPr id="13" name="Title 1"/>
          <p:cNvSpPr>
            <a:spLocks noGrp="1"/>
          </p:cNvSpPr>
          <p:nvPr>
            <p:ph type="ctrTitle" hasCustomPrompt="1"/>
          </p:nvPr>
        </p:nvSpPr>
        <p:spPr>
          <a:xfrm>
            <a:off x="977940" y="2930056"/>
            <a:ext cx="6423471" cy="992288"/>
          </a:xfrm>
          <a:prstGeom prst="rect">
            <a:avLst/>
          </a:prstGeom>
        </p:spPr>
        <p:txBody>
          <a:bodyPr anchor="b">
            <a:normAutofit/>
          </a:bodyPr>
          <a:lstStyle>
            <a:lvl1pPr>
              <a:defRPr sz="4000">
                <a:solidFill>
                  <a:schemeClr val="bg1"/>
                </a:solidFill>
                <a:latin typeface="Trebuchet MS" panose="020B0603020202020204" pitchFamily="34" charset="0"/>
              </a:defRPr>
            </a:lvl1pPr>
          </a:lstStyle>
          <a:p>
            <a:r>
              <a:rPr lang="x-none" dirty="0"/>
              <a:t>Título</a:t>
            </a:r>
            <a:r>
              <a:rPr lang="pt-BR" dirty="0"/>
              <a:t> da apresentação</a:t>
            </a:r>
            <a:endParaRPr lang="en-US" dirty="0"/>
          </a:p>
        </p:txBody>
      </p:sp>
      <p:sp>
        <p:nvSpPr>
          <p:cNvPr id="14" name="Subtitle 2"/>
          <p:cNvSpPr>
            <a:spLocks noGrp="1"/>
          </p:cNvSpPr>
          <p:nvPr>
            <p:ph type="subTitle" idx="1" hasCustomPrompt="1"/>
          </p:nvPr>
        </p:nvSpPr>
        <p:spPr>
          <a:xfrm>
            <a:off x="1544717" y="3971376"/>
            <a:ext cx="5289917" cy="874497"/>
          </a:xfrm>
          <a:prstGeom prst="rect">
            <a:avLst/>
          </a:prstGeom>
        </p:spPr>
        <p:txBody>
          <a:bodyPr>
            <a:normAutofit/>
          </a:bodyPr>
          <a:lstStyle>
            <a:lvl1pPr marL="0" indent="0" algn="ctr">
              <a:buNone/>
              <a:defRPr sz="2800">
                <a:solidFill>
                  <a:srgbClr val="B1D34B"/>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dirty="0"/>
              <a:t>Nome do palestrante</a:t>
            </a:r>
            <a:endParaRPr lang="en-US" dirty="0"/>
          </a:p>
        </p:txBody>
      </p:sp>
    </p:spTree>
    <p:extLst>
      <p:ext uri="{BB962C8B-B14F-4D97-AF65-F5344CB8AC3E}">
        <p14:creationId xmlns:p14="http://schemas.microsoft.com/office/powerpoint/2010/main" val="419430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ente título">
    <p:spTree>
      <p:nvGrpSpPr>
        <p:cNvPr id="1" name=""/>
        <p:cNvGrpSpPr/>
        <p:nvPr/>
      </p:nvGrpSpPr>
      <p:grpSpPr>
        <a:xfrm>
          <a:off x="0" y="0"/>
          <a:ext cx="0" cy="0"/>
          <a:chOff x="0" y="0"/>
          <a:chExt cx="0" cy="0"/>
        </a:xfrm>
      </p:grpSpPr>
      <p:pic>
        <p:nvPicPr>
          <p:cNvPr id="15" name="Imagem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13380"/>
            <a:ext cx="12192000" cy="6858000"/>
          </a:xfrm>
          <a:prstGeom prst="rect">
            <a:avLst/>
          </a:prstGeom>
        </p:spPr>
      </p:pic>
      <p:sp>
        <p:nvSpPr>
          <p:cNvPr id="11" name="Slide Number Placeholder 5">
            <a:extLst>
              <a:ext uri="{FF2B5EF4-FFF2-40B4-BE49-F238E27FC236}">
                <a16:creationId xmlns:a16="http://schemas.microsoft.com/office/drawing/2014/main" id="{CC30211B-DC0B-40C4-B7AE-3733D811CD80}"/>
              </a:ext>
            </a:extLst>
          </p:cNvPr>
          <p:cNvSpPr>
            <a:spLocks noGrp="1"/>
          </p:cNvSpPr>
          <p:nvPr>
            <p:ph type="sldNum" sz="quarter" idx="4"/>
          </p:nvPr>
        </p:nvSpPr>
        <p:spPr>
          <a:xfrm>
            <a:off x="8527652" y="6250848"/>
            <a:ext cx="3067998" cy="393772"/>
          </a:xfrm>
          <a:prstGeom prst="rect">
            <a:avLst/>
          </a:prstGeom>
        </p:spPr>
        <p:txBody>
          <a:bodyPr vert="horz" lIns="91440" tIns="45720" rIns="91440" bIns="45720" rtlCol="0" anchor="ctr"/>
          <a:lstStyle>
            <a:lvl1pPr algn="r">
              <a:defRPr sz="1200">
                <a:solidFill>
                  <a:schemeClr val="tx1">
                    <a:tint val="75000"/>
                  </a:schemeClr>
                </a:solidFill>
              </a:defRPr>
            </a:lvl1pPr>
          </a:lstStyle>
          <a:p>
            <a:fld id="{EBDF65D9-FF99-764A-9415-06FA1DD469B9}" type="slidenum">
              <a:rPr lang="en-US" smtClean="0"/>
              <a:t>‹nº›</a:t>
            </a:fld>
            <a:endParaRPr lang="en-US" dirty="0"/>
          </a:p>
        </p:txBody>
      </p:sp>
      <p:sp>
        <p:nvSpPr>
          <p:cNvPr id="12" name="Footer Placeholder 4">
            <a:extLst>
              <a:ext uri="{FF2B5EF4-FFF2-40B4-BE49-F238E27FC236}">
                <a16:creationId xmlns:a16="http://schemas.microsoft.com/office/drawing/2014/main" id="{723E04FB-F899-4CF4-848D-9DB887D5F4AF}"/>
              </a:ext>
            </a:extLst>
          </p:cNvPr>
          <p:cNvSpPr>
            <a:spLocks noGrp="1"/>
          </p:cNvSpPr>
          <p:nvPr>
            <p:ph type="ftr" sz="quarter" idx="3"/>
          </p:nvPr>
        </p:nvSpPr>
        <p:spPr>
          <a:xfrm>
            <a:off x="755374" y="6247328"/>
            <a:ext cx="7477538" cy="397292"/>
          </a:xfrm>
          <a:prstGeom prst="rect">
            <a:avLst/>
          </a:prstGeom>
        </p:spPr>
        <p:txBody>
          <a:bodyPr vert="horz" lIns="91440" tIns="45720" rIns="91440" bIns="45720" rtlCol="0" anchor="ctr"/>
          <a:lstStyle>
            <a:lvl1pPr algn="ctr">
              <a:defRPr sz="800">
                <a:solidFill>
                  <a:schemeClr val="tx1">
                    <a:tint val="75000"/>
                  </a:schemeClr>
                </a:solidFill>
              </a:defRPr>
            </a:lvl1pPr>
          </a:lstStyle>
          <a:p>
            <a:r>
              <a:rPr lang="pt-BR" dirty="0">
                <a:solidFill>
                  <a:srgbClr val="5B5C65"/>
                </a:solidFill>
                <a:latin typeface="Trebuchet MS" panose="020B0603020202020204" pitchFamily="34" charset="0"/>
              </a:rPr>
              <a:t>Coloque aqui o título da sua apresentação</a:t>
            </a:r>
          </a:p>
        </p:txBody>
      </p:sp>
      <p:sp>
        <p:nvSpPr>
          <p:cNvPr id="13" name="Content Placeholder 2"/>
          <p:cNvSpPr>
            <a:spLocks noGrp="1"/>
          </p:cNvSpPr>
          <p:nvPr>
            <p:ph idx="1" hasCustomPrompt="1"/>
          </p:nvPr>
        </p:nvSpPr>
        <p:spPr>
          <a:xfrm>
            <a:off x="755373" y="1838450"/>
            <a:ext cx="10840277" cy="4060341"/>
          </a:xfrm>
          <a:prstGeom prst="rect">
            <a:avLst/>
          </a:prstGeom>
        </p:spPr>
        <p:txBody>
          <a:bodyPr>
            <a:normAutofit/>
          </a:bodyPr>
          <a:lstStyle>
            <a:lvl1pPr marL="0" indent="0">
              <a:buNone/>
              <a:defRPr sz="2000">
                <a:solidFill>
                  <a:srgbClr val="5B5C65"/>
                </a:solidFill>
                <a:latin typeface="Trebuchet MS" panose="020B0603020202020204" pitchFamily="34" charset="0"/>
              </a:defRPr>
            </a:lvl1pPr>
            <a:lvl2pPr>
              <a:defRPr>
                <a:solidFill>
                  <a:srgbClr val="0A5F55"/>
                </a:solidFill>
              </a:defRPr>
            </a:lvl2pPr>
            <a:lvl3pPr>
              <a:defRPr>
                <a:solidFill>
                  <a:srgbClr val="0A5F55"/>
                </a:solidFill>
              </a:defRPr>
            </a:lvl3pPr>
            <a:lvl4pPr>
              <a:defRPr>
                <a:solidFill>
                  <a:srgbClr val="0A5F55"/>
                </a:solidFill>
              </a:defRPr>
            </a:lvl4pPr>
            <a:lvl5pPr>
              <a:defRPr>
                <a:solidFill>
                  <a:srgbClr val="0A5F55"/>
                </a:solidFill>
              </a:defRPr>
            </a:lvl5pPr>
          </a:lstStyle>
          <a:p>
            <a:pPr lvl="0"/>
            <a:r>
              <a:rPr lang="en-US" dirty="0"/>
              <a:t>Texto</a:t>
            </a:r>
          </a:p>
        </p:txBody>
      </p:sp>
      <p:sp>
        <p:nvSpPr>
          <p:cNvPr id="14" name="Title 1"/>
          <p:cNvSpPr>
            <a:spLocks noGrp="1"/>
          </p:cNvSpPr>
          <p:nvPr>
            <p:ph type="title" hasCustomPrompt="1"/>
          </p:nvPr>
        </p:nvSpPr>
        <p:spPr>
          <a:xfrm>
            <a:off x="755373" y="805172"/>
            <a:ext cx="8229600" cy="857250"/>
          </a:xfrm>
          <a:prstGeom prst="rect">
            <a:avLst/>
          </a:prstGeom>
        </p:spPr>
        <p:txBody>
          <a:bodyPr>
            <a:normAutofit/>
          </a:bodyPr>
          <a:lstStyle>
            <a:lvl1pPr>
              <a:defRPr sz="3600" b="1">
                <a:solidFill>
                  <a:srgbClr val="411564"/>
                </a:solidFill>
                <a:latin typeface="Trebuchet MS" panose="020B0603020202020204" pitchFamily="34" charset="0"/>
              </a:defRPr>
            </a:lvl1pPr>
          </a:lstStyle>
          <a:p>
            <a:r>
              <a:rPr lang="x-none" dirty="0"/>
              <a:t>Título</a:t>
            </a:r>
            <a:endParaRPr lang="en-US" dirty="0"/>
          </a:p>
        </p:txBody>
      </p:sp>
    </p:spTree>
    <p:extLst>
      <p:ext uri="{BB962C8B-B14F-4D97-AF65-F5344CB8AC3E}">
        <p14:creationId xmlns:p14="http://schemas.microsoft.com/office/powerpoint/2010/main" val="166179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omente título">
    <p:spTree>
      <p:nvGrpSpPr>
        <p:cNvPr id="1" name=""/>
        <p:cNvGrpSpPr/>
        <p:nvPr/>
      </p:nvGrpSpPr>
      <p:grpSpPr>
        <a:xfrm>
          <a:off x="0" y="0"/>
          <a:ext cx="0" cy="0"/>
          <a:chOff x="0" y="0"/>
          <a:chExt cx="0" cy="0"/>
        </a:xfrm>
      </p:grpSpPr>
      <p:pic>
        <p:nvPicPr>
          <p:cNvPr id="3" name="Imagem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553536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t-BR"/>
              <a:t>Coloque aqui o título da sua apresentação</a:t>
            </a: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A391AE-E2FC-4AD4-B855-D5D6C51D91AB}" type="slidenum">
              <a:rPr lang="pt-BR" smtClean="0"/>
              <a:t>‹nº›</a:t>
            </a:fld>
            <a:endParaRPr lang="pt-BR"/>
          </a:p>
        </p:txBody>
      </p:sp>
    </p:spTree>
    <p:extLst>
      <p:ext uri="{BB962C8B-B14F-4D97-AF65-F5344CB8AC3E}">
        <p14:creationId xmlns:p14="http://schemas.microsoft.com/office/powerpoint/2010/main" val="3351575151"/>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2.xml"/><Relationship Id="rId1" Type="http://schemas.openxmlformats.org/officeDocument/2006/relationships/slideLayout" Target="../slideLayouts/slideLayout2.xml"/><Relationship Id="rId5" Type="http://schemas.openxmlformats.org/officeDocument/2006/relationships/slide" Target="slide28.xml"/><Relationship Id="rId4" Type="http://schemas.openxmlformats.org/officeDocument/2006/relationships/slide" Target="slide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2.xml"/><Relationship Id="rId5" Type="http://schemas.openxmlformats.org/officeDocument/2006/relationships/slide" Target="slide15.xml"/><Relationship Id="rId4" Type="http://schemas.openxmlformats.org/officeDocument/2006/relationships/slide" Target="slide16.xml"/></Relationships>
</file>

<file path=ppt/slides/_rels/slide14.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Layout" Target="../diagrams/layout4.xml"/><Relationship Id="rId7" Type="http://schemas.openxmlformats.org/officeDocument/2006/relationships/slide" Target="slide13.xml"/><Relationship Id="rId12" Type="http://schemas.microsoft.com/office/2007/relationships/diagramDrawing" Target="../diagrams/drawing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openxmlformats.org/officeDocument/2006/relationships/diagramColors" Target="../diagrams/colors5.xml"/><Relationship Id="rId5" Type="http://schemas.openxmlformats.org/officeDocument/2006/relationships/diagramColors" Target="../diagrams/colors4.xml"/><Relationship Id="rId10" Type="http://schemas.openxmlformats.org/officeDocument/2006/relationships/diagramQuickStyle" Target="../diagrams/quickStyle5.xml"/><Relationship Id="rId4" Type="http://schemas.openxmlformats.org/officeDocument/2006/relationships/diagramQuickStyle" Target="../diagrams/quickStyle4.xml"/><Relationship Id="rId9"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166200" y="3223174"/>
            <a:ext cx="10068376" cy="992288"/>
          </a:xfrm>
          <a:prstGeom prst="rect">
            <a:avLst/>
          </a:prstGeom>
        </p:spPr>
        <p:txBody>
          <a:bodyPr anchor="b">
            <a:normAutofit fontScale="90000"/>
          </a:bodyPr>
          <a:lstStyle>
            <a:lvl1pPr>
              <a:defRPr sz="4000">
                <a:solidFill>
                  <a:schemeClr val="bg1"/>
                </a:solidFill>
                <a:latin typeface="Trebuchet MS" panose="020B0603020202020204" pitchFamily="34" charset="0"/>
              </a:defRPr>
            </a:lvl1pPr>
          </a:lstStyle>
          <a:p>
            <a:pPr algn="ctr">
              <a:lnSpc>
                <a:spcPct val="150000"/>
              </a:lnSpc>
            </a:pPr>
            <a:r>
              <a:rPr lang="pt-BR" dirty="0"/>
              <a:t>NOVAS REGRAS PARA A PORTABILIDADE - 2019</a:t>
            </a:r>
            <a:endParaRPr lang="en-US" dirty="0"/>
          </a:p>
        </p:txBody>
      </p:sp>
      <p:sp>
        <p:nvSpPr>
          <p:cNvPr id="5" name="Subtitle 2"/>
          <p:cNvSpPr>
            <a:spLocks noGrp="1"/>
          </p:cNvSpPr>
          <p:nvPr>
            <p:ph type="subTitle" idx="1" hasCustomPrompt="1"/>
          </p:nvPr>
        </p:nvSpPr>
        <p:spPr>
          <a:xfrm>
            <a:off x="3555429" y="4071507"/>
            <a:ext cx="5289917" cy="874497"/>
          </a:xfrm>
          <a:prstGeom prst="rect">
            <a:avLst/>
          </a:prstGeom>
        </p:spPr>
        <p:txBody>
          <a:bodyPr>
            <a:normAutofit/>
          </a:bodyPr>
          <a:lstStyle>
            <a:lvl1pPr marL="0" indent="0" algn="ctr">
              <a:buNone/>
              <a:defRPr sz="2800">
                <a:solidFill>
                  <a:srgbClr val="B1D34B"/>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dirty="0"/>
              <a:t>Assessoria Regulamentar</a:t>
            </a:r>
            <a:endParaRPr lang="en-US" dirty="0"/>
          </a:p>
        </p:txBody>
      </p:sp>
      <p:sp>
        <p:nvSpPr>
          <p:cNvPr id="6" name="CaixaDeTexto 10">
            <a:extLst>
              <a:ext uri="{FF2B5EF4-FFF2-40B4-BE49-F238E27FC236}">
                <a16:creationId xmlns:a16="http://schemas.microsoft.com/office/drawing/2014/main" id="{AB864FE7-6194-4D4A-9AF5-8E9917E467DD}"/>
              </a:ext>
            </a:extLst>
          </p:cNvPr>
          <p:cNvSpPr txBox="1"/>
          <p:nvPr/>
        </p:nvSpPr>
        <p:spPr>
          <a:xfrm>
            <a:off x="10330902" y="770214"/>
            <a:ext cx="903674" cy="461665"/>
          </a:xfrm>
          <a:prstGeom prst="rect">
            <a:avLst/>
          </a:prstGeom>
          <a:noFill/>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pt-BR" sz="2400" b="1" i="1" dirty="0" smtClean="0">
                <a:solidFill>
                  <a:schemeClr val="bg1"/>
                </a:solidFill>
                <a:latin typeface="Trebuchet MS" panose="020B0603020202020204" pitchFamily="34" charset="0"/>
              </a:rPr>
              <a:t>032</a:t>
            </a:r>
            <a:endParaRPr lang="pt-BR" sz="2400" b="1" i="1" dirty="0">
              <a:solidFill>
                <a:schemeClr val="bg1"/>
              </a:solidFill>
              <a:latin typeface="Trebuchet MS" panose="020B0603020202020204" pitchFamily="34" charset="0"/>
            </a:endParaRPr>
          </a:p>
        </p:txBody>
      </p:sp>
      <p:sp>
        <p:nvSpPr>
          <p:cNvPr id="7" name="CaixaDeTexto 11">
            <a:extLst>
              <a:ext uri="{FF2B5EF4-FFF2-40B4-BE49-F238E27FC236}">
                <a16:creationId xmlns:a16="http://schemas.microsoft.com/office/drawing/2014/main" id="{D60A7671-80D5-4776-A439-FD9CC4043153}"/>
              </a:ext>
            </a:extLst>
          </p:cNvPr>
          <p:cNvSpPr txBox="1"/>
          <p:nvPr/>
        </p:nvSpPr>
        <p:spPr>
          <a:xfrm>
            <a:off x="10256503" y="1484429"/>
            <a:ext cx="1186943" cy="461665"/>
          </a:xfrm>
          <a:prstGeom prst="rect">
            <a:avLst/>
          </a:prstGeom>
          <a:noFill/>
        </p:spPr>
        <p:txBody>
          <a:bodyPr wrap="square" rtlCol="0"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pt-BR" sz="2400" b="1" i="1" dirty="0" smtClean="0">
                <a:solidFill>
                  <a:schemeClr val="bg1"/>
                </a:solidFill>
                <a:latin typeface="Trebuchet MS" panose="020B0603020202020204" pitchFamily="34" charset="0"/>
              </a:rPr>
              <a:t>01:00</a:t>
            </a:r>
            <a:endParaRPr lang="pt-BR" sz="2400" b="1" i="1"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558865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Conector de Seta Reta 6">
            <a:extLst>
              <a:ext uri="{FF2B5EF4-FFF2-40B4-BE49-F238E27FC236}">
                <a16:creationId xmlns:a16="http://schemas.microsoft.com/office/drawing/2014/main" id="{18B6C8ED-0F0B-426A-82D3-60EFBE23A353}"/>
              </a:ext>
            </a:extLst>
          </p:cNvPr>
          <p:cNvCxnSpPr>
            <a:cxnSpLocks/>
          </p:cNvCxnSpPr>
          <p:nvPr/>
        </p:nvCxnSpPr>
        <p:spPr>
          <a:xfrm>
            <a:off x="1165603" y="964759"/>
            <a:ext cx="0" cy="214245"/>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8" name="Fluxograma: Processo 7">
            <a:extLst>
              <a:ext uri="{FF2B5EF4-FFF2-40B4-BE49-F238E27FC236}">
                <a16:creationId xmlns:a16="http://schemas.microsoft.com/office/drawing/2014/main" id="{61A710D0-9172-4760-8123-48AC421D2BC6}"/>
              </a:ext>
            </a:extLst>
          </p:cNvPr>
          <p:cNvSpPr/>
          <p:nvPr/>
        </p:nvSpPr>
        <p:spPr>
          <a:xfrm>
            <a:off x="418961" y="1207396"/>
            <a:ext cx="1493285" cy="934337"/>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Proponente Solicita à OPS Destino/ADM</a:t>
            </a:r>
          </a:p>
        </p:txBody>
      </p:sp>
      <p:cxnSp>
        <p:nvCxnSpPr>
          <p:cNvPr id="10" name="Conector de Seta Reta 9">
            <a:extLst>
              <a:ext uri="{FF2B5EF4-FFF2-40B4-BE49-F238E27FC236}">
                <a16:creationId xmlns:a16="http://schemas.microsoft.com/office/drawing/2014/main" id="{485BFE88-CD3B-436F-BBDC-256FE2DD0949}"/>
              </a:ext>
            </a:extLst>
          </p:cNvPr>
          <p:cNvCxnSpPr>
            <a:cxnSpLocks/>
          </p:cNvCxnSpPr>
          <p:nvPr/>
        </p:nvCxnSpPr>
        <p:spPr>
          <a:xfrm>
            <a:off x="1169492" y="2149774"/>
            <a:ext cx="0" cy="259931"/>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11" name="Fluxograma: Decisão 10">
            <a:extLst>
              <a:ext uri="{FF2B5EF4-FFF2-40B4-BE49-F238E27FC236}">
                <a16:creationId xmlns:a16="http://schemas.microsoft.com/office/drawing/2014/main" id="{7D7AEB5E-A402-4A46-9757-B1902C00D865}"/>
              </a:ext>
            </a:extLst>
          </p:cNvPr>
          <p:cNvSpPr/>
          <p:nvPr/>
        </p:nvSpPr>
        <p:spPr>
          <a:xfrm>
            <a:off x="160211" y="2401664"/>
            <a:ext cx="2027120" cy="1154144"/>
          </a:xfrm>
          <a:prstGeom prst="flowChartDecision">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Paciente internado?</a:t>
            </a:r>
          </a:p>
        </p:txBody>
      </p:sp>
      <p:cxnSp>
        <p:nvCxnSpPr>
          <p:cNvPr id="19" name="Conector de Seta Reta 18">
            <a:extLst>
              <a:ext uri="{FF2B5EF4-FFF2-40B4-BE49-F238E27FC236}">
                <a16:creationId xmlns:a16="http://schemas.microsoft.com/office/drawing/2014/main" id="{A393AEEB-AD77-400E-A469-92CE9289DB02}"/>
              </a:ext>
            </a:extLst>
          </p:cNvPr>
          <p:cNvCxnSpPr>
            <a:cxnSpLocks/>
          </p:cNvCxnSpPr>
          <p:nvPr/>
        </p:nvCxnSpPr>
        <p:spPr>
          <a:xfrm>
            <a:off x="1165603" y="3561143"/>
            <a:ext cx="0" cy="287831"/>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22" name="Fluxograma: Decisão 21">
            <a:extLst>
              <a:ext uri="{FF2B5EF4-FFF2-40B4-BE49-F238E27FC236}">
                <a16:creationId xmlns:a16="http://schemas.microsoft.com/office/drawing/2014/main" id="{7B44B013-8F07-43A3-8E3D-250547640D5A}"/>
              </a:ext>
            </a:extLst>
          </p:cNvPr>
          <p:cNvSpPr/>
          <p:nvPr/>
        </p:nvSpPr>
        <p:spPr>
          <a:xfrm>
            <a:off x="21671" y="3832381"/>
            <a:ext cx="2227982" cy="1135898"/>
          </a:xfrm>
          <a:prstGeom prst="flowChartDecision">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Portabilidade Simples?</a:t>
            </a:r>
          </a:p>
        </p:txBody>
      </p:sp>
      <p:cxnSp>
        <p:nvCxnSpPr>
          <p:cNvPr id="23" name="Conector de Seta Reta 22">
            <a:extLst>
              <a:ext uri="{FF2B5EF4-FFF2-40B4-BE49-F238E27FC236}">
                <a16:creationId xmlns:a16="http://schemas.microsoft.com/office/drawing/2014/main" id="{F6CB7717-B1FD-464A-854C-86FF491DC41B}"/>
              </a:ext>
            </a:extLst>
          </p:cNvPr>
          <p:cNvCxnSpPr>
            <a:cxnSpLocks/>
          </p:cNvCxnSpPr>
          <p:nvPr/>
        </p:nvCxnSpPr>
        <p:spPr>
          <a:xfrm>
            <a:off x="1127607" y="4933683"/>
            <a:ext cx="0" cy="337897"/>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25" name="Fluxograma: Processo 24">
            <a:extLst>
              <a:ext uri="{FF2B5EF4-FFF2-40B4-BE49-F238E27FC236}">
                <a16:creationId xmlns:a16="http://schemas.microsoft.com/office/drawing/2014/main" id="{30626902-8409-4193-A0DF-CC242A67C8F1}"/>
              </a:ext>
            </a:extLst>
          </p:cNvPr>
          <p:cNvSpPr/>
          <p:nvPr/>
        </p:nvSpPr>
        <p:spPr>
          <a:xfrm>
            <a:off x="410590" y="5285341"/>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informa que solicite após a alta</a:t>
            </a:r>
          </a:p>
        </p:txBody>
      </p:sp>
      <p:cxnSp>
        <p:nvCxnSpPr>
          <p:cNvPr id="26" name="Conector de Seta Reta 25">
            <a:extLst>
              <a:ext uri="{FF2B5EF4-FFF2-40B4-BE49-F238E27FC236}">
                <a16:creationId xmlns:a16="http://schemas.microsoft.com/office/drawing/2014/main" id="{1F15E36B-82D6-4F1B-B3F5-E0287E14A05E}"/>
              </a:ext>
            </a:extLst>
          </p:cNvPr>
          <p:cNvCxnSpPr>
            <a:cxnSpLocks/>
          </p:cNvCxnSpPr>
          <p:nvPr/>
        </p:nvCxnSpPr>
        <p:spPr>
          <a:xfrm>
            <a:off x="1111841" y="6145516"/>
            <a:ext cx="0" cy="314438"/>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28" name="Retângulo 27">
            <a:extLst>
              <a:ext uri="{FF2B5EF4-FFF2-40B4-BE49-F238E27FC236}">
                <a16:creationId xmlns:a16="http://schemas.microsoft.com/office/drawing/2014/main" id="{ED471A94-E5B2-40D9-99BB-E91899532E65}"/>
              </a:ext>
            </a:extLst>
          </p:cNvPr>
          <p:cNvSpPr/>
          <p:nvPr/>
        </p:nvSpPr>
        <p:spPr>
          <a:xfrm>
            <a:off x="1110330" y="3475702"/>
            <a:ext cx="401332" cy="369332"/>
          </a:xfrm>
          <a:prstGeom prst="rect">
            <a:avLst/>
          </a:prstGeom>
          <a:noFill/>
          <a:ln>
            <a:noFill/>
          </a:ln>
        </p:spPr>
        <p:txBody>
          <a:bodyPr wrap="square" lIns="91440" tIns="45720" rIns="91440" bIns="45720">
            <a:spAutoFit/>
          </a:bodyPr>
          <a:lstStyle/>
          <a:p>
            <a:pPr algn="ctr"/>
            <a:r>
              <a:rPr lang="pt-BR" b="0" cap="none" spc="0" dirty="0">
                <a:ln w="0"/>
                <a:solidFill>
                  <a:schemeClr val="tx1"/>
                </a:solidFill>
                <a:effectLst>
                  <a:outerShdw blurRad="38100" dist="19050" dir="2700000" algn="tl" rotWithShape="0">
                    <a:schemeClr val="dk1">
                      <a:alpha val="40000"/>
                    </a:schemeClr>
                  </a:outerShdw>
                </a:effectLst>
              </a:rPr>
              <a:t>S</a:t>
            </a:r>
          </a:p>
        </p:txBody>
      </p:sp>
      <p:sp>
        <p:nvSpPr>
          <p:cNvPr id="30" name="Retângulo 29">
            <a:extLst>
              <a:ext uri="{FF2B5EF4-FFF2-40B4-BE49-F238E27FC236}">
                <a16:creationId xmlns:a16="http://schemas.microsoft.com/office/drawing/2014/main" id="{7309DFF5-FAE0-4C4C-9FC9-A1D27FECA6E0}"/>
              </a:ext>
            </a:extLst>
          </p:cNvPr>
          <p:cNvSpPr/>
          <p:nvPr/>
        </p:nvSpPr>
        <p:spPr>
          <a:xfrm>
            <a:off x="1149862" y="4920002"/>
            <a:ext cx="361800" cy="369332"/>
          </a:xfrm>
          <a:prstGeom prst="rect">
            <a:avLst/>
          </a:prstGeom>
          <a:noFill/>
        </p:spPr>
        <p:txBody>
          <a:bodyPr wrap="square" lIns="91440" tIns="45720" rIns="91440" bIns="45720">
            <a:spAutoFit/>
          </a:bodyPr>
          <a:lstStyle/>
          <a:p>
            <a:pPr algn="ctr"/>
            <a:r>
              <a:rPr lang="pt-BR" b="0" cap="none" spc="0" dirty="0">
                <a:ln w="0"/>
                <a:solidFill>
                  <a:schemeClr val="tx1"/>
                </a:solidFill>
                <a:effectLst>
                  <a:outerShdw blurRad="38100" dist="19050" dir="2700000" algn="tl" rotWithShape="0">
                    <a:schemeClr val="dk1">
                      <a:alpha val="40000"/>
                    </a:schemeClr>
                  </a:outerShdw>
                </a:effectLst>
              </a:rPr>
              <a:t>S</a:t>
            </a:r>
          </a:p>
        </p:txBody>
      </p:sp>
      <p:sp>
        <p:nvSpPr>
          <p:cNvPr id="31" name="Retângulo 30">
            <a:extLst>
              <a:ext uri="{FF2B5EF4-FFF2-40B4-BE49-F238E27FC236}">
                <a16:creationId xmlns:a16="http://schemas.microsoft.com/office/drawing/2014/main" id="{3E26AD72-82B8-4E89-BEF7-A774E43D7719}"/>
              </a:ext>
            </a:extLst>
          </p:cNvPr>
          <p:cNvSpPr/>
          <p:nvPr/>
        </p:nvSpPr>
        <p:spPr>
          <a:xfrm>
            <a:off x="2212306" y="2543393"/>
            <a:ext cx="415712" cy="369332"/>
          </a:xfrm>
          <a:prstGeom prst="rect">
            <a:avLst/>
          </a:prstGeom>
          <a:noFill/>
        </p:spPr>
        <p:txBody>
          <a:bodyPr wrap="square" lIns="91440" tIns="45720" rIns="91440" bIns="45720">
            <a:spAutoFit/>
          </a:bodyPr>
          <a:lstStyle/>
          <a:p>
            <a:pPr algn="ctr"/>
            <a:r>
              <a:rPr lang="pt-BR" dirty="0">
                <a:ln w="0"/>
                <a:effectLst>
                  <a:outerShdw blurRad="38100" dist="19050" dir="2700000" algn="tl" rotWithShape="0">
                    <a:schemeClr val="dk1">
                      <a:alpha val="40000"/>
                    </a:schemeClr>
                  </a:outerShdw>
                </a:effectLst>
              </a:rPr>
              <a:t>N</a:t>
            </a:r>
            <a:endParaRPr lang="pt-BR" b="0" cap="none" spc="0" dirty="0">
              <a:ln w="0"/>
              <a:solidFill>
                <a:schemeClr val="tx1"/>
              </a:solidFill>
              <a:effectLst>
                <a:outerShdw blurRad="38100" dist="19050" dir="2700000" algn="tl" rotWithShape="0">
                  <a:schemeClr val="dk1">
                    <a:alpha val="40000"/>
                  </a:schemeClr>
                </a:outerShdw>
              </a:effectLst>
            </a:endParaRPr>
          </a:p>
        </p:txBody>
      </p:sp>
      <p:sp>
        <p:nvSpPr>
          <p:cNvPr id="33" name="Retângulo 32">
            <a:extLst>
              <a:ext uri="{FF2B5EF4-FFF2-40B4-BE49-F238E27FC236}">
                <a16:creationId xmlns:a16="http://schemas.microsoft.com/office/drawing/2014/main" id="{944BEDEC-70F0-485B-AFC8-BEF39FF0FF06}"/>
              </a:ext>
            </a:extLst>
          </p:cNvPr>
          <p:cNvSpPr/>
          <p:nvPr/>
        </p:nvSpPr>
        <p:spPr>
          <a:xfrm>
            <a:off x="2212306" y="3978150"/>
            <a:ext cx="415712" cy="369332"/>
          </a:xfrm>
          <a:prstGeom prst="rect">
            <a:avLst/>
          </a:prstGeom>
          <a:noFill/>
        </p:spPr>
        <p:txBody>
          <a:bodyPr wrap="square" lIns="91440" tIns="45720" rIns="91440" bIns="45720">
            <a:spAutoFit/>
          </a:bodyPr>
          <a:lstStyle/>
          <a:p>
            <a:pPr algn="ctr"/>
            <a:r>
              <a:rPr lang="pt-BR" dirty="0">
                <a:ln w="0"/>
                <a:effectLst>
                  <a:outerShdw blurRad="38100" dist="19050" dir="2700000" algn="tl" rotWithShape="0">
                    <a:schemeClr val="dk1">
                      <a:alpha val="40000"/>
                    </a:schemeClr>
                  </a:outerShdw>
                </a:effectLst>
              </a:rPr>
              <a:t>N</a:t>
            </a:r>
            <a:endParaRPr lang="pt-BR" b="0" cap="none" spc="0" dirty="0">
              <a:ln w="0"/>
              <a:solidFill>
                <a:schemeClr val="tx1"/>
              </a:solidFill>
              <a:effectLst>
                <a:outerShdw blurRad="38100" dist="19050" dir="2700000" algn="tl" rotWithShape="0">
                  <a:schemeClr val="dk1">
                    <a:alpha val="40000"/>
                  </a:schemeClr>
                </a:outerShdw>
              </a:effectLst>
            </a:endParaRPr>
          </a:p>
        </p:txBody>
      </p:sp>
      <p:sp>
        <p:nvSpPr>
          <p:cNvPr id="35" name="Fluxograma: Decisão 34">
            <a:extLst>
              <a:ext uri="{FF2B5EF4-FFF2-40B4-BE49-F238E27FC236}">
                <a16:creationId xmlns:a16="http://schemas.microsoft.com/office/drawing/2014/main" id="{116D467B-C4D2-4AE0-8808-D9CAB8497D40}"/>
              </a:ext>
            </a:extLst>
          </p:cNvPr>
          <p:cNvSpPr/>
          <p:nvPr/>
        </p:nvSpPr>
        <p:spPr>
          <a:xfrm>
            <a:off x="2744403" y="735781"/>
            <a:ext cx="1961454" cy="1090477"/>
          </a:xfrm>
          <a:prstGeom prst="flowChartDecision">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100" dirty="0">
                <a:latin typeface="Trebuchet MS" panose="020B0603020202020204" pitchFamily="34" charset="0"/>
              </a:rPr>
              <a:t>Documentos ok?</a:t>
            </a:r>
          </a:p>
        </p:txBody>
      </p:sp>
      <p:cxnSp>
        <p:nvCxnSpPr>
          <p:cNvPr id="40" name="Conector: Angulado 39">
            <a:extLst>
              <a:ext uri="{FF2B5EF4-FFF2-40B4-BE49-F238E27FC236}">
                <a16:creationId xmlns:a16="http://schemas.microsoft.com/office/drawing/2014/main" id="{EB6840E7-1340-4BCB-8CDC-9BB1D24A57CE}"/>
              </a:ext>
            </a:extLst>
          </p:cNvPr>
          <p:cNvCxnSpPr>
            <a:cxnSpLocks/>
          </p:cNvCxnSpPr>
          <p:nvPr/>
        </p:nvCxnSpPr>
        <p:spPr>
          <a:xfrm flipV="1">
            <a:off x="2196914" y="1280600"/>
            <a:ext cx="566540" cy="1697085"/>
          </a:xfrm>
          <a:prstGeom prst="bentConnector3">
            <a:avLst>
              <a:gd name="adj1" fmla="val 59782"/>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Conector de Seta Reta 35">
            <a:extLst>
              <a:ext uri="{FF2B5EF4-FFF2-40B4-BE49-F238E27FC236}">
                <a16:creationId xmlns:a16="http://schemas.microsoft.com/office/drawing/2014/main" id="{A8CD3EDF-D7BF-4255-979C-4D2D8767C624}"/>
              </a:ext>
            </a:extLst>
          </p:cNvPr>
          <p:cNvCxnSpPr>
            <a:cxnSpLocks/>
          </p:cNvCxnSpPr>
          <p:nvPr/>
        </p:nvCxnSpPr>
        <p:spPr>
          <a:xfrm>
            <a:off x="3715356" y="1788302"/>
            <a:ext cx="0" cy="384042"/>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37" name="Retângulo 36">
            <a:extLst>
              <a:ext uri="{FF2B5EF4-FFF2-40B4-BE49-F238E27FC236}">
                <a16:creationId xmlns:a16="http://schemas.microsoft.com/office/drawing/2014/main" id="{1B840C43-92D7-41B2-B339-E48FE45C7898}"/>
              </a:ext>
            </a:extLst>
          </p:cNvPr>
          <p:cNvSpPr/>
          <p:nvPr/>
        </p:nvSpPr>
        <p:spPr>
          <a:xfrm>
            <a:off x="3677256" y="1786111"/>
            <a:ext cx="415712" cy="369332"/>
          </a:xfrm>
          <a:prstGeom prst="rect">
            <a:avLst/>
          </a:prstGeom>
          <a:noFill/>
          <a:ln>
            <a:noFill/>
          </a:ln>
        </p:spPr>
        <p:txBody>
          <a:bodyPr wrap="square" lIns="91440" tIns="45720" rIns="91440" bIns="45720">
            <a:spAutoFit/>
          </a:bodyPr>
          <a:lstStyle/>
          <a:p>
            <a:pPr algn="ctr"/>
            <a:r>
              <a:rPr lang="pt-BR" dirty="0">
                <a:ln w="0"/>
                <a:effectLst>
                  <a:outerShdw blurRad="38100" dist="19050" dir="2700000" algn="tl" rotWithShape="0">
                    <a:schemeClr val="dk1">
                      <a:alpha val="40000"/>
                    </a:schemeClr>
                  </a:outerShdw>
                </a:effectLst>
              </a:rPr>
              <a:t>N</a:t>
            </a:r>
            <a:endParaRPr lang="pt-BR" b="0" cap="none" spc="0" dirty="0">
              <a:ln w="0"/>
              <a:solidFill>
                <a:schemeClr val="tx1"/>
              </a:solidFill>
              <a:effectLst>
                <a:outerShdw blurRad="38100" dist="19050" dir="2700000" algn="tl" rotWithShape="0">
                  <a:schemeClr val="dk1">
                    <a:alpha val="40000"/>
                  </a:schemeClr>
                </a:outerShdw>
              </a:effectLst>
            </a:endParaRPr>
          </a:p>
        </p:txBody>
      </p:sp>
      <p:sp>
        <p:nvSpPr>
          <p:cNvPr id="38" name="Fluxograma: Processo 37">
            <a:extLst>
              <a:ext uri="{FF2B5EF4-FFF2-40B4-BE49-F238E27FC236}">
                <a16:creationId xmlns:a16="http://schemas.microsoft.com/office/drawing/2014/main" id="{EB92EB19-235F-4684-A245-7CF665EB4167}"/>
              </a:ext>
            </a:extLst>
          </p:cNvPr>
          <p:cNvSpPr/>
          <p:nvPr/>
        </p:nvSpPr>
        <p:spPr>
          <a:xfrm>
            <a:off x="2809393" y="2145699"/>
            <a:ext cx="1868086" cy="955105"/>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informa documentos faltantes ao beneficiário</a:t>
            </a:r>
          </a:p>
        </p:txBody>
      </p:sp>
      <p:cxnSp>
        <p:nvCxnSpPr>
          <p:cNvPr id="42" name="Conector de Seta Reta 41">
            <a:extLst>
              <a:ext uri="{FF2B5EF4-FFF2-40B4-BE49-F238E27FC236}">
                <a16:creationId xmlns:a16="http://schemas.microsoft.com/office/drawing/2014/main" id="{0A1CD448-AB57-4C91-B87D-4A9616C84920}"/>
              </a:ext>
            </a:extLst>
          </p:cNvPr>
          <p:cNvCxnSpPr>
            <a:cxnSpLocks/>
          </p:cNvCxnSpPr>
          <p:nvPr/>
        </p:nvCxnSpPr>
        <p:spPr>
          <a:xfrm>
            <a:off x="3714870" y="3069362"/>
            <a:ext cx="0" cy="320479"/>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14" name="Fluxograma: Terminação 13">
            <a:extLst>
              <a:ext uri="{FF2B5EF4-FFF2-40B4-BE49-F238E27FC236}">
                <a16:creationId xmlns:a16="http://schemas.microsoft.com/office/drawing/2014/main" id="{6BF2B1DC-8889-421D-B059-A97C0DF526D5}"/>
              </a:ext>
            </a:extLst>
          </p:cNvPr>
          <p:cNvSpPr/>
          <p:nvPr/>
        </p:nvSpPr>
        <p:spPr>
          <a:xfrm>
            <a:off x="769372" y="6459954"/>
            <a:ext cx="651887" cy="317062"/>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t>FIM</a:t>
            </a:r>
          </a:p>
        </p:txBody>
      </p:sp>
      <p:sp>
        <p:nvSpPr>
          <p:cNvPr id="44" name="Fluxograma: Terminação 43">
            <a:extLst>
              <a:ext uri="{FF2B5EF4-FFF2-40B4-BE49-F238E27FC236}">
                <a16:creationId xmlns:a16="http://schemas.microsoft.com/office/drawing/2014/main" id="{D0C99DF7-DAEC-445B-8EFB-527544B7DC93}"/>
              </a:ext>
            </a:extLst>
          </p:cNvPr>
          <p:cNvSpPr/>
          <p:nvPr/>
        </p:nvSpPr>
        <p:spPr>
          <a:xfrm>
            <a:off x="769372" y="654079"/>
            <a:ext cx="797266" cy="317062"/>
          </a:xfrm>
          <a:prstGeom prst="flowChartTerminator">
            <a:avLst/>
          </a:prstGeom>
          <a:solidFill>
            <a:srgbClr val="C4CB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solidFill>
                  <a:schemeClr val="tx1"/>
                </a:solidFill>
                <a:latin typeface="Trebuchet MS" panose="020B0603020202020204" pitchFamily="34" charset="0"/>
              </a:rPr>
              <a:t>INÍCIO</a:t>
            </a:r>
          </a:p>
        </p:txBody>
      </p:sp>
      <p:sp>
        <p:nvSpPr>
          <p:cNvPr id="45" name="Retângulo 44">
            <a:extLst>
              <a:ext uri="{FF2B5EF4-FFF2-40B4-BE49-F238E27FC236}">
                <a16:creationId xmlns:a16="http://schemas.microsoft.com/office/drawing/2014/main" id="{92FE606B-4E2F-4046-BED5-E86763344B63}"/>
              </a:ext>
            </a:extLst>
          </p:cNvPr>
          <p:cNvSpPr/>
          <p:nvPr/>
        </p:nvSpPr>
        <p:spPr>
          <a:xfrm>
            <a:off x="10415932" y="3865564"/>
            <a:ext cx="529272" cy="369332"/>
          </a:xfrm>
          <a:prstGeom prst="rect">
            <a:avLst/>
          </a:prstGeom>
          <a:noFill/>
        </p:spPr>
        <p:txBody>
          <a:bodyPr wrap="square" lIns="91440" tIns="45720" rIns="91440" bIns="45720">
            <a:spAutoFit/>
          </a:bodyPr>
          <a:lstStyle/>
          <a:p>
            <a:pPr algn="ctr"/>
            <a:r>
              <a:rPr lang="pt-BR" b="0" cap="none" spc="0" dirty="0">
                <a:ln w="0"/>
                <a:solidFill>
                  <a:schemeClr val="tx1"/>
                </a:solidFill>
                <a:effectLst>
                  <a:outerShdw blurRad="38100" dist="19050" dir="2700000" algn="tl" rotWithShape="0">
                    <a:schemeClr val="dk1">
                      <a:alpha val="40000"/>
                    </a:schemeClr>
                  </a:outerShdw>
                </a:effectLst>
              </a:rPr>
              <a:t>S</a:t>
            </a:r>
          </a:p>
        </p:txBody>
      </p:sp>
      <p:sp>
        <p:nvSpPr>
          <p:cNvPr id="46" name="Fluxograma: Terminação 45">
            <a:extLst>
              <a:ext uri="{FF2B5EF4-FFF2-40B4-BE49-F238E27FC236}">
                <a16:creationId xmlns:a16="http://schemas.microsoft.com/office/drawing/2014/main" id="{37FA205F-1CBC-40E7-AB7E-D32ED60175B1}"/>
              </a:ext>
            </a:extLst>
          </p:cNvPr>
          <p:cNvSpPr/>
          <p:nvPr/>
        </p:nvSpPr>
        <p:spPr>
          <a:xfrm>
            <a:off x="3377539" y="3421238"/>
            <a:ext cx="651887" cy="317062"/>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t>FIM</a:t>
            </a:r>
          </a:p>
        </p:txBody>
      </p:sp>
      <p:sp>
        <p:nvSpPr>
          <p:cNvPr id="48" name="Fluxograma: Processo 47">
            <a:extLst>
              <a:ext uri="{FF2B5EF4-FFF2-40B4-BE49-F238E27FC236}">
                <a16:creationId xmlns:a16="http://schemas.microsoft.com/office/drawing/2014/main" id="{246C7054-B007-452E-BB35-12BE8B96F186}"/>
              </a:ext>
            </a:extLst>
          </p:cNvPr>
          <p:cNvSpPr/>
          <p:nvPr/>
        </p:nvSpPr>
        <p:spPr>
          <a:xfrm>
            <a:off x="5065899" y="793988"/>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Beneficiário assina proposta específica</a:t>
            </a:r>
          </a:p>
        </p:txBody>
      </p:sp>
      <p:cxnSp>
        <p:nvCxnSpPr>
          <p:cNvPr id="50" name="Conector de Seta Reta 49">
            <a:extLst>
              <a:ext uri="{FF2B5EF4-FFF2-40B4-BE49-F238E27FC236}">
                <a16:creationId xmlns:a16="http://schemas.microsoft.com/office/drawing/2014/main" id="{0EE2F965-50A1-4830-AFE0-01D3E6323A64}"/>
              </a:ext>
            </a:extLst>
          </p:cNvPr>
          <p:cNvCxnSpPr>
            <a:cxnSpLocks/>
          </p:cNvCxnSpPr>
          <p:nvPr/>
        </p:nvCxnSpPr>
        <p:spPr>
          <a:xfrm>
            <a:off x="5763208" y="1701404"/>
            <a:ext cx="0" cy="284173"/>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51" name="Fluxograma: Processo 50">
            <a:extLst>
              <a:ext uri="{FF2B5EF4-FFF2-40B4-BE49-F238E27FC236}">
                <a16:creationId xmlns:a16="http://schemas.microsoft.com/office/drawing/2014/main" id="{CA3B894D-52ED-4848-AF96-4C4AB1413FB9}"/>
              </a:ext>
            </a:extLst>
          </p:cNvPr>
          <p:cNvSpPr/>
          <p:nvPr/>
        </p:nvSpPr>
        <p:spPr>
          <a:xfrm>
            <a:off x="5092153" y="1979337"/>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analisa critérios da portabilidade em 10 dias</a:t>
            </a:r>
          </a:p>
        </p:txBody>
      </p:sp>
      <p:sp>
        <p:nvSpPr>
          <p:cNvPr id="53" name="Fluxograma: Decisão 52">
            <a:extLst>
              <a:ext uri="{FF2B5EF4-FFF2-40B4-BE49-F238E27FC236}">
                <a16:creationId xmlns:a16="http://schemas.microsoft.com/office/drawing/2014/main" id="{E5341FD6-8436-45CC-A6F2-2FB38D7EC8F9}"/>
              </a:ext>
            </a:extLst>
          </p:cNvPr>
          <p:cNvSpPr/>
          <p:nvPr/>
        </p:nvSpPr>
        <p:spPr>
          <a:xfrm>
            <a:off x="4599513" y="3146489"/>
            <a:ext cx="2329858" cy="1430540"/>
          </a:xfrm>
          <a:prstGeom prst="flowChartDecision">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aceita portabilidade? </a:t>
            </a:r>
          </a:p>
        </p:txBody>
      </p:sp>
      <p:sp>
        <p:nvSpPr>
          <p:cNvPr id="54" name="Retângulo 53">
            <a:extLst>
              <a:ext uri="{FF2B5EF4-FFF2-40B4-BE49-F238E27FC236}">
                <a16:creationId xmlns:a16="http://schemas.microsoft.com/office/drawing/2014/main" id="{7ADDDE9E-F225-4B92-BAFF-CB08679D3ACA}"/>
              </a:ext>
            </a:extLst>
          </p:cNvPr>
          <p:cNvSpPr/>
          <p:nvPr/>
        </p:nvSpPr>
        <p:spPr>
          <a:xfrm>
            <a:off x="5729478" y="4488843"/>
            <a:ext cx="401332" cy="369332"/>
          </a:xfrm>
          <a:prstGeom prst="rect">
            <a:avLst/>
          </a:prstGeom>
          <a:noFill/>
        </p:spPr>
        <p:txBody>
          <a:bodyPr wrap="square" lIns="91440" tIns="45720" rIns="91440" bIns="45720">
            <a:spAutoFit/>
          </a:bodyPr>
          <a:lstStyle/>
          <a:p>
            <a:pPr algn="ctr"/>
            <a:r>
              <a:rPr lang="pt-BR" b="0" cap="none" spc="0" dirty="0">
                <a:ln w="0"/>
                <a:solidFill>
                  <a:schemeClr val="tx1"/>
                </a:solidFill>
                <a:effectLst>
                  <a:outerShdw blurRad="38100" dist="19050" dir="2700000" algn="tl" rotWithShape="0">
                    <a:schemeClr val="dk1">
                      <a:alpha val="40000"/>
                    </a:schemeClr>
                  </a:outerShdw>
                </a:effectLst>
              </a:rPr>
              <a:t>S</a:t>
            </a:r>
          </a:p>
        </p:txBody>
      </p:sp>
      <p:cxnSp>
        <p:nvCxnSpPr>
          <p:cNvPr id="17" name="Conector reto 16">
            <a:extLst>
              <a:ext uri="{FF2B5EF4-FFF2-40B4-BE49-F238E27FC236}">
                <a16:creationId xmlns:a16="http://schemas.microsoft.com/office/drawing/2014/main" id="{EF870A70-87F7-449D-A2D2-51C983C2F4EE}"/>
              </a:ext>
            </a:extLst>
          </p:cNvPr>
          <p:cNvCxnSpPr>
            <a:cxnSpLocks/>
          </p:cNvCxnSpPr>
          <p:nvPr/>
        </p:nvCxnSpPr>
        <p:spPr>
          <a:xfrm flipH="1">
            <a:off x="2521569" y="2968449"/>
            <a:ext cx="9236" cy="1439402"/>
          </a:xfrm>
          <a:prstGeom prst="line">
            <a:avLst/>
          </a:prstGeom>
          <a:ln>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20" name="Conector reto 19">
            <a:extLst>
              <a:ext uri="{FF2B5EF4-FFF2-40B4-BE49-F238E27FC236}">
                <a16:creationId xmlns:a16="http://schemas.microsoft.com/office/drawing/2014/main" id="{D5F8E554-394C-446D-82C3-DD566F4C01F7}"/>
              </a:ext>
            </a:extLst>
          </p:cNvPr>
          <p:cNvCxnSpPr>
            <a:cxnSpLocks/>
          </p:cNvCxnSpPr>
          <p:nvPr/>
        </p:nvCxnSpPr>
        <p:spPr>
          <a:xfrm flipV="1">
            <a:off x="2133324" y="4394000"/>
            <a:ext cx="385063" cy="13851"/>
          </a:xfrm>
          <a:prstGeom prst="line">
            <a:avLst/>
          </a:prstGeom>
          <a:ln>
            <a:solidFill>
              <a:srgbClr val="663300"/>
            </a:solidFill>
          </a:ln>
        </p:spPr>
        <p:style>
          <a:lnRef idx="1">
            <a:schemeClr val="accent1"/>
          </a:lnRef>
          <a:fillRef idx="0">
            <a:schemeClr val="accent1"/>
          </a:fillRef>
          <a:effectRef idx="0">
            <a:schemeClr val="accent1"/>
          </a:effectRef>
          <a:fontRef idx="minor">
            <a:schemeClr val="tx1"/>
          </a:fontRef>
        </p:style>
      </p:cxnSp>
      <p:sp>
        <p:nvSpPr>
          <p:cNvPr id="55" name="Retângulo 54">
            <a:extLst>
              <a:ext uri="{FF2B5EF4-FFF2-40B4-BE49-F238E27FC236}">
                <a16:creationId xmlns:a16="http://schemas.microsoft.com/office/drawing/2014/main" id="{4CDE3FFC-8992-4DB1-8D4F-51951BC77E1D}"/>
              </a:ext>
            </a:extLst>
          </p:cNvPr>
          <p:cNvSpPr/>
          <p:nvPr/>
        </p:nvSpPr>
        <p:spPr>
          <a:xfrm>
            <a:off x="6005183" y="3172233"/>
            <a:ext cx="1080089" cy="369332"/>
          </a:xfrm>
          <a:prstGeom prst="rect">
            <a:avLst/>
          </a:prstGeom>
          <a:noFill/>
        </p:spPr>
        <p:txBody>
          <a:bodyPr wrap="square" lIns="91440" tIns="45720" rIns="91440" bIns="45720">
            <a:spAutoFit/>
          </a:bodyPr>
          <a:lstStyle/>
          <a:p>
            <a:pPr algn="ctr"/>
            <a:r>
              <a:rPr lang="pt-BR" dirty="0">
                <a:ln w="0"/>
                <a:effectLst>
                  <a:outerShdw blurRad="38100" dist="19050" dir="2700000" algn="tl" rotWithShape="0">
                    <a:schemeClr val="dk1">
                      <a:alpha val="40000"/>
                    </a:schemeClr>
                  </a:outerShdw>
                </a:effectLst>
              </a:rPr>
              <a:t>N</a:t>
            </a:r>
            <a:endParaRPr lang="pt-BR" b="0" cap="none" spc="0" dirty="0">
              <a:ln w="0"/>
              <a:solidFill>
                <a:schemeClr val="tx1"/>
              </a:solidFill>
              <a:effectLst>
                <a:outerShdw blurRad="38100" dist="19050" dir="2700000" algn="tl" rotWithShape="0">
                  <a:schemeClr val="dk1">
                    <a:alpha val="40000"/>
                  </a:schemeClr>
                </a:outerShdw>
              </a:effectLst>
            </a:endParaRPr>
          </a:p>
        </p:txBody>
      </p:sp>
      <p:cxnSp>
        <p:nvCxnSpPr>
          <p:cNvPr id="56" name="Conector de Seta Reta 55">
            <a:extLst>
              <a:ext uri="{FF2B5EF4-FFF2-40B4-BE49-F238E27FC236}">
                <a16:creationId xmlns:a16="http://schemas.microsoft.com/office/drawing/2014/main" id="{9B81C0BD-D4A3-4055-B868-2017180D6D62}"/>
              </a:ext>
            </a:extLst>
          </p:cNvPr>
          <p:cNvCxnSpPr>
            <a:cxnSpLocks/>
          </p:cNvCxnSpPr>
          <p:nvPr/>
        </p:nvCxnSpPr>
        <p:spPr>
          <a:xfrm>
            <a:off x="5773440" y="4556563"/>
            <a:ext cx="0" cy="281302"/>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57" name="Fluxograma: Processo 56">
            <a:extLst>
              <a:ext uri="{FF2B5EF4-FFF2-40B4-BE49-F238E27FC236}">
                <a16:creationId xmlns:a16="http://schemas.microsoft.com/office/drawing/2014/main" id="{E74FAB2A-98FD-491F-B028-B65613AEFC2E}"/>
              </a:ext>
            </a:extLst>
          </p:cNvPr>
          <p:cNvSpPr/>
          <p:nvPr/>
        </p:nvSpPr>
        <p:spPr>
          <a:xfrm>
            <a:off x="5031715" y="4841005"/>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providencia assinatura demais documentos</a:t>
            </a:r>
          </a:p>
        </p:txBody>
      </p:sp>
      <p:cxnSp>
        <p:nvCxnSpPr>
          <p:cNvPr id="58" name="Conector de Seta Reta 57">
            <a:extLst>
              <a:ext uri="{FF2B5EF4-FFF2-40B4-BE49-F238E27FC236}">
                <a16:creationId xmlns:a16="http://schemas.microsoft.com/office/drawing/2014/main" id="{5F1D3636-1F2B-4B8E-8168-E24EBBD92347}"/>
              </a:ext>
            </a:extLst>
          </p:cNvPr>
          <p:cNvCxnSpPr>
            <a:cxnSpLocks/>
          </p:cNvCxnSpPr>
          <p:nvPr/>
        </p:nvCxnSpPr>
        <p:spPr>
          <a:xfrm>
            <a:off x="9425179" y="6095936"/>
            <a:ext cx="0" cy="359578"/>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60" name="Fluxograma: Processo 59">
            <a:extLst>
              <a:ext uri="{FF2B5EF4-FFF2-40B4-BE49-F238E27FC236}">
                <a16:creationId xmlns:a16="http://schemas.microsoft.com/office/drawing/2014/main" id="{9ED25F49-BF4D-4E2C-AF67-641F16236E83}"/>
              </a:ext>
            </a:extLst>
          </p:cNvPr>
          <p:cNvSpPr/>
          <p:nvPr/>
        </p:nvSpPr>
        <p:spPr>
          <a:xfrm>
            <a:off x="8422237" y="1294416"/>
            <a:ext cx="1893649"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informa beneficiário sobre o cancelamento plano de origem em 5 dias</a:t>
            </a:r>
          </a:p>
        </p:txBody>
      </p:sp>
      <p:cxnSp>
        <p:nvCxnSpPr>
          <p:cNvPr id="71" name="Conector de Seta Reta 70">
            <a:extLst>
              <a:ext uri="{FF2B5EF4-FFF2-40B4-BE49-F238E27FC236}">
                <a16:creationId xmlns:a16="http://schemas.microsoft.com/office/drawing/2014/main" id="{34ED5A4D-9C3B-4F75-BC8F-346730E5A238}"/>
              </a:ext>
            </a:extLst>
          </p:cNvPr>
          <p:cNvCxnSpPr>
            <a:cxnSpLocks/>
          </p:cNvCxnSpPr>
          <p:nvPr/>
        </p:nvCxnSpPr>
        <p:spPr>
          <a:xfrm>
            <a:off x="9373444" y="4920002"/>
            <a:ext cx="0" cy="395536"/>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72" name="Fluxograma: Processo 71">
            <a:extLst>
              <a:ext uri="{FF2B5EF4-FFF2-40B4-BE49-F238E27FC236}">
                <a16:creationId xmlns:a16="http://schemas.microsoft.com/office/drawing/2014/main" id="{67F0CFC5-43AD-48A9-8B17-C2576FF13ECE}"/>
              </a:ext>
            </a:extLst>
          </p:cNvPr>
          <p:cNvSpPr/>
          <p:nvPr/>
        </p:nvSpPr>
        <p:spPr>
          <a:xfrm>
            <a:off x="7149122" y="2703337"/>
            <a:ext cx="1230998" cy="924097"/>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ADM formaliza negativa em 10 dias corridos</a:t>
            </a:r>
          </a:p>
        </p:txBody>
      </p:sp>
      <p:cxnSp>
        <p:nvCxnSpPr>
          <p:cNvPr id="78" name="Conector de Seta Reta 77">
            <a:extLst>
              <a:ext uri="{FF2B5EF4-FFF2-40B4-BE49-F238E27FC236}">
                <a16:creationId xmlns:a16="http://schemas.microsoft.com/office/drawing/2014/main" id="{C4EB0EA6-2E38-4BA9-AD09-8F5F4E63EB5C}"/>
              </a:ext>
            </a:extLst>
          </p:cNvPr>
          <p:cNvCxnSpPr>
            <a:cxnSpLocks/>
          </p:cNvCxnSpPr>
          <p:nvPr/>
        </p:nvCxnSpPr>
        <p:spPr>
          <a:xfrm>
            <a:off x="7728827" y="3597748"/>
            <a:ext cx="0" cy="309397"/>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79" name="Fluxograma: Terminação 78">
            <a:extLst>
              <a:ext uri="{FF2B5EF4-FFF2-40B4-BE49-F238E27FC236}">
                <a16:creationId xmlns:a16="http://schemas.microsoft.com/office/drawing/2014/main" id="{36E804D5-2C53-4AE2-97A8-30D549969AF3}"/>
              </a:ext>
            </a:extLst>
          </p:cNvPr>
          <p:cNvSpPr/>
          <p:nvPr/>
        </p:nvSpPr>
        <p:spPr>
          <a:xfrm>
            <a:off x="7359338" y="3917834"/>
            <a:ext cx="651887" cy="317062"/>
          </a:xfrm>
          <a:prstGeom prst="flowChartTermina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t>FIM</a:t>
            </a:r>
          </a:p>
        </p:txBody>
      </p:sp>
      <p:sp>
        <p:nvSpPr>
          <p:cNvPr id="80" name="Fluxograma: Conector 79">
            <a:extLst>
              <a:ext uri="{FF2B5EF4-FFF2-40B4-BE49-F238E27FC236}">
                <a16:creationId xmlns:a16="http://schemas.microsoft.com/office/drawing/2014/main" id="{C6D01F07-FCB8-4EF4-988B-E055F6DAF6D4}"/>
              </a:ext>
            </a:extLst>
          </p:cNvPr>
          <p:cNvSpPr/>
          <p:nvPr/>
        </p:nvSpPr>
        <p:spPr>
          <a:xfrm>
            <a:off x="9224763" y="654079"/>
            <a:ext cx="314573" cy="336036"/>
          </a:xfrm>
          <a:prstGeom prst="flowChartConnector">
            <a:avLst/>
          </a:prstGeom>
          <a:solidFill>
            <a:srgbClr val="C4CB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1" name="Fluxograma: Processo 80">
            <a:extLst>
              <a:ext uri="{FF2B5EF4-FFF2-40B4-BE49-F238E27FC236}">
                <a16:creationId xmlns:a16="http://schemas.microsoft.com/office/drawing/2014/main" id="{FC2E2C38-7D23-4B50-8D99-CE1E26978646}"/>
              </a:ext>
            </a:extLst>
          </p:cNvPr>
          <p:cNvSpPr/>
          <p:nvPr/>
        </p:nvSpPr>
        <p:spPr>
          <a:xfrm>
            <a:off x="8653144" y="2467708"/>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Inicia vigência do plano por portabilidade</a:t>
            </a:r>
          </a:p>
        </p:txBody>
      </p:sp>
      <p:cxnSp>
        <p:nvCxnSpPr>
          <p:cNvPr id="82" name="Conector de Seta Reta 81">
            <a:extLst>
              <a:ext uri="{FF2B5EF4-FFF2-40B4-BE49-F238E27FC236}">
                <a16:creationId xmlns:a16="http://schemas.microsoft.com/office/drawing/2014/main" id="{EE7558B0-9CCB-4565-870C-53851F2BE367}"/>
              </a:ext>
            </a:extLst>
          </p:cNvPr>
          <p:cNvCxnSpPr>
            <a:cxnSpLocks/>
          </p:cNvCxnSpPr>
          <p:nvPr/>
        </p:nvCxnSpPr>
        <p:spPr>
          <a:xfrm>
            <a:off x="9382050" y="978745"/>
            <a:ext cx="0" cy="314310"/>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Conector de Seta Reta 82">
            <a:extLst>
              <a:ext uri="{FF2B5EF4-FFF2-40B4-BE49-F238E27FC236}">
                <a16:creationId xmlns:a16="http://schemas.microsoft.com/office/drawing/2014/main" id="{0C7BCD4C-478A-4F01-829D-596B935DE9FE}"/>
              </a:ext>
            </a:extLst>
          </p:cNvPr>
          <p:cNvCxnSpPr>
            <a:cxnSpLocks/>
          </p:cNvCxnSpPr>
          <p:nvPr/>
        </p:nvCxnSpPr>
        <p:spPr>
          <a:xfrm>
            <a:off x="9398031" y="3364218"/>
            <a:ext cx="0" cy="340840"/>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84" name="Fluxograma: Decisão 83">
            <a:extLst>
              <a:ext uri="{FF2B5EF4-FFF2-40B4-BE49-F238E27FC236}">
                <a16:creationId xmlns:a16="http://schemas.microsoft.com/office/drawing/2014/main" id="{F8BBA130-BDF0-4761-9D66-6FC3F8CD9C44}"/>
              </a:ext>
            </a:extLst>
          </p:cNvPr>
          <p:cNvSpPr/>
          <p:nvPr/>
        </p:nvSpPr>
        <p:spPr>
          <a:xfrm>
            <a:off x="8132266" y="3706409"/>
            <a:ext cx="2458862" cy="1328662"/>
          </a:xfrm>
          <a:prstGeom prst="flowChartDecision">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Após 5 dias, beneficiário cancelou plano de origem? </a:t>
            </a:r>
          </a:p>
        </p:txBody>
      </p:sp>
      <p:sp>
        <p:nvSpPr>
          <p:cNvPr id="88" name="Retângulo 87">
            <a:extLst>
              <a:ext uri="{FF2B5EF4-FFF2-40B4-BE49-F238E27FC236}">
                <a16:creationId xmlns:a16="http://schemas.microsoft.com/office/drawing/2014/main" id="{30EA3883-BD01-4A1E-984B-46273E9D4339}"/>
              </a:ext>
            </a:extLst>
          </p:cNvPr>
          <p:cNvSpPr/>
          <p:nvPr/>
        </p:nvSpPr>
        <p:spPr>
          <a:xfrm>
            <a:off x="9356730" y="4964921"/>
            <a:ext cx="304136" cy="369332"/>
          </a:xfrm>
          <a:prstGeom prst="rect">
            <a:avLst/>
          </a:prstGeom>
          <a:noFill/>
        </p:spPr>
        <p:txBody>
          <a:bodyPr wrap="square" lIns="91440" tIns="45720" rIns="91440" bIns="45720">
            <a:spAutoFit/>
          </a:bodyPr>
          <a:lstStyle/>
          <a:p>
            <a:pPr algn="ctr"/>
            <a:r>
              <a:rPr lang="pt-BR" dirty="0">
                <a:ln w="0"/>
                <a:effectLst>
                  <a:outerShdw blurRad="38100" dist="19050" dir="2700000" algn="tl" rotWithShape="0">
                    <a:schemeClr val="dk1">
                      <a:alpha val="40000"/>
                    </a:schemeClr>
                  </a:outerShdw>
                </a:effectLst>
              </a:rPr>
              <a:t>N</a:t>
            </a:r>
            <a:endParaRPr lang="pt-BR" b="0" cap="none" spc="0" dirty="0">
              <a:ln w="0"/>
              <a:solidFill>
                <a:schemeClr val="tx1"/>
              </a:solidFill>
              <a:effectLst>
                <a:outerShdw blurRad="38100" dist="19050" dir="2700000" algn="tl" rotWithShape="0">
                  <a:schemeClr val="dk1">
                    <a:alpha val="40000"/>
                  </a:schemeClr>
                </a:outerShdw>
              </a:effectLst>
            </a:endParaRPr>
          </a:p>
        </p:txBody>
      </p:sp>
      <p:sp>
        <p:nvSpPr>
          <p:cNvPr id="90" name="Fluxograma: Processo 89">
            <a:extLst>
              <a:ext uri="{FF2B5EF4-FFF2-40B4-BE49-F238E27FC236}">
                <a16:creationId xmlns:a16="http://schemas.microsoft.com/office/drawing/2014/main" id="{CD493DE7-5ACC-48F2-813D-D0B45075E473}"/>
              </a:ext>
            </a:extLst>
          </p:cNvPr>
          <p:cNvSpPr/>
          <p:nvPr/>
        </p:nvSpPr>
        <p:spPr>
          <a:xfrm>
            <a:off x="8675547" y="5311165"/>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OPS Destino aplica carências do contrato</a:t>
            </a:r>
          </a:p>
        </p:txBody>
      </p:sp>
      <p:sp>
        <p:nvSpPr>
          <p:cNvPr id="92" name="Fluxograma: Terminação 91">
            <a:extLst>
              <a:ext uri="{FF2B5EF4-FFF2-40B4-BE49-F238E27FC236}">
                <a16:creationId xmlns:a16="http://schemas.microsoft.com/office/drawing/2014/main" id="{4EA3D6FB-7A14-4811-92B4-046EC13D761D}"/>
              </a:ext>
            </a:extLst>
          </p:cNvPr>
          <p:cNvSpPr/>
          <p:nvPr/>
        </p:nvSpPr>
        <p:spPr>
          <a:xfrm>
            <a:off x="9072736" y="6449350"/>
            <a:ext cx="651887" cy="348768"/>
          </a:xfrm>
          <a:prstGeom prst="flowChartTerminator">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t>FIM</a:t>
            </a:r>
          </a:p>
        </p:txBody>
      </p:sp>
      <p:sp>
        <p:nvSpPr>
          <p:cNvPr id="93" name="Fluxograma: Processo 92">
            <a:extLst>
              <a:ext uri="{FF2B5EF4-FFF2-40B4-BE49-F238E27FC236}">
                <a16:creationId xmlns:a16="http://schemas.microsoft.com/office/drawing/2014/main" id="{5B87E7E6-5573-45E1-A8C6-F2E7BBEB3F15}"/>
              </a:ext>
            </a:extLst>
          </p:cNvPr>
          <p:cNvSpPr/>
          <p:nvPr/>
        </p:nvSpPr>
        <p:spPr>
          <a:xfrm>
            <a:off x="10673189" y="2828348"/>
            <a:ext cx="1431836" cy="924098"/>
          </a:xfrm>
          <a:prstGeom prst="flowChartProcess">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dirty="0">
                <a:latin typeface="Trebuchet MS" panose="020B0603020202020204" pitchFamily="34" charset="0"/>
              </a:rPr>
              <a:t>Plano permanece sob as regras de portabilidade</a:t>
            </a:r>
          </a:p>
        </p:txBody>
      </p:sp>
      <p:cxnSp>
        <p:nvCxnSpPr>
          <p:cNvPr id="62" name="Conector: Angulado 61">
            <a:extLst>
              <a:ext uri="{FF2B5EF4-FFF2-40B4-BE49-F238E27FC236}">
                <a16:creationId xmlns:a16="http://schemas.microsoft.com/office/drawing/2014/main" id="{0520396E-357B-42D5-A884-586B88667D8C}"/>
              </a:ext>
            </a:extLst>
          </p:cNvPr>
          <p:cNvCxnSpPr>
            <a:cxnSpLocks/>
            <a:stCxn id="53" idx="3"/>
            <a:endCxn id="72" idx="1"/>
          </p:cNvCxnSpPr>
          <p:nvPr/>
        </p:nvCxnSpPr>
        <p:spPr>
          <a:xfrm flipV="1">
            <a:off x="6929371" y="3165386"/>
            <a:ext cx="219751" cy="696373"/>
          </a:xfrm>
          <a:prstGeom prst="bentConnector3">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cxnSp>
        <p:nvCxnSpPr>
          <p:cNvPr id="142" name="Conector de Seta Reta 141">
            <a:extLst>
              <a:ext uri="{FF2B5EF4-FFF2-40B4-BE49-F238E27FC236}">
                <a16:creationId xmlns:a16="http://schemas.microsoft.com/office/drawing/2014/main" id="{CCAA67E8-CF5E-4777-8E9E-E8C66286B6CE}"/>
              </a:ext>
            </a:extLst>
          </p:cNvPr>
          <p:cNvCxnSpPr>
            <a:cxnSpLocks/>
          </p:cNvCxnSpPr>
          <p:nvPr/>
        </p:nvCxnSpPr>
        <p:spPr>
          <a:xfrm>
            <a:off x="5771963" y="2866360"/>
            <a:ext cx="0" cy="284173"/>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Conector de Seta Reta 146">
            <a:extLst>
              <a:ext uri="{FF2B5EF4-FFF2-40B4-BE49-F238E27FC236}">
                <a16:creationId xmlns:a16="http://schemas.microsoft.com/office/drawing/2014/main" id="{8774C9BA-8C3E-4B6B-B0A9-B55DEDE1B9DD}"/>
              </a:ext>
            </a:extLst>
          </p:cNvPr>
          <p:cNvCxnSpPr>
            <a:cxnSpLocks/>
          </p:cNvCxnSpPr>
          <p:nvPr/>
        </p:nvCxnSpPr>
        <p:spPr>
          <a:xfrm>
            <a:off x="5747633" y="5765103"/>
            <a:ext cx="0" cy="281302"/>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151" name="Fluxograma: Conector 150">
            <a:extLst>
              <a:ext uri="{FF2B5EF4-FFF2-40B4-BE49-F238E27FC236}">
                <a16:creationId xmlns:a16="http://schemas.microsoft.com/office/drawing/2014/main" id="{23EA2FB8-D6C0-41BB-A1DF-0EA1CE01584E}"/>
              </a:ext>
            </a:extLst>
          </p:cNvPr>
          <p:cNvSpPr/>
          <p:nvPr/>
        </p:nvSpPr>
        <p:spPr>
          <a:xfrm>
            <a:off x="5577474" y="6044948"/>
            <a:ext cx="314573" cy="336036"/>
          </a:xfrm>
          <a:prstGeom prst="flowChartConnector">
            <a:avLst/>
          </a:prstGeom>
          <a:solidFill>
            <a:srgbClr val="C4CB1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155" name="Conector de Seta Reta 154">
            <a:extLst>
              <a:ext uri="{FF2B5EF4-FFF2-40B4-BE49-F238E27FC236}">
                <a16:creationId xmlns:a16="http://schemas.microsoft.com/office/drawing/2014/main" id="{A6EDC933-F76E-4C70-AC64-0F36886E4B79}"/>
              </a:ext>
            </a:extLst>
          </p:cNvPr>
          <p:cNvCxnSpPr>
            <a:cxnSpLocks/>
          </p:cNvCxnSpPr>
          <p:nvPr/>
        </p:nvCxnSpPr>
        <p:spPr>
          <a:xfrm>
            <a:off x="9369062" y="2166249"/>
            <a:ext cx="0" cy="301459"/>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cxnSp>
        <p:nvCxnSpPr>
          <p:cNvPr id="157" name="Conector: Angulado 156">
            <a:extLst>
              <a:ext uri="{FF2B5EF4-FFF2-40B4-BE49-F238E27FC236}">
                <a16:creationId xmlns:a16="http://schemas.microsoft.com/office/drawing/2014/main" id="{CA74E207-5A0C-4D49-9D03-250F3CDC4DFA}"/>
              </a:ext>
            </a:extLst>
          </p:cNvPr>
          <p:cNvCxnSpPr>
            <a:cxnSpLocks/>
          </p:cNvCxnSpPr>
          <p:nvPr/>
        </p:nvCxnSpPr>
        <p:spPr>
          <a:xfrm flipV="1">
            <a:off x="4673003" y="1280600"/>
            <a:ext cx="338098" cy="1"/>
          </a:xfrm>
          <a:prstGeom prst="bentConnector3">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158" name="Retângulo 157">
            <a:extLst>
              <a:ext uri="{FF2B5EF4-FFF2-40B4-BE49-F238E27FC236}">
                <a16:creationId xmlns:a16="http://schemas.microsoft.com/office/drawing/2014/main" id="{98F67EB6-9393-4862-8E5E-D9B549BCBE2B}"/>
              </a:ext>
            </a:extLst>
          </p:cNvPr>
          <p:cNvSpPr/>
          <p:nvPr/>
        </p:nvSpPr>
        <p:spPr>
          <a:xfrm>
            <a:off x="4609769" y="978745"/>
            <a:ext cx="401332" cy="369332"/>
          </a:xfrm>
          <a:prstGeom prst="rect">
            <a:avLst/>
          </a:prstGeom>
          <a:noFill/>
        </p:spPr>
        <p:txBody>
          <a:bodyPr wrap="square" lIns="91440" tIns="45720" rIns="91440" bIns="45720">
            <a:spAutoFit/>
          </a:bodyPr>
          <a:lstStyle/>
          <a:p>
            <a:pPr algn="ctr"/>
            <a:r>
              <a:rPr lang="pt-BR" b="0" cap="none" spc="0" dirty="0">
                <a:ln w="0"/>
                <a:solidFill>
                  <a:schemeClr val="tx1"/>
                </a:solidFill>
                <a:effectLst>
                  <a:outerShdw blurRad="38100" dist="19050" dir="2700000" algn="tl" rotWithShape="0">
                    <a:schemeClr val="dk1">
                      <a:alpha val="40000"/>
                    </a:schemeClr>
                  </a:outerShdw>
                </a:effectLst>
              </a:rPr>
              <a:t>S</a:t>
            </a:r>
          </a:p>
        </p:txBody>
      </p:sp>
      <p:sp>
        <p:nvSpPr>
          <p:cNvPr id="59" name="Fluxograma: Terminação 58">
            <a:extLst>
              <a:ext uri="{FF2B5EF4-FFF2-40B4-BE49-F238E27FC236}">
                <a16:creationId xmlns:a16="http://schemas.microsoft.com/office/drawing/2014/main" id="{4EA3D6FB-7A14-4811-92B4-046EC13D761D}"/>
              </a:ext>
            </a:extLst>
          </p:cNvPr>
          <p:cNvSpPr/>
          <p:nvPr/>
        </p:nvSpPr>
        <p:spPr>
          <a:xfrm>
            <a:off x="11090365" y="4150124"/>
            <a:ext cx="651887" cy="348768"/>
          </a:xfrm>
          <a:prstGeom prst="flowChartTerminator">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200" b="1" dirty="0"/>
              <a:t>FIM</a:t>
            </a:r>
          </a:p>
        </p:txBody>
      </p:sp>
      <p:cxnSp>
        <p:nvCxnSpPr>
          <p:cNvPr id="61" name="Conector de Seta Reta 60">
            <a:extLst>
              <a:ext uri="{FF2B5EF4-FFF2-40B4-BE49-F238E27FC236}">
                <a16:creationId xmlns:a16="http://schemas.microsoft.com/office/drawing/2014/main" id="{5F1D3636-1F2B-4B8E-8168-E24EBBD92347}"/>
              </a:ext>
            </a:extLst>
          </p:cNvPr>
          <p:cNvCxnSpPr>
            <a:cxnSpLocks/>
          </p:cNvCxnSpPr>
          <p:nvPr/>
        </p:nvCxnSpPr>
        <p:spPr>
          <a:xfrm>
            <a:off x="11410722" y="3771496"/>
            <a:ext cx="0" cy="359578"/>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
        <p:nvSpPr>
          <p:cNvPr id="64" name="Título 3">
            <a:extLst>
              <a:ext uri="{FF2B5EF4-FFF2-40B4-BE49-F238E27FC236}">
                <a16:creationId xmlns:a16="http://schemas.microsoft.com/office/drawing/2014/main" id="{3C4F632A-617A-48D8-B94F-00EED742392F}"/>
              </a:ext>
            </a:extLst>
          </p:cNvPr>
          <p:cNvSpPr>
            <a:spLocks noGrp="1"/>
          </p:cNvSpPr>
          <p:nvPr>
            <p:ph type="title"/>
          </p:nvPr>
        </p:nvSpPr>
        <p:spPr>
          <a:xfrm>
            <a:off x="0" y="-47231"/>
            <a:ext cx="12192000" cy="857250"/>
          </a:xfrm>
        </p:spPr>
        <p:txBody>
          <a:bodyPr>
            <a:noAutofit/>
          </a:bodyPr>
          <a:lstStyle/>
          <a:p>
            <a:pPr algn="ctr"/>
            <a:r>
              <a:rPr lang="pt-BR" dirty="0">
                <a:solidFill>
                  <a:schemeClr val="bg1"/>
                </a:solidFill>
                <a:effectLst>
                  <a:outerShdw blurRad="38100" dist="38100" dir="2700000" algn="tl">
                    <a:srgbClr val="000000">
                      <a:alpha val="43137"/>
                    </a:srgbClr>
                  </a:outerShdw>
                </a:effectLst>
              </a:rPr>
              <a:t>FLUXOGRAMA</a:t>
            </a:r>
          </a:p>
        </p:txBody>
      </p:sp>
      <p:cxnSp>
        <p:nvCxnSpPr>
          <p:cNvPr id="94" name="Conector reto 93">
            <a:extLst>
              <a:ext uri="{FF2B5EF4-FFF2-40B4-BE49-F238E27FC236}">
                <a16:creationId xmlns:a16="http://schemas.microsoft.com/office/drawing/2014/main" id="{F61340F3-E9D2-4BFC-AFB4-E7A6202A3170}"/>
              </a:ext>
            </a:extLst>
          </p:cNvPr>
          <p:cNvCxnSpPr/>
          <p:nvPr/>
        </p:nvCxnSpPr>
        <p:spPr>
          <a:xfrm>
            <a:off x="10428687" y="3127896"/>
            <a:ext cx="0" cy="1177770"/>
          </a:xfrm>
          <a:prstGeom prst="line">
            <a:avLst/>
          </a:prstGeom>
          <a:ln>
            <a:solidFill>
              <a:srgbClr val="663300"/>
            </a:solidFill>
          </a:ln>
        </p:spPr>
        <p:style>
          <a:lnRef idx="1">
            <a:schemeClr val="accent1"/>
          </a:lnRef>
          <a:fillRef idx="0">
            <a:schemeClr val="accent1"/>
          </a:fillRef>
          <a:effectRef idx="0">
            <a:schemeClr val="accent1"/>
          </a:effectRef>
          <a:fontRef idx="minor">
            <a:schemeClr val="tx1"/>
          </a:fontRef>
        </p:style>
      </p:cxnSp>
      <p:cxnSp>
        <p:nvCxnSpPr>
          <p:cNvPr id="95" name="Conector de Seta Reta 94">
            <a:extLst>
              <a:ext uri="{FF2B5EF4-FFF2-40B4-BE49-F238E27FC236}">
                <a16:creationId xmlns:a16="http://schemas.microsoft.com/office/drawing/2014/main" id="{4240ACC7-073B-4C4D-9A6C-C515476EC8CE}"/>
              </a:ext>
            </a:extLst>
          </p:cNvPr>
          <p:cNvCxnSpPr/>
          <p:nvPr/>
        </p:nvCxnSpPr>
        <p:spPr>
          <a:xfrm>
            <a:off x="10428687" y="3124796"/>
            <a:ext cx="219751" cy="0"/>
          </a:xfrm>
          <a:prstGeom prst="straightConnector1">
            <a:avLst/>
          </a:prstGeom>
          <a:ln>
            <a:solidFill>
              <a:srgbClr val="6633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914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58"/>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5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4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6"/>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8"/>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0"/>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51"/>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142"/>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3"/>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4"/>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6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55"/>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72"/>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78"/>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0" nodeType="clickEffect">
                                  <p:stCondLst>
                                    <p:cond delay="0"/>
                                  </p:stCondLst>
                                  <p:childTnLst>
                                    <p:set>
                                      <p:cBhvr>
                                        <p:cTn id="108" dur="1" fill="hold">
                                          <p:stCondLst>
                                            <p:cond delay="0"/>
                                          </p:stCondLst>
                                        </p:cTn>
                                        <p:tgtEl>
                                          <p:spTgt spid="79"/>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57"/>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147"/>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151"/>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80"/>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82"/>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0"/>
                                        </p:tgtEl>
                                        <p:attrNameLst>
                                          <p:attrName>style.visibility</p:attrName>
                                        </p:attrNameLst>
                                      </p:cBhvr>
                                      <p:to>
                                        <p:strVal val="visible"/>
                                      </p:to>
                                    </p:set>
                                  </p:childTnLst>
                                </p:cTn>
                              </p:par>
                              <p:par>
                                <p:cTn id="129" presetID="1" presetClass="entr" presetSubtype="0" fill="hold" nodeType="withEffect">
                                  <p:stCondLst>
                                    <p:cond delay="0"/>
                                  </p:stCondLst>
                                  <p:childTnLst>
                                    <p:set>
                                      <p:cBhvr>
                                        <p:cTn id="130" dur="1" fill="hold">
                                          <p:stCondLst>
                                            <p:cond delay="0"/>
                                          </p:stCondLst>
                                        </p:cTn>
                                        <p:tgtEl>
                                          <p:spTgt spid="155"/>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81"/>
                                        </p:tgtEl>
                                        <p:attrNameLst>
                                          <p:attrName>style.visibility</p:attrName>
                                        </p:attrNameLst>
                                      </p:cBhvr>
                                      <p:to>
                                        <p:strVal val="visible"/>
                                      </p:to>
                                    </p:set>
                                  </p:childTnLst>
                                </p:cTn>
                              </p:par>
                              <p:par>
                                <p:cTn id="135" presetID="1" presetClass="entr" presetSubtype="0" fill="hold" nodeType="withEffect">
                                  <p:stCondLst>
                                    <p:cond delay="0"/>
                                  </p:stCondLst>
                                  <p:childTnLst>
                                    <p:set>
                                      <p:cBhvr>
                                        <p:cTn id="136" dur="1" fill="hold">
                                          <p:stCondLst>
                                            <p:cond delay="0"/>
                                          </p:stCondLst>
                                        </p:cTn>
                                        <p:tgtEl>
                                          <p:spTgt spid="83"/>
                                        </p:tgtEl>
                                        <p:attrNameLst>
                                          <p:attrName>style.visibility</p:attrName>
                                        </p:attrNameLst>
                                      </p:cBhvr>
                                      <p:to>
                                        <p:strVal val="visible"/>
                                      </p:to>
                                    </p:se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84"/>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94"/>
                                        </p:tgtEl>
                                        <p:attrNameLst>
                                          <p:attrName>style.visibility</p:attrName>
                                        </p:attrNameLst>
                                      </p:cBhvr>
                                      <p:to>
                                        <p:strVal val="visible"/>
                                      </p:to>
                                    </p:set>
                                  </p:childTnLst>
                                </p:cTn>
                              </p:par>
                              <p:par>
                                <p:cTn id="143" presetID="1" presetClass="entr" presetSubtype="0" fill="hold" nodeType="withEffect">
                                  <p:stCondLst>
                                    <p:cond delay="0"/>
                                  </p:stCondLst>
                                  <p:childTnLst>
                                    <p:set>
                                      <p:cBhvr>
                                        <p:cTn id="144" dur="1" fill="hold">
                                          <p:stCondLst>
                                            <p:cond delay="0"/>
                                          </p:stCondLst>
                                        </p:cTn>
                                        <p:tgtEl>
                                          <p:spTgt spid="95"/>
                                        </p:tgtEl>
                                        <p:attrNameLst>
                                          <p:attrName>style.visibility</p:attrName>
                                        </p:attrNameLst>
                                      </p:cBhvr>
                                      <p:to>
                                        <p:strVal val="visible"/>
                                      </p:to>
                                    </p:set>
                                  </p:childTnLst>
                                </p:cTn>
                              </p:par>
                              <p:par>
                                <p:cTn id="145" presetID="1" presetClass="entr" presetSubtype="0" fill="hold" nodeType="withEffect">
                                  <p:stCondLst>
                                    <p:cond delay="0"/>
                                  </p:stCondLst>
                                  <p:childTnLst>
                                    <p:set>
                                      <p:cBhvr>
                                        <p:cTn id="146" dur="1" fill="hold">
                                          <p:stCondLst>
                                            <p:cond delay="0"/>
                                          </p:stCondLst>
                                        </p:cTn>
                                        <p:tgtEl>
                                          <p:spTgt spid="71"/>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88"/>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45"/>
                                        </p:tgtEl>
                                        <p:attrNameLst>
                                          <p:attrName>style.visibility</p:attrName>
                                        </p:attrNameLst>
                                      </p:cBhvr>
                                      <p:to>
                                        <p:strVal val="visible"/>
                                      </p:to>
                                    </p:set>
                                  </p:childTnLst>
                                </p:cTn>
                              </p:par>
                            </p:childTnLst>
                          </p:cTn>
                        </p:par>
                      </p:childTnLst>
                    </p:cTn>
                  </p:par>
                  <p:par>
                    <p:cTn id="151" fill="hold">
                      <p:stCondLst>
                        <p:cond delay="indefinite"/>
                      </p:stCondLst>
                      <p:childTnLst>
                        <p:par>
                          <p:cTn id="152" fill="hold">
                            <p:stCondLst>
                              <p:cond delay="0"/>
                            </p:stCondLst>
                            <p:childTnLst>
                              <p:par>
                                <p:cTn id="153" presetID="1" presetClass="entr" presetSubtype="0" fill="hold" grpId="0" nodeType="clickEffect">
                                  <p:stCondLst>
                                    <p:cond delay="0"/>
                                  </p:stCondLst>
                                  <p:childTnLst>
                                    <p:set>
                                      <p:cBhvr>
                                        <p:cTn id="154" dur="1" fill="hold">
                                          <p:stCondLst>
                                            <p:cond delay="0"/>
                                          </p:stCondLst>
                                        </p:cTn>
                                        <p:tgtEl>
                                          <p:spTgt spid="90"/>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58"/>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ntr" presetSubtype="0" fill="hold" grpId="0" nodeType="clickEffect">
                                  <p:stCondLst>
                                    <p:cond delay="0"/>
                                  </p:stCondLst>
                                  <p:childTnLst>
                                    <p:set>
                                      <p:cBhvr>
                                        <p:cTn id="160" dur="1" fill="hold">
                                          <p:stCondLst>
                                            <p:cond delay="0"/>
                                          </p:stCondLst>
                                        </p:cTn>
                                        <p:tgtEl>
                                          <p:spTgt spid="92"/>
                                        </p:tgtEl>
                                        <p:attrNameLst>
                                          <p:attrName>style.visibility</p:attrName>
                                        </p:attrNameLst>
                                      </p:cBhvr>
                                      <p:to>
                                        <p:strVal val="visible"/>
                                      </p:to>
                                    </p:set>
                                  </p:childTnLst>
                                </p:cTn>
                              </p:par>
                            </p:childTnLst>
                          </p:cTn>
                        </p:par>
                      </p:childTnLst>
                    </p:cTn>
                  </p:par>
                  <p:par>
                    <p:cTn id="161" fill="hold">
                      <p:stCondLst>
                        <p:cond delay="indefinite"/>
                      </p:stCondLst>
                      <p:childTnLst>
                        <p:par>
                          <p:cTn id="162" fill="hold">
                            <p:stCondLst>
                              <p:cond delay="0"/>
                            </p:stCondLst>
                            <p:childTnLst>
                              <p:par>
                                <p:cTn id="163" presetID="1" presetClass="entr" presetSubtype="0" fill="hold" grpId="0" nodeType="clickEffect">
                                  <p:stCondLst>
                                    <p:cond delay="0"/>
                                  </p:stCondLst>
                                  <p:childTnLst>
                                    <p:set>
                                      <p:cBhvr>
                                        <p:cTn id="164" dur="1" fill="hold">
                                          <p:stCondLst>
                                            <p:cond delay="0"/>
                                          </p:stCondLst>
                                        </p:cTn>
                                        <p:tgtEl>
                                          <p:spTgt spid="93"/>
                                        </p:tgtEl>
                                        <p:attrNameLst>
                                          <p:attrName>style.visibility</p:attrName>
                                        </p:attrNameLst>
                                      </p:cBhvr>
                                      <p:to>
                                        <p:strVal val="visible"/>
                                      </p:to>
                                    </p:set>
                                  </p:childTnLst>
                                </p:cTn>
                              </p:par>
                              <p:par>
                                <p:cTn id="165" presetID="1" presetClass="entr" presetSubtype="0" fill="hold" nodeType="withEffect">
                                  <p:stCondLst>
                                    <p:cond delay="0"/>
                                  </p:stCondLst>
                                  <p:childTnLst>
                                    <p:set>
                                      <p:cBhvr>
                                        <p:cTn id="166" dur="1" fill="hold">
                                          <p:stCondLst>
                                            <p:cond delay="0"/>
                                          </p:stCondLst>
                                        </p:cTn>
                                        <p:tgtEl>
                                          <p:spTgt spid="61"/>
                                        </p:tgtEl>
                                        <p:attrNameLst>
                                          <p:attrName>style.visibility</p:attrName>
                                        </p:attrNameLst>
                                      </p:cBhvr>
                                      <p:to>
                                        <p:strVal val="visible"/>
                                      </p:to>
                                    </p:set>
                                  </p:childTnLst>
                                </p:cTn>
                              </p:par>
                            </p:childTnLst>
                          </p:cTn>
                        </p:par>
                      </p:childTnLst>
                    </p:cTn>
                  </p:par>
                  <p:par>
                    <p:cTn id="167" fill="hold">
                      <p:stCondLst>
                        <p:cond delay="indefinite"/>
                      </p:stCondLst>
                      <p:childTnLst>
                        <p:par>
                          <p:cTn id="168" fill="hold">
                            <p:stCondLst>
                              <p:cond delay="0"/>
                            </p:stCondLst>
                            <p:childTnLst>
                              <p:par>
                                <p:cTn id="169" presetID="1" presetClass="entr" presetSubtype="0" fill="hold" grpId="0" nodeType="clickEffect">
                                  <p:stCondLst>
                                    <p:cond delay="0"/>
                                  </p:stCondLst>
                                  <p:childTnLst>
                                    <p:set>
                                      <p:cBhvr>
                                        <p:cTn id="170"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22" grpId="0" animBg="1"/>
      <p:bldP spid="25" grpId="0" animBg="1"/>
      <p:bldP spid="28" grpId="0"/>
      <p:bldP spid="30" grpId="0"/>
      <p:bldP spid="31" grpId="0"/>
      <p:bldP spid="33" grpId="0"/>
      <p:bldP spid="35" grpId="0" animBg="1"/>
      <p:bldP spid="37" grpId="0"/>
      <p:bldP spid="38" grpId="0" animBg="1"/>
      <p:bldP spid="14" grpId="0" animBg="1"/>
      <p:bldP spid="44" grpId="0" animBg="1"/>
      <p:bldP spid="45" grpId="0"/>
      <p:bldP spid="46" grpId="0" animBg="1"/>
      <p:bldP spid="48" grpId="0" animBg="1"/>
      <p:bldP spid="51" grpId="0" animBg="1"/>
      <p:bldP spid="53" grpId="0" animBg="1"/>
      <p:bldP spid="54" grpId="0"/>
      <p:bldP spid="55" grpId="0"/>
      <p:bldP spid="57" grpId="0" animBg="1"/>
      <p:bldP spid="60" grpId="0" animBg="1"/>
      <p:bldP spid="72" grpId="0" animBg="1"/>
      <p:bldP spid="79" grpId="0" animBg="1"/>
      <p:bldP spid="80" grpId="0" animBg="1"/>
      <p:bldP spid="81" grpId="0" animBg="1"/>
      <p:bldP spid="84" grpId="0" animBg="1"/>
      <p:bldP spid="88" grpId="0"/>
      <p:bldP spid="90" grpId="0" animBg="1"/>
      <p:bldP spid="92" grpId="0" animBg="1"/>
      <p:bldP spid="93" grpId="0" animBg="1"/>
      <p:bldP spid="151" grpId="0" animBg="1"/>
      <p:bldP spid="158" grpId="0"/>
      <p:bldP spid="5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00CE11D1-3670-45C3-83F3-A7B18C307AED}"/>
              </a:ext>
            </a:extLst>
          </p:cNvPr>
          <p:cNvSpPr>
            <a:spLocks noGrp="1"/>
          </p:cNvSpPr>
          <p:nvPr>
            <p:ph type="sldNum" sz="quarter" idx="4"/>
          </p:nvPr>
        </p:nvSpPr>
        <p:spPr/>
        <p:txBody>
          <a:bodyPr/>
          <a:lstStyle/>
          <a:p>
            <a:fld id="{EBDF65D9-FF99-764A-9415-06FA1DD469B9}" type="slidenum">
              <a:rPr lang="en-US" smtClean="0"/>
              <a:t>11</a:t>
            </a:fld>
            <a:endParaRPr lang="en-US" dirty="0"/>
          </a:p>
        </p:txBody>
      </p:sp>
      <p:sp>
        <p:nvSpPr>
          <p:cNvPr id="4" name="Título 3">
            <a:extLst>
              <a:ext uri="{FF2B5EF4-FFF2-40B4-BE49-F238E27FC236}">
                <a16:creationId xmlns:a16="http://schemas.microsoft.com/office/drawing/2014/main" id="{AF0E220D-56A0-4C48-BC72-AC609973FDAF}"/>
              </a:ext>
            </a:extLst>
          </p:cNvPr>
          <p:cNvSpPr>
            <a:spLocks noGrp="1"/>
          </p:cNvSpPr>
          <p:nvPr>
            <p:ph type="title"/>
          </p:nvPr>
        </p:nvSpPr>
        <p:spPr>
          <a:xfrm>
            <a:off x="0" y="-125202"/>
            <a:ext cx="12191999" cy="1001240"/>
          </a:xfrm>
        </p:spPr>
        <p:txBody>
          <a:bodyPr>
            <a:normAutofit/>
          </a:bodyPr>
          <a:lstStyle/>
          <a:p>
            <a:pPr algn="ctr"/>
            <a:r>
              <a:rPr lang="pt-BR" sz="4000" dirty="0">
                <a:solidFill>
                  <a:schemeClr val="bg1"/>
                </a:solidFill>
              </a:rPr>
              <a:t>ESPÉCIES DE PORTABILIDADE</a:t>
            </a:r>
          </a:p>
        </p:txBody>
      </p:sp>
      <p:grpSp>
        <p:nvGrpSpPr>
          <p:cNvPr id="5" name="Agrupar 4">
            <a:extLst>
              <a:ext uri="{FF2B5EF4-FFF2-40B4-BE49-F238E27FC236}">
                <a16:creationId xmlns:a16="http://schemas.microsoft.com/office/drawing/2014/main" id="{43DA33AC-3A30-4E81-8D06-4B079DD4F039}"/>
              </a:ext>
            </a:extLst>
          </p:cNvPr>
          <p:cNvGrpSpPr/>
          <p:nvPr/>
        </p:nvGrpSpPr>
        <p:grpSpPr>
          <a:xfrm>
            <a:off x="755373" y="2560438"/>
            <a:ext cx="2226639" cy="1680187"/>
            <a:chOff x="4462755" y="643590"/>
            <a:chExt cx="2226639" cy="1680187"/>
          </a:xfrm>
          <a:solidFill>
            <a:schemeClr val="accent1">
              <a:lumMod val="40000"/>
              <a:lumOff val="60000"/>
            </a:schemeClr>
          </a:solidFill>
          <a:scene3d>
            <a:camera prst="orthographicFront"/>
            <a:lightRig rig="threePt" dir="t">
              <a:rot lat="0" lon="0" rev="7500000"/>
            </a:lightRig>
          </a:scene3d>
        </p:grpSpPr>
        <p:sp>
          <p:nvSpPr>
            <p:cNvPr id="6" name="Retângulo: Cantos Arredondados 5">
              <a:extLst>
                <a:ext uri="{FF2B5EF4-FFF2-40B4-BE49-F238E27FC236}">
                  <a16:creationId xmlns:a16="http://schemas.microsoft.com/office/drawing/2014/main" id="{5A63FE90-C0BF-41F9-ACE3-CC4FBD497269}"/>
                </a:ext>
              </a:extLst>
            </p:cNvPr>
            <p:cNvSpPr/>
            <p:nvPr/>
          </p:nvSpPr>
          <p:spPr>
            <a:xfrm>
              <a:off x="4462755" y="643590"/>
              <a:ext cx="2226639" cy="1680187"/>
            </a:xfrm>
            <a:prstGeom prst="roundRect">
              <a:avLst/>
            </a:prstGeom>
            <a:grp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7" name="Retângulo: Cantos Arredondados 4">
              <a:hlinkClick r:id="rId2" action="ppaction://hlinksldjump"/>
              <a:extLst>
                <a:ext uri="{FF2B5EF4-FFF2-40B4-BE49-F238E27FC236}">
                  <a16:creationId xmlns:a16="http://schemas.microsoft.com/office/drawing/2014/main" id="{0A062F74-41F5-403E-9C2C-4562334688FD}"/>
                </a:ext>
              </a:extLst>
            </p:cNvPr>
            <p:cNvSpPr txBox="1"/>
            <p:nvPr/>
          </p:nvSpPr>
          <p:spPr>
            <a:xfrm>
              <a:off x="4639199" y="762344"/>
              <a:ext cx="1921111" cy="1479413"/>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pt-BR" sz="2000" kern="1200" dirty="0">
                  <a:solidFill>
                    <a:schemeClr val="tx1"/>
                  </a:solidFill>
                  <a:latin typeface="Trebuchet MS" panose="020B0603020202020204" pitchFamily="34" charset="0"/>
                </a:rPr>
                <a:t>Portabilidade Simples</a:t>
              </a:r>
            </a:p>
          </p:txBody>
        </p:sp>
      </p:grpSp>
      <p:grpSp>
        <p:nvGrpSpPr>
          <p:cNvPr id="8" name="Agrupar 7">
            <a:extLst>
              <a:ext uri="{FF2B5EF4-FFF2-40B4-BE49-F238E27FC236}">
                <a16:creationId xmlns:a16="http://schemas.microsoft.com/office/drawing/2014/main" id="{E4DA342F-3311-44A9-9F39-A81BBA88F47A}"/>
              </a:ext>
            </a:extLst>
          </p:cNvPr>
          <p:cNvGrpSpPr/>
          <p:nvPr/>
        </p:nvGrpSpPr>
        <p:grpSpPr>
          <a:xfrm>
            <a:off x="3311502" y="2519150"/>
            <a:ext cx="2226638" cy="1775420"/>
            <a:chOff x="4439631" y="2215354"/>
            <a:chExt cx="2006452" cy="1624914"/>
          </a:xfrm>
          <a:solidFill>
            <a:srgbClr val="FFF0C7"/>
          </a:solidFill>
          <a:scene3d>
            <a:camera prst="orthographicFront"/>
            <a:lightRig rig="threePt" dir="t">
              <a:rot lat="0" lon="0" rev="7500000"/>
            </a:lightRig>
          </a:scene3d>
        </p:grpSpPr>
        <p:sp>
          <p:nvSpPr>
            <p:cNvPr id="9" name="Retângulo: Cantos Arredondados 8">
              <a:extLst>
                <a:ext uri="{FF2B5EF4-FFF2-40B4-BE49-F238E27FC236}">
                  <a16:creationId xmlns:a16="http://schemas.microsoft.com/office/drawing/2014/main" id="{24BABC09-C11D-4198-8B4F-5DED7AB5B751}"/>
                </a:ext>
              </a:extLst>
            </p:cNvPr>
            <p:cNvSpPr/>
            <p:nvPr/>
          </p:nvSpPr>
          <p:spPr>
            <a:xfrm>
              <a:off x="4439631" y="2215354"/>
              <a:ext cx="2006452" cy="1624914"/>
            </a:xfrm>
            <a:prstGeom prst="roundRect">
              <a:avLst/>
            </a:prstGeom>
            <a:grp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0" name="Retângulo: Cantos Arredondados 4">
              <a:hlinkClick r:id="rId3" action="ppaction://hlinksldjump"/>
              <a:extLst>
                <a:ext uri="{FF2B5EF4-FFF2-40B4-BE49-F238E27FC236}">
                  <a16:creationId xmlns:a16="http://schemas.microsoft.com/office/drawing/2014/main" id="{2F0E4546-6BE7-4A52-A9B3-473DAE8D24D5}"/>
                </a:ext>
              </a:extLst>
            </p:cNvPr>
            <p:cNvSpPr txBox="1"/>
            <p:nvPr/>
          </p:nvSpPr>
          <p:spPr>
            <a:xfrm>
              <a:off x="4547472" y="2361829"/>
              <a:ext cx="1761350" cy="1354001"/>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tx1"/>
                  </a:solidFill>
                  <a:latin typeface="Trebuchet MS" panose="020B0603020202020204" pitchFamily="34" charset="0"/>
                </a:rPr>
                <a:t>Portabilidade Simples “</a:t>
              </a:r>
              <a:r>
                <a:rPr lang="pt-BR" dirty="0">
                  <a:solidFill>
                    <a:schemeClr val="tx1"/>
                  </a:solidFill>
                  <a:latin typeface="Trebuchet MS" panose="020B0603020202020204" pitchFamily="34" charset="0"/>
                </a:rPr>
                <a:t>Condicionada”</a:t>
              </a:r>
              <a:endParaRPr lang="pt-BR" sz="1800" kern="1200" dirty="0">
                <a:solidFill>
                  <a:schemeClr val="tx1"/>
                </a:solidFill>
                <a:latin typeface="Trebuchet MS" panose="020B0603020202020204" pitchFamily="34" charset="0"/>
              </a:endParaRPr>
            </a:p>
          </p:txBody>
        </p:sp>
      </p:grpSp>
      <p:grpSp>
        <p:nvGrpSpPr>
          <p:cNvPr id="11" name="Agrupar 10">
            <a:extLst>
              <a:ext uri="{FF2B5EF4-FFF2-40B4-BE49-F238E27FC236}">
                <a16:creationId xmlns:a16="http://schemas.microsoft.com/office/drawing/2014/main" id="{CA2C17A3-16F2-4484-8CB7-2859425297E4}"/>
              </a:ext>
            </a:extLst>
          </p:cNvPr>
          <p:cNvGrpSpPr/>
          <p:nvPr/>
        </p:nvGrpSpPr>
        <p:grpSpPr>
          <a:xfrm>
            <a:off x="5901421" y="2512821"/>
            <a:ext cx="2262949" cy="1775420"/>
            <a:chOff x="5601048" y="1929466"/>
            <a:chExt cx="1747284" cy="1415028"/>
          </a:xfrm>
          <a:solidFill>
            <a:schemeClr val="bg2">
              <a:lumMod val="75000"/>
            </a:schemeClr>
          </a:solidFill>
          <a:scene3d>
            <a:camera prst="orthographicFront"/>
            <a:lightRig rig="threePt" dir="t">
              <a:rot lat="0" lon="0" rev="7500000"/>
            </a:lightRig>
          </a:scene3d>
        </p:grpSpPr>
        <p:sp>
          <p:nvSpPr>
            <p:cNvPr id="12" name="Retângulo: Cantos Arredondados 11">
              <a:extLst>
                <a:ext uri="{FF2B5EF4-FFF2-40B4-BE49-F238E27FC236}">
                  <a16:creationId xmlns:a16="http://schemas.microsoft.com/office/drawing/2014/main" id="{4F731DAC-FA33-4204-8E31-C2082208F491}"/>
                </a:ext>
              </a:extLst>
            </p:cNvPr>
            <p:cNvSpPr/>
            <p:nvPr/>
          </p:nvSpPr>
          <p:spPr>
            <a:xfrm>
              <a:off x="5601048" y="1929466"/>
              <a:ext cx="1747284" cy="1415028"/>
            </a:xfrm>
            <a:prstGeom prst="roundRect">
              <a:avLst/>
            </a:prstGeom>
            <a:grp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3" name="Retângulo: Cantos Arredondados 4">
              <a:hlinkClick r:id="rId4" action="ppaction://hlinksldjump"/>
              <a:extLst>
                <a:ext uri="{FF2B5EF4-FFF2-40B4-BE49-F238E27FC236}">
                  <a16:creationId xmlns:a16="http://schemas.microsoft.com/office/drawing/2014/main" id="{64A20B88-C63B-4180-A652-577E1D62ADFD}"/>
                </a:ext>
              </a:extLst>
            </p:cNvPr>
            <p:cNvSpPr txBox="1"/>
            <p:nvPr/>
          </p:nvSpPr>
          <p:spPr>
            <a:xfrm>
              <a:off x="5751288" y="1986170"/>
              <a:ext cx="1477962" cy="1289248"/>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tx1"/>
                  </a:solidFill>
                  <a:latin typeface="Trebuchet MS" panose="020B0603020202020204" pitchFamily="34" charset="0"/>
                </a:rPr>
                <a:t>Portabilidade Especial</a:t>
              </a:r>
            </a:p>
          </p:txBody>
        </p:sp>
      </p:grpSp>
      <p:grpSp>
        <p:nvGrpSpPr>
          <p:cNvPr id="14" name="Agrupar 13">
            <a:extLst>
              <a:ext uri="{FF2B5EF4-FFF2-40B4-BE49-F238E27FC236}">
                <a16:creationId xmlns:a16="http://schemas.microsoft.com/office/drawing/2014/main" id="{63B93376-74D3-4A3A-B91E-F34CBF7568E7}"/>
              </a:ext>
            </a:extLst>
          </p:cNvPr>
          <p:cNvGrpSpPr/>
          <p:nvPr/>
        </p:nvGrpSpPr>
        <p:grpSpPr>
          <a:xfrm>
            <a:off x="8527651" y="2495619"/>
            <a:ext cx="2467256" cy="1809824"/>
            <a:chOff x="5601048" y="1929466"/>
            <a:chExt cx="1747284" cy="1415028"/>
          </a:xfrm>
          <a:solidFill>
            <a:srgbClr val="92D050"/>
          </a:solidFill>
          <a:scene3d>
            <a:camera prst="orthographicFront"/>
            <a:lightRig rig="threePt" dir="t">
              <a:rot lat="0" lon="0" rev="7500000"/>
            </a:lightRig>
          </a:scene3d>
        </p:grpSpPr>
        <p:sp>
          <p:nvSpPr>
            <p:cNvPr id="15" name="Retângulo: Cantos Arredondados 14">
              <a:extLst>
                <a:ext uri="{FF2B5EF4-FFF2-40B4-BE49-F238E27FC236}">
                  <a16:creationId xmlns:a16="http://schemas.microsoft.com/office/drawing/2014/main" id="{6583EBC0-3F5A-412E-99A8-4420F991320E}"/>
                </a:ext>
              </a:extLst>
            </p:cNvPr>
            <p:cNvSpPr/>
            <p:nvPr/>
          </p:nvSpPr>
          <p:spPr>
            <a:xfrm>
              <a:off x="5601048" y="1929466"/>
              <a:ext cx="1747284" cy="1415028"/>
            </a:xfrm>
            <a:prstGeom prst="roundRect">
              <a:avLst/>
            </a:prstGeom>
            <a:grp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16" name="Retângulo: Cantos Arredondados 4">
              <a:hlinkClick r:id="rId5" action="ppaction://hlinksldjump"/>
              <a:extLst>
                <a:ext uri="{FF2B5EF4-FFF2-40B4-BE49-F238E27FC236}">
                  <a16:creationId xmlns:a16="http://schemas.microsoft.com/office/drawing/2014/main" id="{82E9A81B-FD1F-4DE1-9020-6A17F2407AF1}"/>
                </a:ext>
              </a:extLst>
            </p:cNvPr>
            <p:cNvSpPr txBox="1"/>
            <p:nvPr/>
          </p:nvSpPr>
          <p:spPr>
            <a:xfrm>
              <a:off x="5694329" y="2072994"/>
              <a:ext cx="1508833" cy="1156693"/>
            </a:xfrm>
            <a:prstGeom prst="rect">
              <a:avLst/>
            </a:prstGeom>
            <a:grpFill/>
            <a:sp3d/>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tx1"/>
                  </a:solidFill>
                  <a:latin typeface="Trebuchet MS" panose="020B0603020202020204" pitchFamily="34" charset="0"/>
                </a:rPr>
                <a:t>Portabilidade Extraordinária</a:t>
              </a:r>
            </a:p>
          </p:txBody>
        </p:sp>
      </p:grpSp>
    </p:spTree>
    <p:extLst>
      <p:ext uri="{BB962C8B-B14F-4D97-AF65-F5344CB8AC3E}">
        <p14:creationId xmlns:p14="http://schemas.microsoft.com/office/powerpoint/2010/main" val="166713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2C7376DF-B59A-490F-92B5-086634677957}"/>
              </a:ext>
            </a:extLst>
          </p:cNvPr>
          <p:cNvSpPr>
            <a:spLocks noGrp="1"/>
          </p:cNvSpPr>
          <p:nvPr>
            <p:ph type="sldNum" sz="quarter" idx="4"/>
          </p:nvPr>
        </p:nvSpPr>
        <p:spPr/>
        <p:txBody>
          <a:bodyPr/>
          <a:lstStyle/>
          <a:p>
            <a:fld id="{EBDF65D9-FF99-764A-9415-06FA1DD469B9}" type="slidenum">
              <a:rPr lang="en-US" smtClean="0"/>
              <a:t>12</a:t>
            </a:fld>
            <a:endParaRPr lang="en-US" dirty="0"/>
          </a:p>
        </p:txBody>
      </p:sp>
      <p:sp>
        <p:nvSpPr>
          <p:cNvPr id="3" name="Espaço Reservado para Conteúdo 2">
            <a:extLst>
              <a:ext uri="{FF2B5EF4-FFF2-40B4-BE49-F238E27FC236}">
                <a16:creationId xmlns:a16="http://schemas.microsoft.com/office/drawing/2014/main" id="{1332B2FC-8DAE-47C6-B47A-50DD5CADEA25}"/>
              </a:ext>
            </a:extLst>
          </p:cNvPr>
          <p:cNvSpPr>
            <a:spLocks noGrp="1"/>
          </p:cNvSpPr>
          <p:nvPr>
            <p:ph idx="1"/>
          </p:nvPr>
        </p:nvSpPr>
        <p:spPr>
          <a:xfrm>
            <a:off x="0" y="1838450"/>
            <a:ext cx="12192000" cy="5019550"/>
          </a:xfrm>
          <a:solidFill>
            <a:schemeClr val="accent1">
              <a:lumMod val="40000"/>
              <a:lumOff val="60000"/>
            </a:schemeClr>
          </a:solidFill>
        </p:spPr>
        <p:txBody>
          <a:bodyPr/>
          <a:lstStyle/>
          <a:p>
            <a:endParaRPr lang="pt-BR" dirty="0"/>
          </a:p>
          <a:p>
            <a:endParaRPr lang="pt-BR" dirty="0">
              <a:solidFill>
                <a:schemeClr val="tx1"/>
              </a:solidFill>
            </a:endParaRPr>
          </a:p>
          <a:p>
            <a:pPr marL="540000">
              <a:lnSpc>
                <a:spcPct val="150000"/>
              </a:lnSpc>
            </a:pPr>
            <a:r>
              <a:rPr lang="pt-BR" sz="2200" dirty="0">
                <a:solidFill>
                  <a:schemeClr val="tx1"/>
                </a:solidFill>
              </a:rPr>
              <a:t>“É o direito que o beneficiário tem de </a:t>
            </a:r>
            <a:r>
              <a:rPr lang="pt-BR" sz="2200" b="1" u="sng" dirty="0">
                <a:solidFill>
                  <a:schemeClr val="tx1"/>
                </a:solidFill>
              </a:rPr>
              <a:t>mudar de plano </a:t>
            </a:r>
            <a:r>
              <a:rPr lang="pt-BR" sz="2200" dirty="0">
                <a:solidFill>
                  <a:schemeClr val="tx1"/>
                </a:solidFill>
              </a:rPr>
              <a:t>privado de assistência à saúde </a:t>
            </a:r>
            <a:r>
              <a:rPr lang="pt-BR" sz="2200" b="1" u="sng" dirty="0">
                <a:solidFill>
                  <a:schemeClr val="tx1"/>
                </a:solidFill>
              </a:rPr>
              <a:t>dispensado do cumprimento de períodos de carências ou cobertura parcial temporária </a:t>
            </a:r>
            <a:r>
              <a:rPr lang="pt-BR" sz="2200" dirty="0">
                <a:solidFill>
                  <a:schemeClr val="tx1"/>
                </a:solidFill>
              </a:rPr>
              <a:t>relativos às coberturas previstas na segmentação assistencial do plano de origem, observados os requisitos dispostos nesta Resolução”. (art. 2º, inciso I)</a:t>
            </a:r>
          </a:p>
          <a:p>
            <a:endParaRPr lang="pt-BR" dirty="0"/>
          </a:p>
        </p:txBody>
      </p:sp>
      <p:sp>
        <p:nvSpPr>
          <p:cNvPr id="4" name="Título 3">
            <a:extLst>
              <a:ext uri="{FF2B5EF4-FFF2-40B4-BE49-F238E27FC236}">
                <a16:creationId xmlns:a16="http://schemas.microsoft.com/office/drawing/2014/main" id="{8575D5E6-3787-4F73-BEA8-D83A7FD39388}"/>
              </a:ext>
            </a:extLst>
          </p:cNvPr>
          <p:cNvSpPr>
            <a:spLocks noGrp="1"/>
          </p:cNvSpPr>
          <p:nvPr>
            <p:ph type="title"/>
          </p:nvPr>
        </p:nvSpPr>
        <p:spPr>
          <a:xfrm>
            <a:off x="0" y="632012"/>
            <a:ext cx="12192000" cy="1398494"/>
          </a:xfrm>
          <a:solidFill>
            <a:schemeClr val="accent1">
              <a:lumMod val="40000"/>
              <a:lumOff val="60000"/>
            </a:schemeClr>
          </a:solidFill>
        </p:spPr>
        <p:txBody>
          <a:bodyPr/>
          <a:lstStyle/>
          <a:p>
            <a:pPr algn="ctr"/>
            <a:r>
              <a:rPr lang="pt-BR" dirty="0" smtClean="0">
                <a:solidFill>
                  <a:schemeClr val="tx1"/>
                </a:solidFill>
              </a:rPr>
              <a:t>CONCEITO</a:t>
            </a:r>
            <a:endParaRPr lang="pt-BR" dirty="0">
              <a:solidFill>
                <a:schemeClr val="tx1"/>
              </a:solidFill>
            </a:endParaRPr>
          </a:p>
        </p:txBody>
      </p:sp>
      <p:sp>
        <p:nvSpPr>
          <p:cNvPr id="6" name="Título 3">
            <a:extLst>
              <a:ext uri="{FF2B5EF4-FFF2-40B4-BE49-F238E27FC236}">
                <a16:creationId xmlns:a16="http://schemas.microsoft.com/office/drawing/2014/main" id="{E12F52C5-C403-43EC-A199-BD9EAFA51944}"/>
              </a:ext>
            </a:extLst>
          </p:cNvPr>
          <p:cNvSpPr txBox="1">
            <a:spLocks/>
          </p:cNvSpPr>
          <p:nvPr/>
        </p:nvSpPr>
        <p:spPr>
          <a:xfrm>
            <a:off x="0" y="-47231"/>
            <a:ext cx="12192000" cy="8572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411564"/>
                </a:solidFill>
                <a:latin typeface="Trebuchet MS" panose="020B0603020202020204" pitchFamily="34" charset="0"/>
                <a:ea typeface="+mj-ea"/>
                <a:cs typeface="+mj-cs"/>
              </a:defRPr>
            </a:lvl1pPr>
          </a:lstStyle>
          <a:p>
            <a:pPr algn="ctr"/>
            <a:endParaRPr lang="pt-BR" dirty="0">
              <a:solidFill>
                <a:schemeClr val="bg1"/>
              </a:solidFill>
              <a:effectLst>
                <a:outerShdw blurRad="38100" dist="38100" dir="2700000" algn="tl">
                  <a:srgbClr val="000000">
                    <a:alpha val="43137"/>
                  </a:srgbClr>
                </a:outerShdw>
              </a:effectLst>
            </a:endParaRPr>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a:t>
            </a:r>
            <a:endParaRPr lang="pt-BR" sz="3600" b="1" dirty="0">
              <a:solidFill>
                <a:schemeClr val="bg1"/>
              </a:solidFill>
            </a:endParaRPr>
          </a:p>
        </p:txBody>
      </p:sp>
    </p:spTree>
    <p:extLst>
      <p:ext uri="{BB962C8B-B14F-4D97-AF65-F5344CB8AC3E}">
        <p14:creationId xmlns:p14="http://schemas.microsoft.com/office/powerpoint/2010/main" val="1795832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9DA26280-2CC1-4F13-A6C0-017672C5EA40}"/>
              </a:ext>
            </a:extLst>
          </p:cNvPr>
          <p:cNvSpPr>
            <a:spLocks noGrp="1"/>
          </p:cNvSpPr>
          <p:nvPr>
            <p:ph type="sldNum" sz="quarter" idx="4"/>
          </p:nvPr>
        </p:nvSpPr>
        <p:spPr/>
        <p:txBody>
          <a:bodyPr/>
          <a:lstStyle/>
          <a:p>
            <a:fld id="{EBDF65D9-FF99-764A-9415-06FA1DD469B9}" type="slidenum">
              <a:rPr lang="en-US" smtClean="0"/>
              <a:t>13</a:t>
            </a:fld>
            <a:endParaRPr lang="en-US" dirty="0"/>
          </a:p>
        </p:txBody>
      </p:sp>
      <p:grpSp>
        <p:nvGrpSpPr>
          <p:cNvPr id="5" name="Agrupar 4">
            <a:extLst>
              <a:ext uri="{FF2B5EF4-FFF2-40B4-BE49-F238E27FC236}">
                <a16:creationId xmlns:a16="http://schemas.microsoft.com/office/drawing/2014/main" id="{DF353A83-FEB1-44E7-8751-28D9102B5162}"/>
              </a:ext>
            </a:extLst>
          </p:cNvPr>
          <p:cNvGrpSpPr/>
          <p:nvPr/>
        </p:nvGrpSpPr>
        <p:grpSpPr>
          <a:xfrm>
            <a:off x="301358" y="2995767"/>
            <a:ext cx="1738866" cy="1557516"/>
            <a:chOff x="426" y="1424114"/>
            <a:chExt cx="1738866" cy="1557516"/>
          </a:xfrm>
          <a:solidFill>
            <a:schemeClr val="accent1">
              <a:lumMod val="40000"/>
              <a:lumOff val="60000"/>
            </a:schemeClr>
          </a:solidFill>
        </p:grpSpPr>
        <p:sp>
          <p:nvSpPr>
            <p:cNvPr id="6" name="Retângulo: Cantos Arredondados 5">
              <a:extLst>
                <a:ext uri="{FF2B5EF4-FFF2-40B4-BE49-F238E27FC236}">
                  <a16:creationId xmlns:a16="http://schemas.microsoft.com/office/drawing/2014/main" id="{752BA2F2-452C-40C7-86BB-9C9CD58D0F4A}"/>
                </a:ext>
              </a:extLst>
            </p:cNvPr>
            <p:cNvSpPr/>
            <p:nvPr/>
          </p:nvSpPr>
          <p:spPr>
            <a:xfrm>
              <a:off x="426" y="1424114"/>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7" name="Retângulo: Cantos Arredondados 4">
              <a:extLst>
                <a:ext uri="{FF2B5EF4-FFF2-40B4-BE49-F238E27FC236}">
                  <a16:creationId xmlns:a16="http://schemas.microsoft.com/office/drawing/2014/main" id="{0527FB50-07DD-4816-9D45-18BCD4830930}"/>
                </a:ext>
              </a:extLst>
            </p:cNvPr>
            <p:cNvSpPr txBox="1"/>
            <p:nvPr/>
          </p:nvSpPr>
          <p:spPr>
            <a:xfrm>
              <a:off x="76458" y="1500146"/>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pt-BR" sz="1700" kern="1200" dirty="0">
                  <a:solidFill>
                    <a:schemeClr val="tx1"/>
                  </a:solidFill>
                  <a:latin typeface="Trebuchet MS" panose="020B0603020202020204" pitchFamily="34" charset="0"/>
                </a:rPr>
                <a:t>1 - Beneficiário </a:t>
              </a:r>
              <a:r>
                <a:rPr lang="pt-BR" sz="1700" b="1" kern="1200" dirty="0">
                  <a:solidFill>
                    <a:schemeClr val="tx1"/>
                  </a:solidFill>
                  <a:latin typeface="Trebuchet MS" panose="020B0603020202020204" pitchFamily="34" charset="0"/>
                </a:rPr>
                <a:t>ativo</a:t>
              </a:r>
              <a:r>
                <a:rPr lang="pt-BR" sz="1700" kern="1200" dirty="0">
                  <a:solidFill>
                    <a:schemeClr val="tx1"/>
                  </a:solidFill>
                  <a:latin typeface="Trebuchet MS" panose="020B0603020202020204" pitchFamily="34" charset="0"/>
                </a:rPr>
                <a:t> no Plano de origem</a:t>
              </a:r>
            </a:p>
          </p:txBody>
        </p:sp>
      </p:grpSp>
      <p:grpSp>
        <p:nvGrpSpPr>
          <p:cNvPr id="8" name="Agrupar 7">
            <a:extLst>
              <a:ext uri="{FF2B5EF4-FFF2-40B4-BE49-F238E27FC236}">
                <a16:creationId xmlns:a16="http://schemas.microsoft.com/office/drawing/2014/main" id="{7D726A13-6E41-488A-AF35-F9CC3E406A18}"/>
              </a:ext>
            </a:extLst>
          </p:cNvPr>
          <p:cNvGrpSpPr/>
          <p:nvPr/>
        </p:nvGrpSpPr>
        <p:grpSpPr>
          <a:xfrm>
            <a:off x="2010907" y="3567415"/>
            <a:ext cx="414219" cy="414219"/>
            <a:chOff x="1797283" y="1995763"/>
            <a:chExt cx="414219" cy="414219"/>
          </a:xfrm>
          <a:solidFill>
            <a:schemeClr val="accent1">
              <a:lumMod val="40000"/>
              <a:lumOff val="60000"/>
            </a:schemeClr>
          </a:solidFill>
        </p:grpSpPr>
        <p:sp>
          <p:nvSpPr>
            <p:cNvPr id="12" name="Sinal de Adição 11">
              <a:extLst>
                <a:ext uri="{FF2B5EF4-FFF2-40B4-BE49-F238E27FC236}">
                  <a16:creationId xmlns:a16="http://schemas.microsoft.com/office/drawing/2014/main" id="{F1AF0ADB-C615-481A-8735-F5CCEA4F390E}"/>
                </a:ext>
              </a:extLst>
            </p:cNvPr>
            <p:cNvSpPr/>
            <p:nvPr/>
          </p:nvSpPr>
          <p:spPr>
            <a:xfrm>
              <a:off x="1797283" y="1995763"/>
              <a:ext cx="414219" cy="414219"/>
            </a:xfrm>
            <a:prstGeom prst="mathPlus">
              <a:avLst/>
            </a:prstGeom>
            <a:grpFill/>
          </p:spPr>
          <p:style>
            <a:lnRef idx="0">
              <a:schemeClr val="accent6">
                <a:tint val="60000"/>
                <a:hueOff val="0"/>
                <a:satOff val="0"/>
                <a:lumOff val="0"/>
                <a:alphaOff val="0"/>
              </a:schemeClr>
            </a:lnRef>
            <a:fillRef idx="1">
              <a:scrgbClr r="0" g="0" b="0"/>
            </a:fillRef>
            <a:effectRef idx="0">
              <a:schemeClr val="accent6">
                <a:tint val="60000"/>
                <a:hueOff val="0"/>
                <a:satOff val="0"/>
                <a:lumOff val="0"/>
                <a:alphaOff val="0"/>
              </a:schemeClr>
            </a:effectRef>
            <a:fontRef idx="minor">
              <a:schemeClr val="lt1"/>
            </a:fontRef>
          </p:style>
        </p:sp>
        <p:sp>
          <p:nvSpPr>
            <p:cNvPr id="13" name="Sinal de Adição 4">
              <a:extLst>
                <a:ext uri="{FF2B5EF4-FFF2-40B4-BE49-F238E27FC236}">
                  <a16:creationId xmlns:a16="http://schemas.microsoft.com/office/drawing/2014/main" id="{2B956254-A2AD-455D-B8B5-8561AB5A389D}"/>
                </a:ext>
              </a:extLst>
            </p:cNvPr>
            <p:cNvSpPr txBox="1"/>
            <p:nvPr/>
          </p:nvSpPr>
          <p:spPr>
            <a:xfrm>
              <a:off x="1852188" y="2154160"/>
              <a:ext cx="304409" cy="9742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p:txBody>
        </p:sp>
      </p:grpSp>
      <p:grpSp>
        <p:nvGrpSpPr>
          <p:cNvPr id="9" name="Agrupar 8">
            <a:extLst>
              <a:ext uri="{FF2B5EF4-FFF2-40B4-BE49-F238E27FC236}">
                <a16:creationId xmlns:a16="http://schemas.microsoft.com/office/drawing/2014/main" id="{1566463B-AEE2-40F6-89F2-E1AC32706E74}"/>
              </a:ext>
            </a:extLst>
          </p:cNvPr>
          <p:cNvGrpSpPr/>
          <p:nvPr/>
        </p:nvGrpSpPr>
        <p:grpSpPr>
          <a:xfrm>
            <a:off x="2395809" y="3010760"/>
            <a:ext cx="1830830" cy="1527528"/>
            <a:chOff x="2269494" y="1439108"/>
            <a:chExt cx="1830830" cy="1527528"/>
          </a:xfrm>
          <a:solidFill>
            <a:schemeClr val="accent1">
              <a:lumMod val="40000"/>
              <a:lumOff val="60000"/>
            </a:schemeClr>
          </a:solidFill>
        </p:grpSpPr>
        <p:sp>
          <p:nvSpPr>
            <p:cNvPr id="10" name="Retângulo: Cantos Arredondados 9">
              <a:extLst>
                <a:ext uri="{FF2B5EF4-FFF2-40B4-BE49-F238E27FC236}">
                  <a16:creationId xmlns:a16="http://schemas.microsoft.com/office/drawing/2014/main" id="{EFC40845-AE52-47B0-9F5C-2F5403594617}"/>
                </a:ext>
              </a:extLst>
            </p:cNvPr>
            <p:cNvSpPr/>
            <p:nvPr/>
          </p:nvSpPr>
          <p:spPr>
            <a:xfrm>
              <a:off x="2269494" y="1439108"/>
              <a:ext cx="1830830" cy="1527528"/>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1" name="Retângulo: Cantos Arredondados 6">
              <a:extLst>
                <a:ext uri="{FF2B5EF4-FFF2-40B4-BE49-F238E27FC236}">
                  <a16:creationId xmlns:a16="http://schemas.microsoft.com/office/drawing/2014/main" id="{E53B75F2-414B-4786-B961-08892D6FEA47}"/>
                </a:ext>
              </a:extLst>
            </p:cNvPr>
            <p:cNvSpPr txBox="1"/>
            <p:nvPr/>
          </p:nvSpPr>
          <p:spPr>
            <a:xfrm>
              <a:off x="2344062" y="1513676"/>
              <a:ext cx="1681694" cy="137839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pt-BR" sz="1700" kern="1200" dirty="0">
                  <a:solidFill>
                    <a:schemeClr val="tx1"/>
                  </a:solidFill>
                  <a:latin typeface="Trebuchet MS" panose="020B0603020202020204" pitchFamily="34" charset="0"/>
                </a:rPr>
                <a:t>2 - Adimplência nos últimos 03 meses</a:t>
              </a:r>
            </a:p>
          </p:txBody>
        </p:sp>
      </p:grpSp>
      <p:grpSp>
        <p:nvGrpSpPr>
          <p:cNvPr id="14" name="Agrupar 13">
            <a:extLst>
              <a:ext uri="{FF2B5EF4-FFF2-40B4-BE49-F238E27FC236}">
                <a16:creationId xmlns:a16="http://schemas.microsoft.com/office/drawing/2014/main" id="{90E313E2-AF15-4A5B-9D9F-DE7E6F5278E4}"/>
              </a:ext>
            </a:extLst>
          </p:cNvPr>
          <p:cNvGrpSpPr/>
          <p:nvPr/>
        </p:nvGrpSpPr>
        <p:grpSpPr>
          <a:xfrm>
            <a:off x="4227907" y="3549047"/>
            <a:ext cx="414219" cy="414219"/>
            <a:chOff x="4158315" y="1995763"/>
            <a:chExt cx="414219" cy="414219"/>
          </a:xfrm>
          <a:solidFill>
            <a:schemeClr val="accent1">
              <a:lumMod val="40000"/>
              <a:lumOff val="60000"/>
            </a:schemeClr>
          </a:solidFill>
        </p:grpSpPr>
        <p:sp>
          <p:nvSpPr>
            <p:cNvPr id="18" name="Sinal de Adição 17">
              <a:extLst>
                <a:ext uri="{FF2B5EF4-FFF2-40B4-BE49-F238E27FC236}">
                  <a16:creationId xmlns:a16="http://schemas.microsoft.com/office/drawing/2014/main" id="{08F50817-F803-49B3-A8AA-E0AD2FE29E94}"/>
                </a:ext>
              </a:extLst>
            </p:cNvPr>
            <p:cNvSpPr/>
            <p:nvPr/>
          </p:nvSpPr>
          <p:spPr>
            <a:xfrm>
              <a:off x="4158315" y="1995763"/>
              <a:ext cx="414219" cy="414219"/>
            </a:xfrm>
            <a:prstGeom prst="mathPlus">
              <a:avLst/>
            </a:prstGeom>
            <a:grpFill/>
          </p:spPr>
          <p:style>
            <a:lnRef idx="0">
              <a:schemeClr val="accent6">
                <a:tint val="60000"/>
                <a:hueOff val="0"/>
                <a:satOff val="0"/>
                <a:lumOff val="0"/>
                <a:alphaOff val="0"/>
              </a:schemeClr>
            </a:lnRef>
            <a:fillRef idx="1">
              <a:scrgbClr r="0" g="0" b="0"/>
            </a:fillRef>
            <a:effectRef idx="0">
              <a:schemeClr val="accent6">
                <a:tint val="60000"/>
                <a:hueOff val="0"/>
                <a:satOff val="0"/>
                <a:lumOff val="0"/>
                <a:alphaOff val="0"/>
              </a:schemeClr>
            </a:effectRef>
            <a:fontRef idx="minor">
              <a:schemeClr val="lt1"/>
            </a:fontRef>
          </p:style>
        </p:sp>
        <p:sp>
          <p:nvSpPr>
            <p:cNvPr id="19" name="Sinal de Adição 4">
              <a:extLst>
                <a:ext uri="{FF2B5EF4-FFF2-40B4-BE49-F238E27FC236}">
                  <a16:creationId xmlns:a16="http://schemas.microsoft.com/office/drawing/2014/main" id="{F499A7BC-F60E-42DC-BB03-17576E154630}"/>
                </a:ext>
              </a:extLst>
            </p:cNvPr>
            <p:cNvSpPr txBox="1"/>
            <p:nvPr/>
          </p:nvSpPr>
          <p:spPr>
            <a:xfrm>
              <a:off x="4213220" y="2154160"/>
              <a:ext cx="304409" cy="9742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p:txBody>
        </p:sp>
      </p:grpSp>
      <p:grpSp>
        <p:nvGrpSpPr>
          <p:cNvPr id="15" name="Agrupar 14">
            <a:extLst>
              <a:ext uri="{FF2B5EF4-FFF2-40B4-BE49-F238E27FC236}">
                <a16:creationId xmlns:a16="http://schemas.microsoft.com/office/drawing/2014/main" id="{E73C10B1-8EEA-4D5A-B0D2-5CDAAA891CE9}"/>
              </a:ext>
            </a:extLst>
          </p:cNvPr>
          <p:cNvGrpSpPr/>
          <p:nvPr/>
        </p:nvGrpSpPr>
        <p:grpSpPr>
          <a:xfrm>
            <a:off x="4628085" y="3035285"/>
            <a:ext cx="1860868" cy="1503003"/>
            <a:chOff x="4630525" y="1451371"/>
            <a:chExt cx="1860868" cy="1503003"/>
          </a:xfrm>
          <a:solidFill>
            <a:schemeClr val="accent1">
              <a:lumMod val="40000"/>
              <a:lumOff val="60000"/>
            </a:schemeClr>
          </a:solidFill>
        </p:grpSpPr>
        <p:sp>
          <p:nvSpPr>
            <p:cNvPr id="16" name="Retângulo: Cantos Arredondados 15">
              <a:hlinkClick r:id="rId2" action="ppaction://hlinksldjump"/>
              <a:extLst>
                <a:ext uri="{FF2B5EF4-FFF2-40B4-BE49-F238E27FC236}">
                  <a16:creationId xmlns:a16="http://schemas.microsoft.com/office/drawing/2014/main" id="{404452D2-3E6D-4A4B-911B-36A526B91D6C}"/>
                </a:ext>
              </a:extLst>
            </p:cNvPr>
            <p:cNvSpPr/>
            <p:nvPr/>
          </p:nvSpPr>
          <p:spPr>
            <a:xfrm>
              <a:off x="4630525" y="1451371"/>
              <a:ext cx="1860868" cy="1503003"/>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7" name="Retângulo: Cantos Arredondados 6">
              <a:extLst>
                <a:ext uri="{FF2B5EF4-FFF2-40B4-BE49-F238E27FC236}">
                  <a16:creationId xmlns:a16="http://schemas.microsoft.com/office/drawing/2014/main" id="{5254CCCD-CF7C-4790-A517-7168AE8DC64F}"/>
                </a:ext>
              </a:extLst>
            </p:cNvPr>
            <p:cNvSpPr txBox="1"/>
            <p:nvPr/>
          </p:nvSpPr>
          <p:spPr>
            <a:xfrm>
              <a:off x="4703896" y="1524742"/>
              <a:ext cx="1714126" cy="135626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Font typeface="Arial" panose="020B0604020202020204" pitchFamily="34" charset="0"/>
                <a:buNone/>
              </a:pPr>
              <a:r>
                <a:rPr lang="pt-BR" sz="1700" kern="1200" dirty="0">
                  <a:solidFill>
                    <a:schemeClr val="tx1"/>
                  </a:solidFill>
                  <a:latin typeface="Trebuchet MS" panose="020B0603020202020204" pitchFamily="34" charset="0"/>
                </a:rPr>
                <a:t>3 - Prazo de permanência</a:t>
              </a:r>
            </a:p>
          </p:txBody>
        </p:sp>
      </p:grpSp>
      <p:sp>
        <p:nvSpPr>
          <p:cNvPr id="20" name="Seta: para a Direita 19">
            <a:hlinkClick r:id="rId3" action="ppaction://hlinksldjump"/>
            <a:extLst>
              <a:ext uri="{FF2B5EF4-FFF2-40B4-BE49-F238E27FC236}">
                <a16:creationId xmlns:a16="http://schemas.microsoft.com/office/drawing/2014/main" id="{428F8ABF-828C-42FA-9B4F-74366891AF64}"/>
              </a:ext>
            </a:extLst>
          </p:cNvPr>
          <p:cNvSpPr/>
          <p:nvPr/>
        </p:nvSpPr>
        <p:spPr>
          <a:xfrm>
            <a:off x="5318373" y="4075524"/>
            <a:ext cx="480291" cy="3417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Balão de Fala: Oval 20">
            <a:extLst>
              <a:ext uri="{FF2B5EF4-FFF2-40B4-BE49-F238E27FC236}">
                <a16:creationId xmlns:a16="http://schemas.microsoft.com/office/drawing/2014/main" id="{64F6F1D9-8435-48C7-9054-7A7622928EDE}"/>
              </a:ext>
            </a:extLst>
          </p:cNvPr>
          <p:cNvSpPr/>
          <p:nvPr/>
        </p:nvSpPr>
        <p:spPr>
          <a:xfrm>
            <a:off x="4710778" y="1734442"/>
            <a:ext cx="1893455" cy="1071722"/>
          </a:xfrm>
          <a:prstGeom prst="wedgeEllipseCallou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700" dirty="0">
                <a:solidFill>
                  <a:srgbClr val="FF0000"/>
                </a:solidFill>
              </a:rPr>
              <a:t>Exceções</a:t>
            </a:r>
          </a:p>
        </p:txBody>
      </p:sp>
      <p:grpSp>
        <p:nvGrpSpPr>
          <p:cNvPr id="22" name="Agrupar 21">
            <a:extLst>
              <a:ext uri="{FF2B5EF4-FFF2-40B4-BE49-F238E27FC236}">
                <a16:creationId xmlns:a16="http://schemas.microsoft.com/office/drawing/2014/main" id="{6CA724C6-25BE-4678-A928-CFBCCAA55B0B}"/>
              </a:ext>
            </a:extLst>
          </p:cNvPr>
          <p:cNvGrpSpPr/>
          <p:nvPr/>
        </p:nvGrpSpPr>
        <p:grpSpPr>
          <a:xfrm>
            <a:off x="6486370" y="3575759"/>
            <a:ext cx="414219" cy="414219"/>
            <a:chOff x="6549384" y="1995763"/>
            <a:chExt cx="414219" cy="414219"/>
          </a:xfrm>
          <a:solidFill>
            <a:schemeClr val="accent1">
              <a:lumMod val="40000"/>
              <a:lumOff val="60000"/>
            </a:schemeClr>
          </a:solidFill>
        </p:grpSpPr>
        <p:sp>
          <p:nvSpPr>
            <p:cNvPr id="26" name="Sinal de Adição 25">
              <a:extLst>
                <a:ext uri="{FF2B5EF4-FFF2-40B4-BE49-F238E27FC236}">
                  <a16:creationId xmlns:a16="http://schemas.microsoft.com/office/drawing/2014/main" id="{44329BC9-DC52-4968-BC99-1F1079D9C123}"/>
                </a:ext>
              </a:extLst>
            </p:cNvPr>
            <p:cNvSpPr/>
            <p:nvPr/>
          </p:nvSpPr>
          <p:spPr>
            <a:xfrm>
              <a:off x="6549384" y="1995763"/>
              <a:ext cx="414219" cy="414219"/>
            </a:xfrm>
            <a:prstGeom prst="mathPlus">
              <a:avLst/>
            </a:prstGeom>
            <a:grpFill/>
          </p:spPr>
          <p:style>
            <a:lnRef idx="0">
              <a:schemeClr val="accent6">
                <a:tint val="60000"/>
                <a:hueOff val="0"/>
                <a:satOff val="0"/>
                <a:lumOff val="0"/>
                <a:alphaOff val="0"/>
              </a:schemeClr>
            </a:lnRef>
            <a:fillRef idx="1">
              <a:scrgbClr r="0" g="0" b="0"/>
            </a:fillRef>
            <a:effectRef idx="0">
              <a:schemeClr val="accent6">
                <a:tint val="60000"/>
                <a:hueOff val="0"/>
                <a:satOff val="0"/>
                <a:lumOff val="0"/>
                <a:alphaOff val="0"/>
              </a:schemeClr>
            </a:effectRef>
            <a:fontRef idx="minor">
              <a:schemeClr val="lt1"/>
            </a:fontRef>
          </p:style>
        </p:sp>
        <p:sp>
          <p:nvSpPr>
            <p:cNvPr id="27" name="Sinal de Adição 4">
              <a:extLst>
                <a:ext uri="{FF2B5EF4-FFF2-40B4-BE49-F238E27FC236}">
                  <a16:creationId xmlns:a16="http://schemas.microsoft.com/office/drawing/2014/main" id="{52BB9897-9C6E-43EE-8D44-D94F06D17B04}"/>
                </a:ext>
              </a:extLst>
            </p:cNvPr>
            <p:cNvSpPr txBox="1"/>
            <p:nvPr/>
          </p:nvSpPr>
          <p:spPr>
            <a:xfrm>
              <a:off x="6604289" y="2154160"/>
              <a:ext cx="304409" cy="9742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p:txBody>
        </p:sp>
      </p:grpSp>
      <p:grpSp>
        <p:nvGrpSpPr>
          <p:cNvPr id="23" name="Agrupar 22">
            <a:extLst>
              <a:ext uri="{FF2B5EF4-FFF2-40B4-BE49-F238E27FC236}">
                <a16:creationId xmlns:a16="http://schemas.microsoft.com/office/drawing/2014/main" id="{63FB3D16-ECE8-4C1B-95AB-B21FDE82AA9E}"/>
              </a:ext>
            </a:extLst>
          </p:cNvPr>
          <p:cNvGrpSpPr/>
          <p:nvPr/>
        </p:nvGrpSpPr>
        <p:grpSpPr>
          <a:xfrm>
            <a:off x="6878130" y="3055015"/>
            <a:ext cx="2003681" cy="1553131"/>
            <a:chOff x="7021595" y="1426307"/>
            <a:chExt cx="2003681" cy="1553131"/>
          </a:xfrm>
          <a:solidFill>
            <a:schemeClr val="accent1">
              <a:lumMod val="40000"/>
              <a:lumOff val="60000"/>
            </a:schemeClr>
          </a:solidFill>
        </p:grpSpPr>
        <p:sp>
          <p:nvSpPr>
            <p:cNvPr id="24" name="Retângulo: Cantos Arredondados 23">
              <a:extLst>
                <a:ext uri="{FF2B5EF4-FFF2-40B4-BE49-F238E27FC236}">
                  <a16:creationId xmlns:a16="http://schemas.microsoft.com/office/drawing/2014/main" id="{EEFC3070-D35C-40C8-B786-A01A000DB370}"/>
                </a:ext>
              </a:extLst>
            </p:cNvPr>
            <p:cNvSpPr/>
            <p:nvPr/>
          </p:nvSpPr>
          <p:spPr>
            <a:xfrm>
              <a:off x="7021595" y="1426307"/>
              <a:ext cx="2003681" cy="1553131"/>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5" name="Retângulo: Cantos Arredondados 6">
              <a:extLst>
                <a:ext uri="{FF2B5EF4-FFF2-40B4-BE49-F238E27FC236}">
                  <a16:creationId xmlns:a16="http://schemas.microsoft.com/office/drawing/2014/main" id="{0FE4FD5B-57FE-474A-88F9-ED3715B52D2B}"/>
                </a:ext>
              </a:extLst>
            </p:cNvPr>
            <p:cNvSpPr txBox="1"/>
            <p:nvPr/>
          </p:nvSpPr>
          <p:spPr>
            <a:xfrm>
              <a:off x="7097413" y="1502125"/>
              <a:ext cx="1852045" cy="140149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Font typeface="Arial" panose="020B0604020202020204" pitchFamily="34" charset="0"/>
                <a:buNone/>
              </a:pPr>
              <a:r>
                <a:rPr lang="pt-BR" sz="1600" u="none" kern="1200" dirty="0">
                  <a:solidFill>
                    <a:schemeClr val="tx1"/>
                  </a:solidFill>
                  <a:latin typeface="Trebuchet MS" panose="020B0603020202020204" pitchFamily="34" charset="0"/>
                </a:rPr>
                <a:t>4 – Plano de origem regulamentado ou adaptado</a:t>
              </a:r>
            </a:p>
          </p:txBody>
        </p:sp>
      </p:grpSp>
      <p:grpSp>
        <p:nvGrpSpPr>
          <p:cNvPr id="34" name="Agrupar 33">
            <a:extLst>
              <a:ext uri="{FF2B5EF4-FFF2-40B4-BE49-F238E27FC236}">
                <a16:creationId xmlns:a16="http://schemas.microsoft.com/office/drawing/2014/main" id="{2766AFBD-8EF2-41B8-B896-947314DE8FF3}"/>
              </a:ext>
            </a:extLst>
          </p:cNvPr>
          <p:cNvGrpSpPr/>
          <p:nvPr/>
        </p:nvGrpSpPr>
        <p:grpSpPr>
          <a:xfrm>
            <a:off x="8952599" y="3584103"/>
            <a:ext cx="414219" cy="414219"/>
            <a:chOff x="9083267" y="1995763"/>
            <a:chExt cx="414219" cy="414219"/>
          </a:xfrm>
          <a:solidFill>
            <a:schemeClr val="accent1">
              <a:lumMod val="40000"/>
              <a:lumOff val="60000"/>
            </a:schemeClr>
          </a:solidFill>
        </p:grpSpPr>
        <p:sp>
          <p:nvSpPr>
            <p:cNvPr id="38" name="Sinal de Adição 37">
              <a:extLst>
                <a:ext uri="{FF2B5EF4-FFF2-40B4-BE49-F238E27FC236}">
                  <a16:creationId xmlns:a16="http://schemas.microsoft.com/office/drawing/2014/main" id="{C388450B-220E-40EC-8628-B025467443E4}"/>
                </a:ext>
              </a:extLst>
            </p:cNvPr>
            <p:cNvSpPr/>
            <p:nvPr/>
          </p:nvSpPr>
          <p:spPr>
            <a:xfrm>
              <a:off x="9083267" y="1995763"/>
              <a:ext cx="414219" cy="414219"/>
            </a:xfrm>
            <a:prstGeom prst="mathPlus">
              <a:avLst/>
            </a:prstGeom>
            <a:grpFill/>
          </p:spPr>
          <p:style>
            <a:lnRef idx="0">
              <a:schemeClr val="accent6">
                <a:tint val="60000"/>
                <a:hueOff val="0"/>
                <a:satOff val="0"/>
                <a:lumOff val="0"/>
                <a:alphaOff val="0"/>
              </a:schemeClr>
            </a:lnRef>
            <a:fillRef idx="1">
              <a:scrgbClr r="0" g="0" b="0"/>
            </a:fillRef>
            <a:effectRef idx="0">
              <a:schemeClr val="accent6">
                <a:tint val="60000"/>
                <a:hueOff val="0"/>
                <a:satOff val="0"/>
                <a:lumOff val="0"/>
                <a:alphaOff val="0"/>
              </a:schemeClr>
            </a:effectRef>
            <a:fontRef idx="minor">
              <a:schemeClr val="lt1"/>
            </a:fontRef>
          </p:style>
        </p:sp>
        <p:sp>
          <p:nvSpPr>
            <p:cNvPr id="39" name="Sinal de Adição 4">
              <a:extLst>
                <a:ext uri="{FF2B5EF4-FFF2-40B4-BE49-F238E27FC236}">
                  <a16:creationId xmlns:a16="http://schemas.microsoft.com/office/drawing/2014/main" id="{2089C16B-69FC-41F7-941B-B0AD84A97C57}"/>
                </a:ext>
              </a:extLst>
            </p:cNvPr>
            <p:cNvSpPr txBox="1"/>
            <p:nvPr/>
          </p:nvSpPr>
          <p:spPr>
            <a:xfrm>
              <a:off x="9138172" y="2154160"/>
              <a:ext cx="304409" cy="9742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pt-BR" sz="600" kern="1200"/>
            </a:p>
          </p:txBody>
        </p:sp>
      </p:grpSp>
      <p:grpSp>
        <p:nvGrpSpPr>
          <p:cNvPr id="35" name="Agrupar 34">
            <a:extLst>
              <a:ext uri="{FF2B5EF4-FFF2-40B4-BE49-F238E27FC236}">
                <a16:creationId xmlns:a16="http://schemas.microsoft.com/office/drawing/2014/main" id="{4CBE3855-61D6-4736-A61D-7559CB2281FA}"/>
              </a:ext>
            </a:extLst>
          </p:cNvPr>
          <p:cNvGrpSpPr/>
          <p:nvPr/>
        </p:nvGrpSpPr>
        <p:grpSpPr>
          <a:xfrm>
            <a:off x="9366818" y="3158042"/>
            <a:ext cx="1915659" cy="1450104"/>
            <a:chOff x="9555477" y="1477820"/>
            <a:chExt cx="1915659" cy="1450104"/>
          </a:xfrm>
          <a:solidFill>
            <a:schemeClr val="accent1">
              <a:lumMod val="40000"/>
              <a:lumOff val="60000"/>
            </a:schemeClr>
          </a:solidFill>
        </p:grpSpPr>
        <p:sp>
          <p:nvSpPr>
            <p:cNvPr id="36" name="Retângulo: Cantos Arredondados 35">
              <a:extLst>
                <a:ext uri="{FF2B5EF4-FFF2-40B4-BE49-F238E27FC236}">
                  <a16:creationId xmlns:a16="http://schemas.microsoft.com/office/drawing/2014/main" id="{12A030F9-6169-4E03-873D-00327E93A98A}"/>
                </a:ext>
              </a:extLst>
            </p:cNvPr>
            <p:cNvSpPr/>
            <p:nvPr/>
          </p:nvSpPr>
          <p:spPr>
            <a:xfrm>
              <a:off x="9555477" y="1477820"/>
              <a:ext cx="1915659" cy="1450104"/>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37" name="Retângulo: Cantos Arredondados 6">
              <a:extLst>
                <a:ext uri="{FF2B5EF4-FFF2-40B4-BE49-F238E27FC236}">
                  <a16:creationId xmlns:a16="http://schemas.microsoft.com/office/drawing/2014/main" id="{DCBB6CDD-8D82-44A3-A09C-BDF185EC247F}"/>
                </a:ext>
              </a:extLst>
            </p:cNvPr>
            <p:cNvSpPr txBox="1"/>
            <p:nvPr/>
          </p:nvSpPr>
          <p:spPr>
            <a:xfrm>
              <a:off x="9626265" y="1548608"/>
              <a:ext cx="1774083" cy="130852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lvl="0" indent="0" algn="ctr" defTabSz="1022350">
                <a:lnSpc>
                  <a:spcPct val="90000"/>
                </a:lnSpc>
                <a:spcBef>
                  <a:spcPct val="0"/>
                </a:spcBef>
                <a:spcAft>
                  <a:spcPct val="35000"/>
                </a:spcAft>
                <a:buFont typeface="Arial" panose="020B0604020202020204" pitchFamily="34" charset="0"/>
                <a:buNone/>
              </a:pPr>
              <a:r>
                <a:rPr lang="pt-BR" sz="1700" u="none" kern="1200" dirty="0">
                  <a:solidFill>
                    <a:schemeClr val="tx1"/>
                  </a:solidFill>
                  <a:latin typeface="Trebuchet MS" panose="020B0603020202020204" pitchFamily="34" charset="0"/>
                  <a:ea typeface="+mn-ea"/>
                  <a:cs typeface="+mn-cs"/>
                </a:rPr>
                <a:t>5 - Faixa de preço igual ou inferior, conforme Guia ANS</a:t>
              </a:r>
            </a:p>
          </p:txBody>
        </p:sp>
      </p:grpSp>
      <p:sp>
        <p:nvSpPr>
          <p:cNvPr id="40" name="Balão de Fala: Oval 39">
            <a:extLst>
              <a:ext uri="{FF2B5EF4-FFF2-40B4-BE49-F238E27FC236}">
                <a16:creationId xmlns:a16="http://schemas.microsoft.com/office/drawing/2014/main" id="{5B70F412-4652-4054-8AD8-2603798ACBC9}"/>
              </a:ext>
            </a:extLst>
          </p:cNvPr>
          <p:cNvSpPr/>
          <p:nvPr/>
        </p:nvSpPr>
        <p:spPr>
          <a:xfrm>
            <a:off x="9702195" y="1908213"/>
            <a:ext cx="1893455" cy="1071722"/>
          </a:xfrm>
          <a:prstGeom prst="wedgeEllipseCallou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700" dirty="0">
                <a:solidFill>
                  <a:srgbClr val="FF0000"/>
                </a:solidFill>
              </a:rPr>
              <a:t>Exceções</a:t>
            </a:r>
          </a:p>
        </p:txBody>
      </p:sp>
      <p:sp>
        <p:nvSpPr>
          <p:cNvPr id="41" name="Seta: para a Direita 40">
            <a:hlinkClick r:id="rId4" action="ppaction://hlinksldjump"/>
            <a:extLst>
              <a:ext uri="{FF2B5EF4-FFF2-40B4-BE49-F238E27FC236}">
                <a16:creationId xmlns:a16="http://schemas.microsoft.com/office/drawing/2014/main" id="{C2259A10-BB0C-4D3E-8AE4-F87F71E6FA4C}"/>
              </a:ext>
            </a:extLst>
          </p:cNvPr>
          <p:cNvSpPr/>
          <p:nvPr/>
        </p:nvSpPr>
        <p:spPr>
          <a:xfrm>
            <a:off x="10408776" y="2569249"/>
            <a:ext cx="480291" cy="3417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2" name="Seta: para a Direita 41">
            <a:hlinkClick r:id="rId5" action="ppaction://hlinksldjump"/>
            <a:extLst>
              <a:ext uri="{FF2B5EF4-FFF2-40B4-BE49-F238E27FC236}">
                <a16:creationId xmlns:a16="http://schemas.microsoft.com/office/drawing/2014/main" id="{425455D7-1DED-463E-B87B-9D66737DDF3C}"/>
              </a:ext>
            </a:extLst>
          </p:cNvPr>
          <p:cNvSpPr/>
          <p:nvPr/>
        </p:nvSpPr>
        <p:spPr>
          <a:xfrm>
            <a:off x="5417359" y="2394807"/>
            <a:ext cx="480291" cy="3417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4" name="Título 3">
            <a:extLst>
              <a:ext uri="{FF2B5EF4-FFF2-40B4-BE49-F238E27FC236}">
                <a16:creationId xmlns:a16="http://schemas.microsoft.com/office/drawing/2014/main" id="{66F15BA8-DE39-4DA6-87EB-5CE0CEFAB0CD}"/>
              </a:ext>
            </a:extLst>
          </p:cNvPr>
          <p:cNvSpPr>
            <a:spLocks noGrp="1"/>
          </p:cNvSpPr>
          <p:nvPr>
            <p:ph type="title"/>
          </p:nvPr>
        </p:nvSpPr>
        <p:spPr>
          <a:xfrm>
            <a:off x="0" y="630881"/>
            <a:ext cx="12191999" cy="857250"/>
          </a:xfrm>
          <a:solidFill>
            <a:schemeClr val="accent1">
              <a:lumMod val="40000"/>
              <a:lumOff val="60000"/>
            </a:schemeClr>
          </a:solidFill>
        </p:spPr>
        <p:txBody>
          <a:bodyPr/>
          <a:lstStyle/>
          <a:p>
            <a:pPr algn="ctr"/>
            <a:r>
              <a:rPr lang="pt-BR" dirty="0">
                <a:solidFill>
                  <a:schemeClr val="tx1"/>
                </a:solidFill>
              </a:rPr>
              <a:t>REQUISITOS</a:t>
            </a:r>
          </a:p>
        </p:txBody>
      </p:sp>
      <p:sp>
        <p:nvSpPr>
          <p:cNvPr id="43" name="Título 3">
            <a:extLst>
              <a:ext uri="{FF2B5EF4-FFF2-40B4-BE49-F238E27FC236}">
                <a16:creationId xmlns:a16="http://schemas.microsoft.com/office/drawing/2014/main" id="{F63F6484-109B-4E9B-BFF1-329EF7971CB7}"/>
              </a:ext>
            </a:extLst>
          </p:cNvPr>
          <p:cNvSpPr txBox="1">
            <a:spLocks/>
          </p:cNvSpPr>
          <p:nvPr/>
        </p:nvSpPr>
        <p:spPr>
          <a:xfrm>
            <a:off x="0" y="-47231"/>
            <a:ext cx="12192000" cy="8572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411564"/>
                </a:solidFill>
                <a:latin typeface="Trebuchet MS" panose="020B0603020202020204" pitchFamily="34" charset="0"/>
                <a:ea typeface="+mj-ea"/>
                <a:cs typeface="+mj-cs"/>
              </a:defRPr>
            </a:lvl1pPr>
          </a:lstStyle>
          <a:p>
            <a:pPr algn="ctr"/>
            <a:endParaRPr lang="pt-BR" dirty="0">
              <a:solidFill>
                <a:schemeClr val="bg1"/>
              </a:solidFill>
              <a:effectLst>
                <a:outerShdw blurRad="38100" dist="38100" dir="2700000" algn="tl">
                  <a:srgbClr val="000000">
                    <a:alpha val="43137"/>
                  </a:srgbClr>
                </a:outerShdw>
              </a:effectLst>
            </a:endParaRPr>
          </a:p>
        </p:txBody>
      </p:sp>
      <p:sp>
        <p:nvSpPr>
          <p:cNvPr id="45" name="CaixaDeTexto 4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a:t>
            </a:r>
            <a:endParaRPr lang="pt-BR" sz="3600" b="1" dirty="0">
              <a:solidFill>
                <a:schemeClr val="bg1"/>
              </a:solidFill>
            </a:endParaRPr>
          </a:p>
        </p:txBody>
      </p:sp>
    </p:spTree>
    <p:extLst>
      <p:ext uri="{BB962C8B-B14F-4D97-AF65-F5344CB8AC3E}">
        <p14:creationId xmlns:p14="http://schemas.microsoft.com/office/powerpoint/2010/main" val="3310719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40" grpId="0" animBg="1"/>
      <p:bldP spid="41" grpId="0" animBg="1"/>
      <p:bldP spid="4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lão de Pensamento: Nuvem 5">
            <a:extLst>
              <a:ext uri="{FF2B5EF4-FFF2-40B4-BE49-F238E27FC236}">
                <a16:creationId xmlns:a16="http://schemas.microsoft.com/office/drawing/2014/main" id="{63960FD1-681C-42D8-A4A5-1CC252F7E497}"/>
              </a:ext>
            </a:extLst>
          </p:cNvPr>
          <p:cNvSpPr/>
          <p:nvPr/>
        </p:nvSpPr>
        <p:spPr>
          <a:xfrm>
            <a:off x="3049054" y="4618221"/>
            <a:ext cx="3972089" cy="1965959"/>
          </a:xfrm>
          <a:prstGeom prst="cloud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Espaço Reservado para Número de Slide 1">
            <a:extLst>
              <a:ext uri="{FF2B5EF4-FFF2-40B4-BE49-F238E27FC236}">
                <a16:creationId xmlns:a16="http://schemas.microsoft.com/office/drawing/2014/main" id="{86CFC9AC-266B-488C-863C-DA20B3F56297}"/>
              </a:ext>
            </a:extLst>
          </p:cNvPr>
          <p:cNvSpPr>
            <a:spLocks noGrp="1"/>
          </p:cNvSpPr>
          <p:nvPr>
            <p:ph type="sldNum" sz="quarter" idx="4"/>
          </p:nvPr>
        </p:nvSpPr>
        <p:spPr/>
        <p:txBody>
          <a:bodyPr/>
          <a:lstStyle/>
          <a:p>
            <a:fld id="{EBDF65D9-FF99-764A-9415-06FA1DD469B9}" type="slidenum">
              <a:rPr lang="en-US" smtClean="0"/>
              <a:t>14</a:t>
            </a:fld>
            <a:endParaRPr lang="en-US" dirty="0"/>
          </a:p>
        </p:txBody>
      </p:sp>
      <p:sp>
        <p:nvSpPr>
          <p:cNvPr id="3" name="Espaço Reservado para Conteúdo 2">
            <a:extLst>
              <a:ext uri="{FF2B5EF4-FFF2-40B4-BE49-F238E27FC236}">
                <a16:creationId xmlns:a16="http://schemas.microsoft.com/office/drawing/2014/main" id="{2C93A79D-CC96-40DB-8A1B-9B24E11103C2}"/>
              </a:ext>
            </a:extLst>
          </p:cNvPr>
          <p:cNvSpPr>
            <a:spLocks noGrp="1"/>
          </p:cNvSpPr>
          <p:nvPr>
            <p:ph idx="1"/>
          </p:nvPr>
        </p:nvSpPr>
        <p:spPr>
          <a:xfrm>
            <a:off x="755374" y="1838451"/>
            <a:ext cx="5253540" cy="3003516"/>
          </a:xfrm>
        </p:spPr>
        <p:txBody>
          <a:bodyPr>
            <a:normAutofit/>
          </a:bodyPr>
          <a:lstStyle/>
          <a:p>
            <a:pPr>
              <a:lnSpc>
                <a:spcPct val="150000"/>
              </a:lnSpc>
            </a:pPr>
            <a:endParaRPr lang="pt-BR" dirty="0"/>
          </a:p>
          <a:p>
            <a:pPr>
              <a:lnSpc>
                <a:spcPct val="150000"/>
              </a:lnSpc>
            </a:pPr>
            <a:endParaRPr lang="pt-BR" dirty="0"/>
          </a:p>
          <a:p>
            <a:pPr>
              <a:lnSpc>
                <a:spcPct val="150000"/>
              </a:lnSpc>
            </a:pPr>
            <a:endParaRPr lang="pt-BR" sz="2500" u="sng" dirty="0"/>
          </a:p>
          <a:p>
            <a:pPr>
              <a:lnSpc>
                <a:spcPct val="150000"/>
              </a:lnSpc>
            </a:pPr>
            <a:endParaRPr lang="pt-BR" sz="2500" u="sng" dirty="0"/>
          </a:p>
          <a:p>
            <a:pPr>
              <a:lnSpc>
                <a:spcPct val="150000"/>
              </a:lnSpc>
            </a:pPr>
            <a:endParaRPr lang="pt-BR" sz="2500" u="sng" dirty="0"/>
          </a:p>
          <a:p>
            <a:pPr>
              <a:lnSpc>
                <a:spcPct val="150000"/>
              </a:lnSpc>
            </a:pPr>
            <a:endParaRPr lang="pt-BR" sz="2500" u="sng" dirty="0"/>
          </a:p>
        </p:txBody>
      </p:sp>
      <p:sp>
        <p:nvSpPr>
          <p:cNvPr id="4" name="Título 3">
            <a:extLst>
              <a:ext uri="{FF2B5EF4-FFF2-40B4-BE49-F238E27FC236}">
                <a16:creationId xmlns:a16="http://schemas.microsoft.com/office/drawing/2014/main" id="{8667734E-1B8E-45D6-B89C-D35F4DBFA611}"/>
              </a:ext>
            </a:extLst>
          </p:cNvPr>
          <p:cNvSpPr>
            <a:spLocks noGrp="1"/>
          </p:cNvSpPr>
          <p:nvPr>
            <p:ph type="title"/>
          </p:nvPr>
        </p:nvSpPr>
        <p:spPr>
          <a:xfrm>
            <a:off x="0" y="617450"/>
            <a:ext cx="12191999" cy="857250"/>
          </a:xfrm>
          <a:solidFill>
            <a:schemeClr val="accent1">
              <a:lumMod val="40000"/>
              <a:lumOff val="60000"/>
            </a:schemeClr>
          </a:solidFill>
        </p:spPr>
        <p:txBody>
          <a:bodyPr/>
          <a:lstStyle/>
          <a:p>
            <a:pPr algn="ctr"/>
            <a:r>
              <a:rPr lang="pt-BR" dirty="0">
                <a:solidFill>
                  <a:schemeClr val="tx1"/>
                </a:solidFill>
              </a:rPr>
              <a:t>REQUISITO - PRAZO DE PERMANÊNCIA</a:t>
            </a:r>
          </a:p>
        </p:txBody>
      </p:sp>
      <p:graphicFrame>
        <p:nvGraphicFramePr>
          <p:cNvPr id="7" name="Diagrama 6">
            <a:extLst>
              <a:ext uri="{FF2B5EF4-FFF2-40B4-BE49-F238E27FC236}">
                <a16:creationId xmlns:a16="http://schemas.microsoft.com/office/drawing/2014/main" id="{F1DAFEE5-B59B-4100-AB1F-DB07E474C51B}"/>
              </a:ext>
            </a:extLst>
          </p:cNvPr>
          <p:cNvGraphicFramePr/>
          <p:nvPr>
            <p:extLst>
              <p:ext uri="{D42A27DB-BD31-4B8C-83A1-F6EECF244321}">
                <p14:modId xmlns:p14="http://schemas.microsoft.com/office/powerpoint/2010/main" val="2747251941"/>
              </p:ext>
            </p:extLst>
          </p:nvPr>
        </p:nvGraphicFramePr>
        <p:xfrm>
          <a:off x="471289" y="2059935"/>
          <a:ext cx="4177211" cy="3122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Seta: para a Direita 8">
            <a:hlinkClick r:id="rId7" action="ppaction://hlinksldjump"/>
            <a:extLst>
              <a:ext uri="{FF2B5EF4-FFF2-40B4-BE49-F238E27FC236}">
                <a16:creationId xmlns:a16="http://schemas.microsoft.com/office/drawing/2014/main" id="{4CEB0E65-848D-4B35-8445-50F850157749}"/>
              </a:ext>
            </a:extLst>
          </p:cNvPr>
          <p:cNvSpPr/>
          <p:nvPr/>
        </p:nvSpPr>
        <p:spPr>
          <a:xfrm>
            <a:off x="10245043" y="5564534"/>
            <a:ext cx="1104322" cy="722275"/>
          </a:xfrm>
          <a:prstGeom prst="rightArrow">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CaixaDeTexto 4">
            <a:extLst>
              <a:ext uri="{FF2B5EF4-FFF2-40B4-BE49-F238E27FC236}">
                <a16:creationId xmlns:a16="http://schemas.microsoft.com/office/drawing/2014/main" id="{3A71472E-F86F-434A-B36C-6550F4101954}"/>
              </a:ext>
            </a:extLst>
          </p:cNvPr>
          <p:cNvSpPr txBox="1"/>
          <p:nvPr/>
        </p:nvSpPr>
        <p:spPr>
          <a:xfrm>
            <a:off x="4005745" y="4977611"/>
            <a:ext cx="2058706" cy="1246495"/>
          </a:xfrm>
          <a:prstGeom prst="rect">
            <a:avLst/>
          </a:prstGeom>
          <a:noFill/>
        </p:spPr>
        <p:txBody>
          <a:bodyPr wrap="square" rtlCol="0">
            <a:spAutoFit/>
          </a:bodyPr>
          <a:lstStyle/>
          <a:p>
            <a:pPr algn="ctr"/>
            <a:r>
              <a:rPr lang="pt-BR" sz="1500" dirty="0">
                <a:latin typeface="Trebuchet MS" panose="020B0603020202020204" pitchFamily="34" charset="0"/>
              </a:rPr>
              <a:t>No caso de plano não regulamentado adaptado, considera-se a data da adaptação</a:t>
            </a:r>
          </a:p>
        </p:txBody>
      </p:sp>
      <p:graphicFrame>
        <p:nvGraphicFramePr>
          <p:cNvPr id="8" name="Diagrama 7">
            <a:extLst>
              <a:ext uri="{FF2B5EF4-FFF2-40B4-BE49-F238E27FC236}">
                <a16:creationId xmlns:a16="http://schemas.microsoft.com/office/drawing/2014/main" id="{2C5D0BEF-9EE8-4C16-ADB1-B64B18B6ED81}"/>
              </a:ext>
            </a:extLst>
          </p:cNvPr>
          <p:cNvGraphicFramePr/>
          <p:nvPr>
            <p:extLst>
              <p:ext uri="{D42A27DB-BD31-4B8C-83A1-F6EECF244321}">
                <p14:modId xmlns:p14="http://schemas.microsoft.com/office/powerpoint/2010/main" val="1592343638"/>
              </p:ext>
            </p:extLst>
          </p:nvPr>
        </p:nvGraphicFramePr>
        <p:xfrm>
          <a:off x="5218545" y="1838451"/>
          <a:ext cx="6567055" cy="368489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CaixaDeTexto 9"/>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a:t>
            </a:r>
            <a:endParaRPr lang="pt-BR" sz="3600" b="1" dirty="0">
              <a:solidFill>
                <a:schemeClr val="bg1"/>
              </a:solidFill>
            </a:endParaRPr>
          </a:p>
        </p:txBody>
      </p:sp>
    </p:spTree>
    <p:extLst>
      <p:ext uri="{BB962C8B-B14F-4D97-AF65-F5344CB8AC3E}">
        <p14:creationId xmlns:p14="http://schemas.microsoft.com/office/powerpoint/2010/main" val="2005024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dgm id="{1FA3336B-5E57-4B9E-8B8A-01883A30155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dgm id="{A5E360B4-7014-438D-8AD0-34014513C618}"/>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graphicEl>
                                              <a:dgm id="{63BBB794-CD3B-4406-950E-B1B1BA497F87}"/>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graphicEl>
                                              <a:dgm id="{F31816E1-CF07-43E0-9E97-FE18F7D73833}"/>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graphicEl>
                                              <a:dgm id="{23CD0A7F-9477-4AF1-8AA2-1AE0F6D02CE9}"/>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graphicEl>
                                              <a:dgm id="{17672A28-2E36-4AE8-AF76-D1BDE1DAC05A}"/>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graphicEl>
                                              <a:dgm id="{E0901FF6-DB4B-4578-910B-88498F280B4F}"/>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graphicEl>
                                              <a:dgm id="{9F994840-C306-4723-9AD3-E4306151A0F5}"/>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graphicEl>
                                              <a:dgm id="{638595C4-D459-4B33-AB10-514C35A5E0C6}"/>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
                                            <p:graphicEl>
                                              <a:dgm id="{AAC48353-63AF-4362-8D79-F00839096FEE}"/>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7" grpId="0">
        <p:bldSub>
          <a:bldDgm bld="one"/>
        </p:bldSub>
      </p:bldGraphic>
      <p:bldP spid="5" grpId="0"/>
      <p:bldGraphic spid="8" grpId="0" uiExpand="1">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1CB11E86-365E-467B-A6AD-80CC63AD2267}"/>
              </a:ext>
            </a:extLst>
          </p:cNvPr>
          <p:cNvSpPr>
            <a:spLocks noGrp="1"/>
          </p:cNvSpPr>
          <p:nvPr>
            <p:ph type="sldNum" sz="quarter" idx="4"/>
          </p:nvPr>
        </p:nvSpPr>
        <p:spPr/>
        <p:txBody>
          <a:bodyPr/>
          <a:lstStyle/>
          <a:p>
            <a:fld id="{EBDF65D9-FF99-764A-9415-06FA1DD469B9}" type="slidenum">
              <a:rPr lang="en-US" smtClean="0"/>
              <a:t>15</a:t>
            </a:fld>
            <a:endParaRPr lang="en-US" dirty="0"/>
          </a:p>
        </p:txBody>
      </p:sp>
      <p:sp>
        <p:nvSpPr>
          <p:cNvPr id="3" name="Espaço Reservado para Conteúdo 2">
            <a:extLst>
              <a:ext uri="{FF2B5EF4-FFF2-40B4-BE49-F238E27FC236}">
                <a16:creationId xmlns:a16="http://schemas.microsoft.com/office/drawing/2014/main" id="{FD157AD5-5CEE-43B1-8DB5-71D7C182DC88}"/>
              </a:ext>
            </a:extLst>
          </p:cNvPr>
          <p:cNvSpPr>
            <a:spLocks noGrp="1"/>
          </p:cNvSpPr>
          <p:nvPr>
            <p:ph idx="1"/>
          </p:nvPr>
        </p:nvSpPr>
        <p:spPr>
          <a:xfrm>
            <a:off x="755373" y="1576252"/>
            <a:ext cx="10840277" cy="4674596"/>
          </a:xfrm>
        </p:spPr>
        <p:txBody>
          <a:bodyPr>
            <a:noAutofit/>
          </a:bodyPr>
          <a:lstStyle/>
          <a:p>
            <a:pPr marL="342900" indent="-342900">
              <a:buFontTx/>
              <a:buChar char="-"/>
            </a:pPr>
            <a:endParaRPr lang="pt-BR" sz="1500" dirty="0"/>
          </a:p>
          <a:p>
            <a:endParaRPr lang="pt-BR" sz="1500" dirty="0"/>
          </a:p>
        </p:txBody>
      </p:sp>
      <p:sp>
        <p:nvSpPr>
          <p:cNvPr id="4" name="Título 3">
            <a:extLst>
              <a:ext uri="{FF2B5EF4-FFF2-40B4-BE49-F238E27FC236}">
                <a16:creationId xmlns:a16="http://schemas.microsoft.com/office/drawing/2014/main" id="{D3E20AE0-FF5B-4B8A-8058-9DA9090C0149}"/>
              </a:ext>
            </a:extLst>
          </p:cNvPr>
          <p:cNvSpPr>
            <a:spLocks noGrp="1"/>
          </p:cNvSpPr>
          <p:nvPr>
            <p:ph type="title"/>
          </p:nvPr>
        </p:nvSpPr>
        <p:spPr>
          <a:xfrm>
            <a:off x="1" y="634235"/>
            <a:ext cx="12192000" cy="857250"/>
          </a:xfrm>
          <a:solidFill>
            <a:schemeClr val="accent1">
              <a:lumMod val="40000"/>
              <a:lumOff val="60000"/>
            </a:schemeClr>
          </a:solidFill>
        </p:spPr>
        <p:txBody>
          <a:bodyPr>
            <a:normAutofit/>
          </a:bodyPr>
          <a:lstStyle/>
          <a:p>
            <a:pPr algn="ctr"/>
            <a:r>
              <a:rPr lang="pt-BR" dirty="0">
                <a:solidFill>
                  <a:schemeClr val="tx1"/>
                </a:solidFill>
              </a:rPr>
              <a:t>REQUISITOS -PRAZO DE PERMANÊNCIA: </a:t>
            </a:r>
            <a:r>
              <a:rPr lang="pt-BR" dirty="0">
                <a:solidFill>
                  <a:srgbClr val="FF0000"/>
                </a:solidFill>
              </a:rPr>
              <a:t>EXCEÇÕES</a:t>
            </a:r>
          </a:p>
        </p:txBody>
      </p:sp>
      <p:sp>
        <p:nvSpPr>
          <p:cNvPr id="6" name="Balão de Fala: Oval 5">
            <a:extLst>
              <a:ext uri="{FF2B5EF4-FFF2-40B4-BE49-F238E27FC236}">
                <a16:creationId xmlns:a16="http://schemas.microsoft.com/office/drawing/2014/main" id="{0AC7D4A4-9CAA-406D-ADD8-0F9AD0BA2904}"/>
              </a:ext>
            </a:extLst>
          </p:cNvPr>
          <p:cNvSpPr/>
          <p:nvPr/>
        </p:nvSpPr>
        <p:spPr>
          <a:xfrm>
            <a:off x="299813" y="3785471"/>
            <a:ext cx="3249090" cy="2258545"/>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rgbClr val="C00000"/>
                </a:solidFill>
                <a:latin typeface="Trebuchet MS" panose="020B0603020202020204" pitchFamily="34" charset="0"/>
              </a:rPr>
              <a:t>Exceção 1 - </a:t>
            </a:r>
            <a:r>
              <a:rPr lang="pt-BR" sz="1600" dirty="0">
                <a:solidFill>
                  <a:schemeClr val="tx1"/>
                </a:solidFill>
                <a:latin typeface="Trebuchet MS" panose="020B0603020202020204" pitchFamily="34" charset="0"/>
              </a:rPr>
              <a:t>Recém-nascido: 30 dias do parto ou inscrito no plano de origem em 30 dias do nascimento, não será exigido o prazo de permanência. </a:t>
            </a:r>
          </a:p>
          <a:p>
            <a:pPr algn="ctr"/>
            <a:endParaRPr lang="pt-BR" dirty="0"/>
          </a:p>
        </p:txBody>
      </p:sp>
      <p:sp>
        <p:nvSpPr>
          <p:cNvPr id="7" name="Balão de Fala: Oval 6">
            <a:extLst>
              <a:ext uri="{FF2B5EF4-FFF2-40B4-BE49-F238E27FC236}">
                <a16:creationId xmlns:a16="http://schemas.microsoft.com/office/drawing/2014/main" id="{B2E06BB2-E548-4808-A42C-298AEE8CC572}"/>
              </a:ext>
            </a:extLst>
          </p:cNvPr>
          <p:cNvSpPr/>
          <p:nvPr/>
        </p:nvSpPr>
        <p:spPr>
          <a:xfrm>
            <a:off x="3092683" y="1822107"/>
            <a:ext cx="2958123" cy="2134528"/>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rgbClr val="C00000"/>
                </a:solidFill>
                <a:latin typeface="Trebuchet MS" panose="020B0603020202020204" pitchFamily="34" charset="0"/>
              </a:rPr>
              <a:t>Exceção 2 - </a:t>
            </a:r>
            <a:r>
              <a:rPr lang="pt-BR" sz="1600" dirty="0">
                <a:solidFill>
                  <a:schemeClr val="tx1"/>
                </a:solidFill>
                <a:latin typeface="Trebuchet MS" panose="020B0603020202020204" pitchFamily="34" charset="0"/>
              </a:rPr>
              <a:t>Para planos adaptados, o prazo de permanência é contado da data da adaptação.</a:t>
            </a:r>
          </a:p>
          <a:p>
            <a:pPr algn="ctr"/>
            <a:endParaRPr lang="pt-BR" dirty="0"/>
          </a:p>
        </p:txBody>
      </p:sp>
      <p:sp>
        <p:nvSpPr>
          <p:cNvPr id="8" name="Balão de Fala: Oval 7">
            <a:extLst>
              <a:ext uri="{FF2B5EF4-FFF2-40B4-BE49-F238E27FC236}">
                <a16:creationId xmlns:a16="http://schemas.microsoft.com/office/drawing/2014/main" id="{685ABA95-CE18-46D8-83CB-129181AA0419}"/>
              </a:ext>
            </a:extLst>
          </p:cNvPr>
          <p:cNvSpPr/>
          <p:nvPr/>
        </p:nvSpPr>
        <p:spPr>
          <a:xfrm>
            <a:off x="7662137" y="2021992"/>
            <a:ext cx="3933512" cy="2491099"/>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rgbClr val="C00000"/>
                </a:solidFill>
                <a:latin typeface="Trebuchet MS" panose="020B0603020202020204" pitchFamily="34" charset="0"/>
              </a:rPr>
              <a:t>Exceção 4 - </a:t>
            </a:r>
            <a:r>
              <a:rPr lang="pt-BR" sz="1600" dirty="0">
                <a:solidFill>
                  <a:schemeClr val="tx1"/>
                </a:solidFill>
                <a:latin typeface="Trebuchet MS" panose="020B0603020202020204" pitchFamily="34" charset="0"/>
              </a:rPr>
              <a:t>Se plano de origem for decorrente de “oferta pública das referências operacionais e do cadastro de beneficiários” (RN 384), o prazo de permanência é de 01 ano. </a:t>
            </a:r>
          </a:p>
          <a:p>
            <a:pPr algn="ctr"/>
            <a:endParaRPr lang="pt-BR" sz="1600" dirty="0">
              <a:latin typeface="Trebuchet MS" panose="020B0603020202020204" pitchFamily="34" charset="0"/>
            </a:endParaRPr>
          </a:p>
        </p:txBody>
      </p:sp>
      <p:sp>
        <p:nvSpPr>
          <p:cNvPr id="9" name="Balão de Fala: Oval 8">
            <a:extLst>
              <a:ext uri="{FF2B5EF4-FFF2-40B4-BE49-F238E27FC236}">
                <a16:creationId xmlns:a16="http://schemas.microsoft.com/office/drawing/2014/main" id="{64F0070B-56FB-4D39-AA5F-59AEBB5FC1F8}"/>
              </a:ext>
            </a:extLst>
          </p:cNvPr>
          <p:cNvSpPr/>
          <p:nvPr/>
        </p:nvSpPr>
        <p:spPr>
          <a:xfrm>
            <a:off x="4392761" y="3913550"/>
            <a:ext cx="3700280" cy="2491099"/>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solidFill>
                  <a:srgbClr val="C00000"/>
                </a:solidFill>
                <a:latin typeface="Trebuchet MS" panose="020B0603020202020204" pitchFamily="34" charset="0"/>
              </a:rPr>
              <a:t>Exceção 3 -</a:t>
            </a:r>
            <a:r>
              <a:rPr lang="pt-BR" sz="1600" dirty="0">
                <a:latin typeface="Trebuchet MS" panose="020B0603020202020204" pitchFamily="34" charset="0"/>
              </a:rPr>
              <a:t> </a:t>
            </a:r>
            <a:r>
              <a:rPr lang="pt-BR" sz="1600" dirty="0">
                <a:solidFill>
                  <a:schemeClr val="tx1"/>
                </a:solidFill>
                <a:latin typeface="Trebuchet MS" panose="020B0603020202020204" pitchFamily="34" charset="0"/>
              </a:rPr>
              <a:t>Para a contagem do prazo de permanência, considera-se o primeiro plano, no caso de troca sucessiva entre planos com </a:t>
            </a:r>
            <a:r>
              <a:rPr lang="pt-BR" sz="1600" b="1" u="sng" dirty="0">
                <a:solidFill>
                  <a:schemeClr val="tx1"/>
                </a:solidFill>
                <a:latin typeface="Trebuchet MS" panose="020B0603020202020204" pitchFamily="34" charset="0"/>
              </a:rPr>
              <a:t>coberturas idênticas</a:t>
            </a:r>
            <a:r>
              <a:rPr lang="pt-BR" sz="1600" dirty="0">
                <a:solidFill>
                  <a:schemeClr val="tx1"/>
                </a:solidFill>
                <a:latin typeface="Trebuchet MS" panose="020B0603020202020204" pitchFamily="34" charset="0"/>
              </a:rPr>
              <a:t>. </a:t>
            </a:r>
          </a:p>
          <a:p>
            <a:pPr algn="ctr"/>
            <a:endParaRPr lang="pt-BR" dirty="0"/>
          </a:p>
        </p:txBody>
      </p:sp>
      <p:pic>
        <p:nvPicPr>
          <p:cNvPr id="13" name="Imagem 12">
            <a:extLst>
              <a:ext uri="{FF2B5EF4-FFF2-40B4-BE49-F238E27FC236}">
                <a16:creationId xmlns:a16="http://schemas.microsoft.com/office/drawing/2014/main" id="{07807B7B-A0DD-4D60-A2BB-BECB2F9A52D4}"/>
              </a:ext>
            </a:extLst>
          </p:cNvPr>
          <p:cNvPicPr>
            <a:picLocks noChangeAspect="1"/>
          </p:cNvPicPr>
          <p:nvPr/>
        </p:nvPicPr>
        <p:blipFill>
          <a:blip r:embed="rId2"/>
          <a:stretch>
            <a:fillRect/>
          </a:stretch>
        </p:blipFill>
        <p:spPr>
          <a:xfrm>
            <a:off x="216628" y="1662422"/>
            <a:ext cx="1990725" cy="1781175"/>
          </a:xfrm>
          <a:prstGeom prst="rect">
            <a:avLst/>
          </a:prstGeom>
        </p:spPr>
      </p:pic>
      <p:sp>
        <p:nvSpPr>
          <p:cNvPr id="12" name="Seta: para a Direita 11">
            <a:hlinkClick r:id="rId3" action="ppaction://hlinksldjump"/>
            <a:extLst>
              <a:ext uri="{FF2B5EF4-FFF2-40B4-BE49-F238E27FC236}">
                <a16:creationId xmlns:a16="http://schemas.microsoft.com/office/drawing/2014/main" id="{62635AFF-994E-4438-B3AD-1870DF45A38A}"/>
              </a:ext>
            </a:extLst>
          </p:cNvPr>
          <p:cNvSpPr/>
          <p:nvPr/>
        </p:nvSpPr>
        <p:spPr>
          <a:xfrm>
            <a:off x="10245043" y="5564534"/>
            <a:ext cx="1104322" cy="722275"/>
          </a:xfrm>
          <a:prstGeom prst="rightArrow">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CaixaDeTexto 10"/>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a:t>
            </a:r>
            <a:endParaRPr lang="pt-BR" sz="3600" b="1" dirty="0">
              <a:solidFill>
                <a:schemeClr val="bg1"/>
              </a:solidFill>
            </a:endParaRPr>
          </a:p>
        </p:txBody>
      </p:sp>
    </p:spTree>
    <p:extLst>
      <p:ext uri="{BB962C8B-B14F-4D97-AF65-F5344CB8AC3E}">
        <p14:creationId xmlns:p14="http://schemas.microsoft.com/office/powerpoint/2010/main" val="374603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E2EE6F8A-F275-44AD-BE1C-ABB4D746EE15}"/>
              </a:ext>
            </a:extLst>
          </p:cNvPr>
          <p:cNvSpPr>
            <a:spLocks noGrp="1"/>
          </p:cNvSpPr>
          <p:nvPr>
            <p:ph type="sldNum" sz="quarter" idx="4"/>
          </p:nvPr>
        </p:nvSpPr>
        <p:spPr/>
        <p:txBody>
          <a:bodyPr/>
          <a:lstStyle/>
          <a:p>
            <a:fld id="{EBDF65D9-FF99-764A-9415-06FA1DD469B9}" type="slidenum">
              <a:rPr lang="en-US" smtClean="0"/>
              <a:t>16</a:t>
            </a:fld>
            <a:endParaRPr lang="en-US" dirty="0"/>
          </a:p>
        </p:txBody>
      </p:sp>
      <p:sp>
        <p:nvSpPr>
          <p:cNvPr id="4" name="Título 3">
            <a:extLst>
              <a:ext uri="{FF2B5EF4-FFF2-40B4-BE49-F238E27FC236}">
                <a16:creationId xmlns:a16="http://schemas.microsoft.com/office/drawing/2014/main" id="{3918686D-FB0F-4663-A3F0-696D98679170}"/>
              </a:ext>
            </a:extLst>
          </p:cNvPr>
          <p:cNvSpPr>
            <a:spLocks noGrp="1"/>
          </p:cNvSpPr>
          <p:nvPr>
            <p:ph type="title"/>
          </p:nvPr>
        </p:nvSpPr>
        <p:spPr>
          <a:xfrm>
            <a:off x="0" y="601230"/>
            <a:ext cx="12192000" cy="857250"/>
          </a:xfrm>
          <a:solidFill>
            <a:schemeClr val="accent1">
              <a:lumMod val="40000"/>
              <a:lumOff val="60000"/>
            </a:schemeClr>
          </a:solidFill>
        </p:spPr>
        <p:txBody>
          <a:bodyPr>
            <a:normAutofit fontScale="90000"/>
          </a:bodyPr>
          <a:lstStyle/>
          <a:p>
            <a:pPr algn="ctr"/>
            <a:r>
              <a:rPr lang="pt-BR" dirty="0">
                <a:solidFill>
                  <a:schemeClr val="tx1"/>
                </a:solidFill>
              </a:rPr>
              <a:t>REQUISITOS - FAIXA DE PREÇO: </a:t>
            </a:r>
            <a:r>
              <a:rPr lang="pt-BR" dirty="0">
                <a:solidFill>
                  <a:schemeClr val="bg1"/>
                </a:solidFill>
              </a:rPr>
              <a:t/>
            </a:r>
            <a:br>
              <a:rPr lang="pt-BR" dirty="0">
                <a:solidFill>
                  <a:schemeClr val="bg1"/>
                </a:solidFill>
              </a:rPr>
            </a:br>
            <a:r>
              <a:rPr lang="pt-BR" dirty="0">
                <a:solidFill>
                  <a:srgbClr val="FF0000"/>
                </a:solidFill>
              </a:rPr>
              <a:t>EXCEÇÕES</a:t>
            </a:r>
          </a:p>
        </p:txBody>
      </p:sp>
      <p:sp>
        <p:nvSpPr>
          <p:cNvPr id="14" name="Balão de Fala: Oval 13">
            <a:extLst>
              <a:ext uri="{FF2B5EF4-FFF2-40B4-BE49-F238E27FC236}">
                <a16:creationId xmlns:a16="http://schemas.microsoft.com/office/drawing/2014/main" id="{962CD34E-2C3D-4B35-9B28-81D373BF2A73}"/>
              </a:ext>
            </a:extLst>
          </p:cNvPr>
          <p:cNvSpPr/>
          <p:nvPr/>
        </p:nvSpPr>
        <p:spPr>
          <a:xfrm>
            <a:off x="5729797" y="2213981"/>
            <a:ext cx="4331854" cy="3033202"/>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solidFill>
                  <a:srgbClr val="FF0000"/>
                </a:solidFill>
                <a:latin typeface="Trebuchet MS" panose="020B0603020202020204" pitchFamily="34" charset="0"/>
              </a:rPr>
              <a:t>Exceção 2 - </a:t>
            </a:r>
            <a:r>
              <a:rPr lang="pt-BR" dirty="0">
                <a:solidFill>
                  <a:schemeClr val="tx1"/>
                </a:solidFill>
                <a:latin typeface="Trebuchet MS" panose="020B0603020202020204" pitchFamily="34" charset="0"/>
              </a:rPr>
              <a:t>Para plano de origem e plano de destino, ambos, na modalidade </a:t>
            </a:r>
            <a:r>
              <a:rPr lang="pt-BR" b="1" u="sng" dirty="0">
                <a:solidFill>
                  <a:schemeClr val="tx1"/>
                </a:solidFill>
                <a:latin typeface="Trebuchet MS" panose="020B0603020202020204" pitchFamily="34" charset="0"/>
              </a:rPr>
              <a:t>coletivo empresarial</a:t>
            </a:r>
            <a:r>
              <a:rPr lang="pt-BR" dirty="0">
                <a:solidFill>
                  <a:schemeClr val="tx1"/>
                </a:solidFill>
                <a:latin typeface="Trebuchet MS" panose="020B0603020202020204" pitchFamily="34" charset="0"/>
              </a:rPr>
              <a:t>, não será exigida a faixa de preço compatível. </a:t>
            </a:r>
          </a:p>
          <a:p>
            <a:pPr algn="ctr"/>
            <a:endParaRPr lang="pt-BR" dirty="0"/>
          </a:p>
        </p:txBody>
      </p:sp>
      <p:sp>
        <p:nvSpPr>
          <p:cNvPr id="15" name="Balão de Fala: Oval 14">
            <a:extLst>
              <a:ext uri="{FF2B5EF4-FFF2-40B4-BE49-F238E27FC236}">
                <a16:creationId xmlns:a16="http://schemas.microsoft.com/office/drawing/2014/main" id="{9F8ABCE0-F250-40D6-904C-C7C858E53A8E}"/>
              </a:ext>
            </a:extLst>
          </p:cNvPr>
          <p:cNvSpPr/>
          <p:nvPr/>
        </p:nvSpPr>
        <p:spPr>
          <a:xfrm>
            <a:off x="1050459" y="2213981"/>
            <a:ext cx="4331854" cy="3033202"/>
          </a:xfrm>
          <a:prstGeom prst="wedgeEllipse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solidFill>
                  <a:srgbClr val="FF0000"/>
                </a:solidFill>
                <a:latin typeface="Trebuchet MS" panose="020B0603020202020204" pitchFamily="34" charset="0"/>
              </a:rPr>
              <a:t>Exceção 1 - </a:t>
            </a:r>
            <a:r>
              <a:rPr lang="pt-BR" dirty="0">
                <a:solidFill>
                  <a:schemeClr val="tx1"/>
                </a:solidFill>
                <a:latin typeface="Trebuchet MS" panose="020B0603020202020204" pitchFamily="34" charset="0"/>
              </a:rPr>
              <a:t>Para plano de origem pós-estabelecido (custo operacional e rateio), não será exigida a faixa de preço compatível.</a:t>
            </a:r>
          </a:p>
          <a:p>
            <a:pPr algn="ctr"/>
            <a:endParaRPr lang="pt-BR" dirty="0">
              <a:solidFill>
                <a:schemeClr val="tx1"/>
              </a:solidFill>
            </a:endParaRPr>
          </a:p>
        </p:txBody>
      </p:sp>
      <p:pic>
        <p:nvPicPr>
          <p:cNvPr id="19" name="Imagem 18">
            <a:extLst>
              <a:ext uri="{FF2B5EF4-FFF2-40B4-BE49-F238E27FC236}">
                <a16:creationId xmlns:a16="http://schemas.microsoft.com/office/drawing/2014/main" id="{4820399E-D950-410B-B1BD-F9B4EFC0C441}"/>
              </a:ext>
            </a:extLst>
          </p:cNvPr>
          <p:cNvPicPr>
            <a:picLocks noChangeAspect="1"/>
          </p:cNvPicPr>
          <p:nvPr/>
        </p:nvPicPr>
        <p:blipFill>
          <a:blip r:embed="rId2"/>
          <a:stretch>
            <a:fillRect/>
          </a:stretch>
        </p:blipFill>
        <p:spPr>
          <a:xfrm>
            <a:off x="10215626" y="3236398"/>
            <a:ext cx="1851830" cy="2010785"/>
          </a:xfrm>
          <a:prstGeom prst="rect">
            <a:avLst/>
          </a:prstGeom>
        </p:spPr>
      </p:pic>
      <p:sp>
        <p:nvSpPr>
          <p:cNvPr id="7" name="CaixaDeTexto 6"/>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a:t>
            </a:r>
            <a:endParaRPr lang="pt-BR" sz="3600" b="1" dirty="0">
              <a:solidFill>
                <a:schemeClr val="bg1"/>
              </a:solidFill>
            </a:endParaRPr>
          </a:p>
        </p:txBody>
      </p:sp>
    </p:spTree>
    <p:extLst>
      <p:ext uri="{BB962C8B-B14F-4D97-AF65-F5344CB8AC3E}">
        <p14:creationId xmlns:p14="http://schemas.microsoft.com/office/powerpoint/2010/main" val="128747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CF01F44B-AF74-4F8A-9CBE-C0AE2109F507}"/>
              </a:ext>
            </a:extLst>
          </p:cNvPr>
          <p:cNvSpPr>
            <a:spLocks noGrp="1"/>
          </p:cNvSpPr>
          <p:nvPr>
            <p:ph type="sldNum" sz="quarter" idx="4"/>
          </p:nvPr>
        </p:nvSpPr>
        <p:spPr/>
        <p:txBody>
          <a:bodyPr/>
          <a:lstStyle/>
          <a:p>
            <a:fld id="{EBDF65D9-FF99-764A-9415-06FA1DD469B9}" type="slidenum">
              <a:rPr lang="en-US" smtClean="0"/>
              <a:t>17</a:t>
            </a:fld>
            <a:endParaRPr lang="en-US" dirty="0"/>
          </a:p>
        </p:txBody>
      </p:sp>
      <p:sp>
        <p:nvSpPr>
          <p:cNvPr id="3" name="Espaço Reservado para Conteúdo 2">
            <a:extLst>
              <a:ext uri="{FF2B5EF4-FFF2-40B4-BE49-F238E27FC236}">
                <a16:creationId xmlns:a16="http://schemas.microsoft.com/office/drawing/2014/main" id="{966502CE-6E17-4505-9496-CEA1A6AD4EF7}"/>
              </a:ext>
            </a:extLst>
          </p:cNvPr>
          <p:cNvSpPr>
            <a:spLocks noGrp="1"/>
          </p:cNvSpPr>
          <p:nvPr>
            <p:ph idx="1"/>
          </p:nvPr>
        </p:nvSpPr>
        <p:spPr>
          <a:xfrm>
            <a:off x="1" y="1662422"/>
            <a:ext cx="12192000" cy="5195578"/>
          </a:xfrm>
          <a:solidFill>
            <a:srgbClr val="FFF0C7"/>
          </a:solidFill>
        </p:spPr>
        <p:txBody>
          <a:bodyPr/>
          <a:lstStyle/>
          <a:p>
            <a:pPr marL="540000">
              <a:lnSpc>
                <a:spcPct val="150000"/>
              </a:lnSpc>
            </a:pPr>
            <a:r>
              <a:rPr lang="pt-BR" dirty="0">
                <a:solidFill>
                  <a:schemeClr val="tx1"/>
                </a:solidFill>
              </a:rPr>
              <a:t>É o direito que o </a:t>
            </a:r>
            <a:r>
              <a:rPr lang="pt-BR" b="1" u="sng" dirty="0">
                <a:solidFill>
                  <a:schemeClr val="tx1"/>
                </a:solidFill>
              </a:rPr>
              <a:t>ex-beneficiário</a:t>
            </a:r>
            <a:r>
              <a:rPr lang="pt-BR" dirty="0">
                <a:solidFill>
                  <a:schemeClr val="tx1"/>
                </a:solidFill>
              </a:rPr>
              <a:t> tem de contratar ou aderir a um plano privado de assistência à saúde, dispensado total ou parcialmente do cumprimento de períodos de carências ou cobertura parcial temporária relativos às coberturas previstas na segmentação assistencial do plano de origem, em determinadas situações de extinção do plano de origem.</a:t>
            </a:r>
          </a:p>
          <a:p>
            <a:endParaRPr lang="pt-BR" dirty="0"/>
          </a:p>
        </p:txBody>
      </p:sp>
      <p:sp>
        <p:nvSpPr>
          <p:cNvPr id="4" name="Título 3">
            <a:extLst>
              <a:ext uri="{FF2B5EF4-FFF2-40B4-BE49-F238E27FC236}">
                <a16:creationId xmlns:a16="http://schemas.microsoft.com/office/drawing/2014/main" id="{04968474-FD4C-4DB3-A45A-80A516BA262C}"/>
              </a:ext>
            </a:extLst>
          </p:cNvPr>
          <p:cNvSpPr>
            <a:spLocks noGrp="1"/>
          </p:cNvSpPr>
          <p:nvPr>
            <p:ph type="title"/>
          </p:nvPr>
        </p:nvSpPr>
        <p:spPr>
          <a:xfrm>
            <a:off x="0" y="609600"/>
            <a:ext cx="12191999" cy="1052822"/>
          </a:xfrm>
          <a:solidFill>
            <a:srgbClr val="FFF0C7"/>
          </a:solidFill>
        </p:spPr>
        <p:txBody>
          <a:bodyPr>
            <a:normAutofit/>
          </a:bodyPr>
          <a:lstStyle/>
          <a:p>
            <a:pPr algn="ctr"/>
            <a:r>
              <a:rPr lang="pt-BR" dirty="0" smtClean="0">
                <a:solidFill>
                  <a:schemeClr val="tx1"/>
                </a:solidFill>
              </a:rPr>
              <a:t>CONCEITO</a:t>
            </a:r>
            <a:endParaRPr lang="pt-BR" dirty="0">
              <a:solidFill>
                <a:schemeClr val="tx1"/>
              </a:solidFill>
            </a:endParaRPr>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 “CONDICIONADA”</a:t>
            </a:r>
            <a:endParaRPr lang="pt-BR" sz="3600" b="1" dirty="0">
              <a:solidFill>
                <a:schemeClr val="bg1"/>
              </a:solidFill>
            </a:endParaRPr>
          </a:p>
        </p:txBody>
      </p:sp>
    </p:spTree>
    <p:extLst>
      <p:ext uri="{BB962C8B-B14F-4D97-AF65-F5344CB8AC3E}">
        <p14:creationId xmlns:p14="http://schemas.microsoft.com/office/powerpoint/2010/main" val="528483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EF150283-788F-43DB-82FF-0A569CF868D6}"/>
              </a:ext>
            </a:extLst>
          </p:cNvPr>
          <p:cNvSpPr>
            <a:spLocks noGrp="1"/>
          </p:cNvSpPr>
          <p:nvPr>
            <p:ph type="sldNum" sz="quarter" idx="4"/>
          </p:nvPr>
        </p:nvSpPr>
        <p:spPr/>
        <p:txBody>
          <a:bodyPr/>
          <a:lstStyle/>
          <a:p>
            <a:fld id="{EBDF65D9-FF99-764A-9415-06FA1DD469B9}" type="slidenum">
              <a:rPr lang="en-US" smtClean="0"/>
              <a:t>18</a:t>
            </a:fld>
            <a:endParaRPr lang="en-US" dirty="0"/>
          </a:p>
        </p:txBody>
      </p:sp>
      <p:sp>
        <p:nvSpPr>
          <p:cNvPr id="4" name="Título 3">
            <a:extLst>
              <a:ext uri="{FF2B5EF4-FFF2-40B4-BE49-F238E27FC236}">
                <a16:creationId xmlns:a16="http://schemas.microsoft.com/office/drawing/2014/main" id="{7B98F52B-E711-4E2A-B879-03C0B63282EA}"/>
              </a:ext>
            </a:extLst>
          </p:cNvPr>
          <p:cNvSpPr>
            <a:spLocks noGrp="1"/>
          </p:cNvSpPr>
          <p:nvPr>
            <p:ph type="title"/>
          </p:nvPr>
        </p:nvSpPr>
        <p:spPr>
          <a:xfrm>
            <a:off x="0" y="620345"/>
            <a:ext cx="12192000" cy="857250"/>
          </a:xfrm>
          <a:solidFill>
            <a:srgbClr val="FFF0C7"/>
          </a:solidFill>
        </p:spPr>
        <p:txBody>
          <a:bodyPr>
            <a:normAutofit/>
          </a:bodyPr>
          <a:lstStyle/>
          <a:p>
            <a:pPr algn="ctr"/>
            <a:r>
              <a:rPr lang="pt-BR" dirty="0">
                <a:solidFill>
                  <a:schemeClr val="tx1"/>
                </a:solidFill>
              </a:rPr>
              <a:t>REQUISITOS</a:t>
            </a:r>
          </a:p>
        </p:txBody>
      </p:sp>
      <p:grpSp>
        <p:nvGrpSpPr>
          <p:cNvPr id="11" name="Agrupar 10">
            <a:extLst>
              <a:ext uri="{FF2B5EF4-FFF2-40B4-BE49-F238E27FC236}">
                <a16:creationId xmlns:a16="http://schemas.microsoft.com/office/drawing/2014/main" id="{080DD725-10DD-46F2-8943-A6D4E5E31F5B}"/>
              </a:ext>
            </a:extLst>
          </p:cNvPr>
          <p:cNvGrpSpPr/>
          <p:nvPr/>
        </p:nvGrpSpPr>
        <p:grpSpPr>
          <a:xfrm>
            <a:off x="833885" y="2117485"/>
            <a:ext cx="3047999" cy="2072376"/>
            <a:chOff x="426" y="639023"/>
            <a:chExt cx="1738866" cy="1557516"/>
          </a:xfrm>
          <a:solidFill>
            <a:srgbClr val="FFF0C7"/>
          </a:solidFill>
        </p:grpSpPr>
        <p:sp>
          <p:nvSpPr>
            <p:cNvPr id="12" name="Retângulo: Cantos Arredondados 11">
              <a:extLst>
                <a:ext uri="{FF2B5EF4-FFF2-40B4-BE49-F238E27FC236}">
                  <a16:creationId xmlns:a16="http://schemas.microsoft.com/office/drawing/2014/main" id="{E4911E17-A9A3-48E5-B59C-FD2630EC8AD7}"/>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3" name="Retângulo: Cantos Arredondados 4">
              <a:extLst>
                <a:ext uri="{FF2B5EF4-FFF2-40B4-BE49-F238E27FC236}">
                  <a16:creationId xmlns:a16="http://schemas.microsoft.com/office/drawing/2014/main" id="{EB1113B9-1C7E-42C4-835C-4869B00257C5}"/>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2000" dirty="0">
                  <a:solidFill>
                    <a:schemeClr val="tx1"/>
                  </a:solidFill>
                  <a:latin typeface="Trebuchet MS" panose="020B0603020202020204" pitchFamily="34" charset="0"/>
                </a:rPr>
                <a:t>1 - Beneficiário extinto da OPS de origem, 60 dias contados de sua exclusão do plano.</a:t>
              </a:r>
            </a:p>
            <a:p>
              <a:pPr marL="0" lvl="0" indent="0" algn="ctr" defTabSz="755650">
                <a:lnSpc>
                  <a:spcPct val="90000"/>
                </a:lnSpc>
                <a:spcBef>
                  <a:spcPct val="0"/>
                </a:spcBef>
                <a:spcAft>
                  <a:spcPct val="35000"/>
                </a:spcAft>
                <a:buFont typeface="Arial" panose="020B0604020202020204" pitchFamily="34" charset="0"/>
                <a:buNone/>
              </a:pPr>
              <a:endParaRPr lang="pt-BR" sz="1700" kern="1200" dirty="0">
                <a:solidFill>
                  <a:schemeClr val="tx1"/>
                </a:solidFill>
                <a:latin typeface="Trebuchet MS" panose="020B0603020202020204" pitchFamily="34" charset="0"/>
              </a:endParaRPr>
            </a:p>
          </p:txBody>
        </p:sp>
      </p:grpSp>
      <p:sp>
        <p:nvSpPr>
          <p:cNvPr id="15" name="Retângulo: Cantos Arredondados 14">
            <a:extLst>
              <a:ext uri="{FF2B5EF4-FFF2-40B4-BE49-F238E27FC236}">
                <a16:creationId xmlns:a16="http://schemas.microsoft.com/office/drawing/2014/main" id="{038B585F-018E-4F0B-A38F-684DD746B956}"/>
              </a:ext>
            </a:extLst>
          </p:cNvPr>
          <p:cNvSpPr/>
          <p:nvPr/>
        </p:nvSpPr>
        <p:spPr>
          <a:xfrm>
            <a:off x="4572000" y="2063783"/>
            <a:ext cx="3048000" cy="2179781"/>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000" dirty="0">
                <a:solidFill>
                  <a:schemeClr val="tx1"/>
                </a:solidFill>
                <a:latin typeface="Trebuchet MS" panose="020B0603020202020204" pitchFamily="34" charset="0"/>
              </a:rPr>
              <a:t>2 - Adimplência nos últimos 03 meses; e</a:t>
            </a:r>
          </a:p>
          <a:p>
            <a:endParaRPr lang="pt-BR" dirty="0">
              <a:solidFill>
                <a:schemeClr val="tx1"/>
              </a:solidFill>
            </a:endParaRPr>
          </a:p>
        </p:txBody>
      </p:sp>
      <p:sp>
        <p:nvSpPr>
          <p:cNvPr id="16" name="Retângulo: Cantos Arredondados 15">
            <a:extLst>
              <a:ext uri="{FF2B5EF4-FFF2-40B4-BE49-F238E27FC236}">
                <a16:creationId xmlns:a16="http://schemas.microsoft.com/office/drawing/2014/main" id="{7F8A174C-D458-4F59-88C5-5BB2373D5BD9}"/>
              </a:ext>
            </a:extLst>
          </p:cNvPr>
          <p:cNvSpPr/>
          <p:nvPr/>
        </p:nvSpPr>
        <p:spPr>
          <a:xfrm>
            <a:off x="8310116" y="2063783"/>
            <a:ext cx="3048000" cy="2179781"/>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000" dirty="0">
                <a:solidFill>
                  <a:schemeClr val="tx1"/>
                </a:solidFill>
                <a:latin typeface="Trebuchet MS" panose="020B0603020202020204" pitchFamily="34" charset="0"/>
              </a:rPr>
              <a:t>3 - Plano de origem não regulamentado, adaptado ou regulamentado.</a:t>
            </a:r>
          </a:p>
          <a:p>
            <a:endParaRPr lang="pt-BR" dirty="0">
              <a:solidFill>
                <a:schemeClr val="tx1"/>
              </a:solidFill>
            </a:endParaRPr>
          </a:p>
        </p:txBody>
      </p:sp>
      <p:grpSp>
        <p:nvGrpSpPr>
          <p:cNvPr id="17" name="Agrupar 16">
            <a:extLst>
              <a:ext uri="{FF2B5EF4-FFF2-40B4-BE49-F238E27FC236}">
                <a16:creationId xmlns:a16="http://schemas.microsoft.com/office/drawing/2014/main" id="{4FE02AFE-1E27-49AC-BBAD-023FB6825C54}"/>
              </a:ext>
            </a:extLst>
          </p:cNvPr>
          <p:cNvGrpSpPr/>
          <p:nvPr/>
        </p:nvGrpSpPr>
        <p:grpSpPr>
          <a:xfrm>
            <a:off x="833884" y="2117485"/>
            <a:ext cx="3047999" cy="2072376"/>
            <a:chOff x="426" y="639023"/>
            <a:chExt cx="1738866" cy="1557516"/>
          </a:xfrm>
          <a:solidFill>
            <a:srgbClr val="FFF0C7"/>
          </a:solidFill>
        </p:grpSpPr>
        <p:sp>
          <p:nvSpPr>
            <p:cNvPr id="24" name="Retângulo: Cantos Arredondados 23">
              <a:extLst>
                <a:ext uri="{FF2B5EF4-FFF2-40B4-BE49-F238E27FC236}">
                  <a16:creationId xmlns:a16="http://schemas.microsoft.com/office/drawing/2014/main" id="{2A170305-3BAC-4705-9165-A3D98C421302}"/>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5" name="Retângulo: Cantos Arredondados 4">
              <a:extLst>
                <a:ext uri="{FF2B5EF4-FFF2-40B4-BE49-F238E27FC236}">
                  <a16:creationId xmlns:a16="http://schemas.microsoft.com/office/drawing/2014/main" id="{D57F1945-EF71-48EF-9FF1-0B8C5CA6DF68}"/>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2000" dirty="0">
                  <a:solidFill>
                    <a:schemeClr val="tx1"/>
                  </a:solidFill>
                  <a:latin typeface="Trebuchet MS" panose="020B0603020202020204" pitchFamily="34" charset="0"/>
                </a:rPr>
                <a:t>1 - Beneficiário extinto da OPS de origem, 60 dias contados de sua exclusão do plano.</a:t>
              </a:r>
            </a:p>
            <a:p>
              <a:pPr marL="0" lvl="0" indent="0" algn="ctr" defTabSz="755650">
                <a:lnSpc>
                  <a:spcPct val="90000"/>
                </a:lnSpc>
                <a:spcBef>
                  <a:spcPct val="0"/>
                </a:spcBef>
                <a:spcAft>
                  <a:spcPct val="35000"/>
                </a:spcAft>
                <a:buFont typeface="Arial" panose="020B0604020202020204" pitchFamily="34" charset="0"/>
                <a:buNone/>
              </a:pPr>
              <a:endParaRPr lang="pt-BR" sz="1700" kern="1200" dirty="0">
                <a:solidFill>
                  <a:schemeClr val="tx1"/>
                </a:solidFill>
                <a:latin typeface="Trebuchet MS" panose="020B0603020202020204" pitchFamily="34" charset="0"/>
              </a:endParaRPr>
            </a:p>
          </p:txBody>
        </p:sp>
      </p:grpSp>
      <p:sp>
        <p:nvSpPr>
          <p:cNvPr id="26" name="Retângulo: Cantos Arredondados 25">
            <a:extLst>
              <a:ext uri="{FF2B5EF4-FFF2-40B4-BE49-F238E27FC236}">
                <a16:creationId xmlns:a16="http://schemas.microsoft.com/office/drawing/2014/main" id="{8D0C21E8-2774-4E6B-99A2-55B6F9214EC3}"/>
              </a:ext>
            </a:extLst>
          </p:cNvPr>
          <p:cNvSpPr/>
          <p:nvPr/>
        </p:nvSpPr>
        <p:spPr>
          <a:xfrm>
            <a:off x="4571999" y="2063783"/>
            <a:ext cx="3048000" cy="2179781"/>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000" dirty="0">
                <a:solidFill>
                  <a:schemeClr val="tx1"/>
                </a:solidFill>
                <a:latin typeface="Trebuchet MS" panose="020B0603020202020204" pitchFamily="34" charset="0"/>
              </a:rPr>
              <a:t>2 - Adimplência nos últimos 03 meses; e</a:t>
            </a:r>
          </a:p>
          <a:p>
            <a:endParaRPr lang="pt-BR" dirty="0">
              <a:solidFill>
                <a:schemeClr val="tx1"/>
              </a:solidFill>
            </a:endParaRPr>
          </a:p>
        </p:txBody>
      </p:sp>
      <p:sp>
        <p:nvSpPr>
          <p:cNvPr id="27" name="Retângulo: Cantos Arredondados 26">
            <a:extLst>
              <a:ext uri="{FF2B5EF4-FFF2-40B4-BE49-F238E27FC236}">
                <a16:creationId xmlns:a16="http://schemas.microsoft.com/office/drawing/2014/main" id="{232491F1-836F-4877-8DD8-0EA4FB3974E1}"/>
              </a:ext>
            </a:extLst>
          </p:cNvPr>
          <p:cNvSpPr/>
          <p:nvPr/>
        </p:nvSpPr>
        <p:spPr>
          <a:xfrm>
            <a:off x="8310115" y="2063783"/>
            <a:ext cx="3048000" cy="2179781"/>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000" dirty="0">
                <a:solidFill>
                  <a:schemeClr val="tx1"/>
                </a:solidFill>
                <a:latin typeface="Trebuchet MS" panose="020B0603020202020204" pitchFamily="34" charset="0"/>
              </a:rPr>
              <a:t>3 - Plano de origem não regulamentado, adaptado ou regulamentado.</a:t>
            </a:r>
          </a:p>
          <a:p>
            <a:endParaRPr lang="pt-BR" dirty="0">
              <a:solidFill>
                <a:schemeClr val="tx1"/>
              </a:solidFill>
            </a:endParaRPr>
          </a:p>
        </p:txBody>
      </p:sp>
      <p:sp>
        <p:nvSpPr>
          <p:cNvPr id="14" name="CaixaDeTexto 13"/>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 “CONDICIONADA”</a:t>
            </a:r>
            <a:endParaRPr lang="pt-BR" sz="3600" b="1" dirty="0">
              <a:solidFill>
                <a:schemeClr val="bg1"/>
              </a:solidFill>
            </a:endParaRPr>
          </a:p>
        </p:txBody>
      </p:sp>
    </p:spTree>
    <p:extLst>
      <p:ext uri="{BB962C8B-B14F-4D97-AF65-F5344CB8AC3E}">
        <p14:creationId xmlns:p14="http://schemas.microsoft.com/office/powerpoint/2010/main" val="1347481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A6D58373-A528-4033-BF04-939665B5305D}"/>
              </a:ext>
            </a:extLst>
          </p:cNvPr>
          <p:cNvSpPr>
            <a:spLocks noGrp="1"/>
          </p:cNvSpPr>
          <p:nvPr>
            <p:ph type="sldNum" sz="quarter" idx="4"/>
          </p:nvPr>
        </p:nvSpPr>
        <p:spPr/>
        <p:txBody>
          <a:bodyPr/>
          <a:lstStyle/>
          <a:p>
            <a:fld id="{EBDF65D9-FF99-764A-9415-06FA1DD469B9}" type="slidenum">
              <a:rPr lang="en-US" smtClean="0"/>
              <a:t>19</a:t>
            </a:fld>
            <a:endParaRPr lang="en-US" dirty="0"/>
          </a:p>
        </p:txBody>
      </p:sp>
      <p:sp>
        <p:nvSpPr>
          <p:cNvPr id="4" name="Título 3">
            <a:extLst>
              <a:ext uri="{FF2B5EF4-FFF2-40B4-BE49-F238E27FC236}">
                <a16:creationId xmlns:a16="http://schemas.microsoft.com/office/drawing/2014/main" id="{115E7B3E-F8E7-4CB1-B876-A4317AB209D9}"/>
              </a:ext>
            </a:extLst>
          </p:cNvPr>
          <p:cNvSpPr>
            <a:spLocks noGrp="1"/>
          </p:cNvSpPr>
          <p:nvPr>
            <p:ph type="title"/>
          </p:nvPr>
        </p:nvSpPr>
        <p:spPr>
          <a:xfrm>
            <a:off x="0" y="628662"/>
            <a:ext cx="12192000" cy="857250"/>
          </a:xfrm>
          <a:solidFill>
            <a:srgbClr val="FFF0C7"/>
          </a:solidFill>
        </p:spPr>
        <p:txBody>
          <a:bodyPr>
            <a:normAutofit/>
          </a:bodyPr>
          <a:lstStyle/>
          <a:p>
            <a:pPr algn="ctr"/>
            <a:r>
              <a:rPr lang="pt-BR" dirty="0">
                <a:solidFill>
                  <a:schemeClr val="tx1"/>
                </a:solidFill>
              </a:rPr>
              <a:t>HIPÓTESES</a:t>
            </a:r>
          </a:p>
        </p:txBody>
      </p:sp>
      <p:grpSp>
        <p:nvGrpSpPr>
          <p:cNvPr id="7" name="Agrupar 6">
            <a:extLst>
              <a:ext uri="{FF2B5EF4-FFF2-40B4-BE49-F238E27FC236}">
                <a16:creationId xmlns:a16="http://schemas.microsoft.com/office/drawing/2014/main" id="{C27E9AAD-CD6E-410F-A514-29E6DBDAA910}"/>
              </a:ext>
            </a:extLst>
          </p:cNvPr>
          <p:cNvGrpSpPr/>
          <p:nvPr/>
        </p:nvGrpSpPr>
        <p:grpSpPr>
          <a:xfrm>
            <a:off x="179366" y="2665236"/>
            <a:ext cx="1738866" cy="1557516"/>
            <a:chOff x="426" y="639023"/>
            <a:chExt cx="1738866" cy="1557516"/>
          </a:xfrm>
          <a:solidFill>
            <a:srgbClr val="FFF0C7"/>
          </a:solidFill>
        </p:grpSpPr>
        <p:sp>
          <p:nvSpPr>
            <p:cNvPr id="32" name="Retângulo: Cantos Arredondados 31">
              <a:extLst>
                <a:ext uri="{FF2B5EF4-FFF2-40B4-BE49-F238E27FC236}">
                  <a16:creationId xmlns:a16="http://schemas.microsoft.com/office/drawing/2014/main" id="{F562712F-71C8-4BA7-9732-39044850CA32}"/>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33" name="Retângulo: Cantos Arredondados 4">
              <a:extLst>
                <a:ext uri="{FF2B5EF4-FFF2-40B4-BE49-F238E27FC236}">
                  <a16:creationId xmlns:a16="http://schemas.microsoft.com/office/drawing/2014/main" id="{5D82BBCE-10C4-4B4E-B008-B1498850DBEC}"/>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700" kern="1200" dirty="0">
                  <a:solidFill>
                    <a:schemeClr val="tx1"/>
                  </a:solidFill>
                  <a:latin typeface="Trebuchet MS" panose="020B0603020202020204" pitchFamily="34" charset="0"/>
                </a:rPr>
                <a:t>1 - </a:t>
              </a:r>
              <a:r>
                <a:rPr lang="pt-BR" sz="1600" dirty="0">
                  <a:solidFill>
                    <a:schemeClr val="tx1"/>
                  </a:solidFill>
                </a:rPr>
                <a:t>Dependente, em caso de morte do titular</a:t>
              </a:r>
            </a:p>
          </p:txBody>
        </p:sp>
      </p:grpSp>
      <p:grpSp>
        <p:nvGrpSpPr>
          <p:cNvPr id="9" name="Agrupar 8">
            <a:extLst>
              <a:ext uri="{FF2B5EF4-FFF2-40B4-BE49-F238E27FC236}">
                <a16:creationId xmlns:a16="http://schemas.microsoft.com/office/drawing/2014/main" id="{F5E7F984-CB77-40A8-AD91-E7B3CFF27345}"/>
              </a:ext>
            </a:extLst>
          </p:cNvPr>
          <p:cNvGrpSpPr/>
          <p:nvPr/>
        </p:nvGrpSpPr>
        <p:grpSpPr>
          <a:xfrm>
            <a:off x="2389200" y="2637980"/>
            <a:ext cx="1830830" cy="1527528"/>
            <a:chOff x="2269494" y="654017"/>
            <a:chExt cx="1830830" cy="1527528"/>
          </a:xfrm>
          <a:solidFill>
            <a:srgbClr val="FFF0C7"/>
          </a:solidFill>
        </p:grpSpPr>
        <p:sp>
          <p:nvSpPr>
            <p:cNvPr id="28" name="Retângulo: Cantos Arredondados 27">
              <a:extLst>
                <a:ext uri="{FF2B5EF4-FFF2-40B4-BE49-F238E27FC236}">
                  <a16:creationId xmlns:a16="http://schemas.microsoft.com/office/drawing/2014/main" id="{FE767F93-2BF4-4295-8C51-DB3E8A7721DE}"/>
                </a:ext>
              </a:extLst>
            </p:cNvPr>
            <p:cNvSpPr/>
            <p:nvPr/>
          </p:nvSpPr>
          <p:spPr>
            <a:xfrm>
              <a:off x="2269494" y="654017"/>
              <a:ext cx="1830830" cy="1527528"/>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9" name="Retângulo: Cantos Arredondados 8">
              <a:extLst>
                <a:ext uri="{FF2B5EF4-FFF2-40B4-BE49-F238E27FC236}">
                  <a16:creationId xmlns:a16="http://schemas.microsoft.com/office/drawing/2014/main" id="{28D8D243-2625-4CB2-BA90-2158EE2A0A3E}"/>
                </a:ext>
              </a:extLst>
            </p:cNvPr>
            <p:cNvSpPr txBox="1"/>
            <p:nvPr/>
          </p:nvSpPr>
          <p:spPr>
            <a:xfrm>
              <a:off x="2344062" y="728585"/>
              <a:ext cx="1681694" cy="137839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700" kern="1200" dirty="0">
                  <a:solidFill>
                    <a:schemeClr val="tx1"/>
                  </a:solidFill>
                  <a:latin typeface="Trebuchet MS" panose="020B0603020202020204" pitchFamily="34" charset="0"/>
                </a:rPr>
                <a:t>2 -</a:t>
              </a:r>
              <a:r>
                <a:rPr lang="pt-BR" sz="1600" dirty="0">
                  <a:solidFill>
                    <a:schemeClr val="tx1"/>
                  </a:solidFill>
                </a:rPr>
                <a:t>Dependente, em caso de perda da condição de dependência </a:t>
              </a:r>
            </a:p>
          </p:txBody>
        </p:sp>
      </p:grpSp>
      <p:grpSp>
        <p:nvGrpSpPr>
          <p:cNvPr id="11" name="Agrupar 10">
            <a:extLst>
              <a:ext uri="{FF2B5EF4-FFF2-40B4-BE49-F238E27FC236}">
                <a16:creationId xmlns:a16="http://schemas.microsoft.com/office/drawing/2014/main" id="{7D9AC21E-7DAB-4D56-BAB9-33B2BA431033}"/>
              </a:ext>
            </a:extLst>
          </p:cNvPr>
          <p:cNvGrpSpPr/>
          <p:nvPr/>
        </p:nvGrpSpPr>
        <p:grpSpPr>
          <a:xfrm>
            <a:off x="4690998" y="2637187"/>
            <a:ext cx="2003681" cy="1557516"/>
            <a:chOff x="4630525" y="666280"/>
            <a:chExt cx="1860868" cy="1503003"/>
          </a:xfrm>
          <a:solidFill>
            <a:srgbClr val="FFF0C7"/>
          </a:solidFill>
        </p:grpSpPr>
        <p:sp>
          <p:nvSpPr>
            <p:cNvPr id="24" name="Retângulo: Cantos Arredondados 23">
              <a:extLst>
                <a:ext uri="{FF2B5EF4-FFF2-40B4-BE49-F238E27FC236}">
                  <a16:creationId xmlns:a16="http://schemas.microsoft.com/office/drawing/2014/main" id="{8BC80582-49AD-405E-B409-9BFE65C5ACD4}"/>
                </a:ext>
              </a:extLst>
            </p:cNvPr>
            <p:cNvSpPr/>
            <p:nvPr/>
          </p:nvSpPr>
          <p:spPr>
            <a:xfrm>
              <a:off x="4630525" y="666280"/>
              <a:ext cx="1860868" cy="1503003"/>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5" name="Retângulo: Cantos Arredondados 12">
              <a:extLst>
                <a:ext uri="{FF2B5EF4-FFF2-40B4-BE49-F238E27FC236}">
                  <a16:creationId xmlns:a16="http://schemas.microsoft.com/office/drawing/2014/main" id="{06C9D91E-84A7-4419-8137-C542B1FF37B4}"/>
                </a:ext>
              </a:extLst>
            </p:cNvPr>
            <p:cNvSpPr txBox="1"/>
            <p:nvPr/>
          </p:nvSpPr>
          <p:spPr>
            <a:xfrm>
              <a:off x="4703896" y="739651"/>
              <a:ext cx="1714126" cy="135626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700" kern="1200" dirty="0">
                  <a:solidFill>
                    <a:schemeClr val="tx1"/>
                  </a:solidFill>
                  <a:latin typeface="Trebuchet MS" panose="020B0603020202020204" pitchFamily="34" charset="0"/>
                </a:rPr>
                <a:t>3 -</a:t>
              </a:r>
              <a:r>
                <a:rPr lang="pt-BR" sz="1600" dirty="0">
                  <a:solidFill>
                    <a:schemeClr val="tx1"/>
                  </a:solidFill>
                </a:rPr>
                <a:t>Titular e respectivos dependentes, em caso de </a:t>
              </a:r>
              <a:r>
                <a:rPr lang="pt-BR" sz="1600" b="1" dirty="0">
                  <a:solidFill>
                    <a:schemeClr val="tx1"/>
                  </a:solidFill>
                </a:rPr>
                <a:t>extinção</a:t>
              </a:r>
              <a:r>
                <a:rPr lang="pt-BR" sz="1600" dirty="0">
                  <a:solidFill>
                    <a:schemeClr val="tx1"/>
                  </a:solidFill>
                </a:rPr>
                <a:t> de vínculo empregatício</a:t>
              </a:r>
            </a:p>
          </p:txBody>
        </p:sp>
      </p:grpSp>
      <p:grpSp>
        <p:nvGrpSpPr>
          <p:cNvPr id="13" name="Agrupar 12">
            <a:extLst>
              <a:ext uri="{FF2B5EF4-FFF2-40B4-BE49-F238E27FC236}">
                <a16:creationId xmlns:a16="http://schemas.microsoft.com/office/drawing/2014/main" id="{017D2BD3-7EEB-4DC9-A1EF-0433250066FD}"/>
              </a:ext>
            </a:extLst>
          </p:cNvPr>
          <p:cNvGrpSpPr/>
          <p:nvPr/>
        </p:nvGrpSpPr>
        <p:grpSpPr>
          <a:xfrm>
            <a:off x="7109733" y="2637187"/>
            <a:ext cx="2237977" cy="1557516"/>
            <a:chOff x="7021595" y="641216"/>
            <a:chExt cx="2003681" cy="1553131"/>
          </a:xfrm>
          <a:solidFill>
            <a:srgbClr val="FFF0C7"/>
          </a:solidFill>
        </p:grpSpPr>
        <p:sp>
          <p:nvSpPr>
            <p:cNvPr id="20" name="Retângulo: Cantos Arredondados 19">
              <a:extLst>
                <a:ext uri="{FF2B5EF4-FFF2-40B4-BE49-F238E27FC236}">
                  <a16:creationId xmlns:a16="http://schemas.microsoft.com/office/drawing/2014/main" id="{F63E66D1-4DB4-42EE-9076-510EF2D9C977}"/>
                </a:ext>
              </a:extLst>
            </p:cNvPr>
            <p:cNvSpPr/>
            <p:nvPr/>
          </p:nvSpPr>
          <p:spPr>
            <a:xfrm>
              <a:off x="7021595" y="641216"/>
              <a:ext cx="2003681" cy="1553131"/>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1" name="Retângulo: Cantos Arredondados 16">
              <a:extLst>
                <a:ext uri="{FF2B5EF4-FFF2-40B4-BE49-F238E27FC236}">
                  <a16:creationId xmlns:a16="http://schemas.microsoft.com/office/drawing/2014/main" id="{BF480668-31A8-4A79-8ADF-A92A5FCCD065}"/>
                </a:ext>
              </a:extLst>
            </p:cNvPr>
            <p:cNvSpPr txBox="1"/>
            <p:nvPr/>
          </p:nvSpPr>
          <p:spPr>
            <a:xfrm>
              <a:off x="7097413" y="717034"/>
              <a:ext cx="1852045" cy="140149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algn="ctr" defTabSz="711200">
                <a:lnSpc>
                  <a:spcPct val="90000"/>
                </a:lnSpc>
                <a:spcBef>
                  <a:spcPct val="0"/>
                </a:spcBef>
                <a:spcAft>
                  <a:spcPct val="35000"/>
                </a:spcAft>
              </a:pPr>
              <a:r>
                <a:rPr lang="pt-BR" sz="1600" u="none" kern="1200" dirty="0">
                  <a:solidFill>
                    <a:schemeClr val="tx1"/>
                  </a:solidFill>
                  <a:latin typeface="Trebuchet MS" panose="020B0603020202020204" pitchFamily="34" charset="0"/>
                </a:rPr>
                <a:t>4 – </a:t>
              </a:r>
              <a:r>
                <a:rPr lang="pt-BR" sz="1600" dirty="0">
                  <a:solidFill>
                    <a:schemeClr val="tx1"/>
                  </a:solidFill>
                </a:rPr>
                <a:t>Titular e respectivos dependentes, após o término do período de permanência como inativo (</a:t>
              </a:r>
              <a:r>
                <a:rPr lang="pt-BR" sz="1600" dirty="0" err="1">
                  <a:solidFill>
                    <a:schemeClr val="tx1"/>
                  </a:solidFill>
                </a:rPr>
                <a:t>arts</a:t>
              </a:r>
              <a:r>
                <a:rPr lang="pt-BR" sz="1600" dirty="0">
                  <a:solidFill>
                    <a:schemeClr val="tx1"/>
                  </a:solidFill>
                </a:rPr>
                <a:t>. 30 e 31 da Lei 9656/98; RN 279)</a:t>
              </a:r>
            </a:p>
          </p:txBody>
        </p:sp>
      </p:grpSp>
      <p:grpSp>
        <p:nvGrpSpPr>
          <p:cNvPr id="15" name="Agrupar 14">
            <a:extLst>
              <a:ext uri="{FF2B5EF4-FFF2-40B4-BE49-F238E27FC236}">
                <a16:creationId xmlns:a16="http://schemas.microsoft.com/office/drawing/2014/main" id="{4E556457-993E-4E89-BD15-2A8BAF6FFB52}"/>
              </a:ext>
            </a:extLst>
          </p:cNvPr>
          <p:cNvGrpSpPr/>
          <p:nvPr/>
        </p:nvGrpSpPr>
        <p:grpSpPr>
          <a:xfrm>
            <a:off x="9761548" y="2190627"/>
            <a:ext cx="2308450" cy="2316017"/>
            <a:chOff x="9555477" y="692729"/>
            <a:chExt cx="1915659" cy="1450104"/>
          </a:xfrm>
        </p:grpSpPr>
        <p:sp>
          <p:nvSpPr>
            <p:cNvPr id="16" name="Retângulo: Cantos Arredondados 15">
              <a:extLst>
                <a:ext uri="{FF2B5EF4-FFF2-40B4-BE49-F238E27FC236}">
                  <a16:creationId xmlns:a16="http://schemas.microsoft.com/office/drawing/2014/main" id="{E84BEEC9-1E38-4536-A76D-958A215156F6}"/>
                </a:ext>
              </a:extLst>
            </p:cNvPr>
            <p:cNvSpPr/>
            <p:nvPr/>
          </p:nvSpPr>
          <p:spPr>
            <a:xfrm>
              <a:off x="9555477" y="692729"/>
              <a:ext cx="1915659" cy="1450104"/>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7" name="Retângulo: Cantos Arredondados 20">
              <a:extLst>
                <a:ext uri="{FF2B5EF4-FFF2-40B4-BE49-F238E27FC236}">
                  <a16:creationId xmlns:a16="http://schemas.microsoft.com/office/drawing/2014/main" id="{5000B0B5-F0B3-4C98-9D6F-B8EAB598DF79}"/>
                </a:ext>
              </a:extLst>
            </p:cNvPr>
            <p:cNvSpPr txBox="1"/>
            <p:nvPr/>
          </p:nvSpPr>
          <p:spPr>
            <a:xfrm>
              <a:off x="9626265" y="763517"/>
              <a:ext cx="1774083" cy="13085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1022350">
                <a:lnSpc>
                  <a:spcPct val="90000"/>
                </a:lnSpc>
                <a:spcBef>
                  <a:spcPct val="0"/>
                </a:spcBef>
                <a:spcAft>
                  <a:spcPct val="35000"/>
                </a:spcAft>
              </a:pPr>
              <a:r>
                <a:rPr lang="pt-BR" sz="1700" u="none" kern="1200" dirty="0">
                  <a:solidFill>
                    <a:schemeClr val="tx1"/>
                  </a:solidFill>
                  <a:latin typeface="Trebuchet MS" panose="020B0603020202020204" pitchFamily="34" charset="0"/>
                  <a:ea typeface="+mn-ea"/>
                  <a:cs typeface="+mn-cs"/>
                </a:rPr>
                <a:t>5 -</a:t>
              </a:r>
              <a:r>
                <a:rPr lang="pt-BR" sz="1600" dirty="0">
                  <a:solidFill>
                    <a:schemeClr val="tx1"/>
                  </a:solidFill>
                </a:rPr>
                <a:t>Titular e respectivos dependentes, em caso de rescisão do contrato coletivo ao qual estava vinculado, independentemente se a rescisão é motivada pela OPS ou pela PJ contratante.</a:t>
              </a:r>
            </a:p>
          </p:txBody>
        </p:sp>
      </p:grpSp>
      <p:sp>
        <p:nvSpPr>
          <p:cNvPr id="19" name="CaixaDeTexto 18"/>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 “CONDICIONADA”</a:t>
            </a:r>
            <a:endParaRPr lang="pt-BR" sz="3600" b="1" dirty="0">
              <a:solidFill>
                <a:schemeClr val="bg1"/>
              </a:solidFill>
            </a:endParaRPr>
          </a:p>
        </p:txBody>
      </p:sp>
    </p:spTree>
    <p:extLst>
      <p:ext uri="{BB962C8B-B14F-4D97-AF65-F5344CB8AC3E}">
        <p14:creationId xmlns:p14="http://schemas.microsoft.com/office/powerpoint/2010/main" val="94108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1" y="-82295"/>
            <a:ext cx="12191999" cy="718456"/>
          </a:xfrm>
        </p:spPr>
        <p:txBody>
          <a:bodyPr>
            <a:noAutofit/>
          </a:bodyPr>
          <a:lstStyle/>
          <a:p>
            <a:pPr algn="ctr">
              <a:lnSpc>
                <a:spcPct val="150000"/>
              </a:lnSpc>
            </a:pPr>
            <a:r>
              <a:rPr lang="pt-BR" dirty="0">
                <a:solidFill>
                  <a:schemeClr val="bg1"/>
                </a:solidFill>
                <a:effectLst>
                  <a:outerShdw blurRad="38100" dist="38100" dir="2700000" algn="tl">
                    <a:srgbClr val="000000">
                      <a:alpha val="43137"/>
                    </a:srgbClr>
                  </a:outerShdw>
                </a:effectLst>
              </a:rPr>
              <a:t>NOVAS REGRAS PARA A PORTABILIDADE - 2019</a:t>
            </a:r>
          </a:p>
        </p:txBody>
      </p:sp>
      <p:pic>
        <p:nvPicPr>
          <p:cNvPr id="6" name="Imagem 5">
            <a:extLst>
              <a:ext uri="{FF2B5EF4-FFF2-40B4-BE49-F238E27FC236}">
                <a16:creationId xmlns:a16="http://schemas.microsoft.com/office/drawing/2014/main" id="{95BE76AA-89AE-4B16-B221-60F2E8329D76}"/>
              </a:ext>
            </a:extLst>
          </p:cNvPr>
          <p:cNvPicPr>
            <a:picLocks noChangeAspect="1"/>
          </p:cNvPicPr>
          <p:nvPr/>
        </p:nvPicPr>
        <p:blipFill>
          <a:blip r:embed="rId3"/>
          <a:stretch>
            <a:fillRect/>
          </a:stretch>
        </p:blipFill>
        <p:spPr>
          <a:xfrm>
            <a:off x="9666513" y="5042263"/>
            <a:ext cx="2206932" cy="1815737"/>
          </a:xfrm>
          <a:prstGeom prst="rect">
            <a:avLst/>
          </a:prstGeom>
        </p:spPr>
      </p:pic>
      <p:sp>
        <p:nvSpPr>
          <p:cNvPr id="8" name="Balão de Pensamento: Nuvem 7">
            <a:extLst>
              <a:ext uri="{FF2B5EF4-FFF2-40B4-BE49-F238E27FC236}">
                <a16:creationId xmlns:a16="http://schemas.microsoft.com/office/drawing/2014/main" id="{B2B359B8-BC96-4F48-A278-524B001CA4F2}"/>
              </a:ext>
            </a:extLst>
          </p:cNvPr>
          <p:cNvSpPr/>
          <p:nvPr/>
        </p:nvSpPr>
        <p:spPr>
          <a:xfrm>
            <a:off x="1657350" y="1041579"/>
            <a:ext cx="8792936" cy="4565291"/>
          </a:xfrm>
          <a:prstGeom prst="cloud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200" dirty="0">
                <a:solidFill>
                  <a:schemeClr val="tx1"/>
                </a:solidFill>
                <a:effectLst>
                  <a:outerShdw blurRad="38100" dist="38100" dir="2700000" algn="tl">
                    <a:srgbClr val="000000">
                      <a:alpha val="43137"/>
                    </a:srgbClr>
                  </a:outerShdw>
                </a:effectLst>
              </a:rPr>
              <a:t>Atos Normativos: </a:t>
            </a:r>
            <a:r>
              <a:rPr lang="pt-BR" sz="2200" b="1" dirty="0">
                <a:solidFill>
                  <a:schemeClr val="tx1"/>
                </a:solidFill>
                <a:effectLst>
                  <a:outerShdw blurRad="38100" dist="38100" dir="2700000" algn="tl">
                    <a:srgbClr val="000000">
                      <a:alpha val="43137"/>
                    </a:srgbClr>
                  </a:outerShdw>
                </a:effectLst>
              </a:rPr>
              <a:t>RN nº 438 </a:t>
            </a:r>
            <a:r>
              <a:rPr lang="pt-BR" sz="2200" dirty="0">
                <a:solidFill>
                  <a:schemeClr val="tx1"/>
                </a:solidFill>
                <a:effectLst>
                  <a:outerShdw blurRad="38100" dist="38100" dir="2700000" algn="tl">
                    <a:srgbClr val="000000">
                      <a:alpha val="43137"/>
                    </a:srgbClr>
                  </a:outerShdw>
                </a:effectLst>
              </a:rPr>
              <a:t>e </a:t>
            </a:r>
            <a:r>
              <a:rPr lang="pt-BR" sz="2200" b="1" dirty="0">
                <a:solidFill>
                  <a:schemeClr val="tx1"/>
                </a:solidFill>
                <a:effectLst>
                  <a:outerShdw blurRad="38100" dist="38100" dir="2700000" algn="tl">
                    <a:srgbClr val="000000">
                      <a:alpha val="43137"/>
                    </a:srgbClr>
                  </a:outerShdw>
                </a:effectLst>
              </a:rPr>
              <a:t>IN/DIPRO nº 56</a:t>
            </a:r>
          </a:p>
          <a:p>
            <a:pPr algn="ctr"/>
            <a:endParaRPr lang="pt-BR" sz="2200" dirty="0">
              <a:solidFill>
                <a:schemeClr val="tx1"/>
              </a:solidFill>
              <a:effectLst>
                <a:outerShdw blurRad="38100" dist="38100" dir="2700000" algn="tl">
                  <a:srgbClr val="000000">
                    <a:alpha val="43137"/>
                  </a:srgbClr>
                </a:outerShdw>
              </a:effectLst>
            </a:endParaRPr>
          </a:p>
          <a:p>
            <a:pPr algn="ctr"/>
            <a:r>
              <a:rPr lang="pt-BR" sz="2200" b="1" u="sng" dirty="0">
                <a:solidFill>
                  <a:schemeClr val="tx1"/>
                </a:solidFill>
                <a:effectLst>
                  <a:outerShdw blurRad="38100" dist="38100" dir="2700000" algn="tl">
                    <a:srgbClr val="000000">
                      <a:alpha val="43137"/>
                    </a:srgbClr>
                  </a:outerShdw>
                </a:effectLst>
              </a:rPr>
              <a:t>Vigência em: 1º.06.2019</a:t>
            </a:r>
          </a:p>
          <a:p>
            <a:pPr algn="ctr"/>
            <a:endParaRPr lang="pt-BR" sz="2200" dirty="0">
              <a:solidFill>
                <a:schemeClr val="tx1"/>
              </a:solidFill>
              <a:effectLst>
                <a:outerShdw blurRad="38100" dist="38100" dir="2700000" algn="tl">
                  <a:srgbClr val="000000">
                    <a:alpha val="43137"/>
                  </a:srgbClr>
                </a:outerShdw>
              </a:effectLst>
            </a:endParaRPr>
          </a:p>
          <a:p>
            <a:pPr algn="ctr"/>
            <a:r>
              <a:rPr lang="pt-BR" sz="2200" dirty="0">
                <a:solidFill>
                  <a:schemeClr val="tx1"/>
                </a:solidFill>
                <a:effectLst>
                  <a:outerShdw blurRad="38100" dist="38100" dir="2700000" algn="tl">
                    <a:srgbClr val="000000">
                      <a:alpha val="43137"/>
                    </a:srgbClr>
                  </a:outerShdw>
                </a:effectLst>
              </a:rPr>
              <a:t>Normas revogadas: </a:t>
            </a:r>
            <a:r>
              <a:rPr lang="pt-BR" sz="2200" b="1" dirty="0">
                <a:solidFill>
                  <a:schemeClr val="tx1"/>
                </a:solidFill>
                <a:effectLst>
                  <a:outerShdw blurRad="38100" dist="38100" dir="2700000" algn="tl">
                    <a:srgbClr val="000000">
                      <a:alpha val="43137"/>
                    </a:srgbClr>
                  </a:outerShdw>
                </a:effectLst>
              </a:rPr>
              <a:t>RN nº 186 e IN/DIPRO nº 19</a:t>
            </a:r>
          </a:p>
          <a:p>
            <a:pPr algn="ctr"/>
            <a:endParaRPr lang="pt-BR" dirty="0"/>
          </a:p>
        </p:txBody>
      </p:sp>
    </p:spTree>
    <p:extLst>
      <p:ext uri="{BB962C8B-B14F-4D97-AF65-F5344CB8AC3E}">
        <p14:creationId xmlns:p14="http://schemas.microsoft.com/office/powerpoint/2010/main" val="2641075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D4921628-15A0-44C2-9AEC-B1DDD75A5928}"/>
              </a:ext>
            </a:extLst>
          </p:cNvPr>
          <p:cNvSpPr>
            <a:spLocks noGrp="1"/>
          </p:cNvSpPr>
          <p:nvPr>
            <p:ph type="sldNum" sz="quarter" idx="4"/>
          </p:nvPr>
        </p:nvSpPr>
        <p:spPr/>
        <p:txBody>
          <a:bodyPr/>
          <a:lstStyle/>
          <a:p>
            <a:fld id="{EBDF65D9-FF99-764A-9415-06FA1DD469B9}" type="slidenum">
              <a:rPr lang="en-US" smtClean="0"/>
              <a:t>20</a:t>
            </a:fld>
            <a:endParaRPr lang="en-US" dirty="0"/>
          </a:p>
        </p:txBody>
      </p:sp>
      <p:sp>
        <p:nvSpPr>
          <p:cNvPr id="4" name="Título 3">
            <a:extLst>
              <a:ext uri="{FF2B5EF4-FFF2-40B4-BE49-F238E27FC236}">
                <a16:creationId xmlns:a16="http://schemas.microsoft.com/office/drawing/2014/main" id="{10F63A72-AE52-4656-85F7-BC8E844DCB42}"/>
              </a:ext>
            </a:extLst>
          </p:cNvPr>
          <p:cNvSpPr>
            <a:spLocks noGrp="1"/>
          </p:cNvSpPr>
          <p:nvPr>
            <p:ph type="title"/>
          </p:nvPr>
        </p:nvSpPr>
        <p:spPr>
          <a:xfrm>
            <a:off x="0" y="629431"/>
            <a:ext cx="12192000" cy="857250"/>
          </a:xfrm>
          <a:solidFill>
            <a:srgbClr val="FFF0C7"/>
          </a:solidFill>
        </p:spPr>
        <p:txBody>
          <a:bodyPr/>
          <a:lstStyle/>
          <a:p>
            <a:pPr algn="ctr"/>
            <a:r>
              <a:rPr lang="pt-BR" dirty="0">
                <a:solidFill>
                  <a:schemeClr val="tx1"/>
                </a:solidFill>
              </a:rPr>
              <a:t>REGRAS ESPECÍFICAS</a:t>
            </a:r>
          </a:p>
        </p:txBody>
      </p:sp>
      <p:grpSp>
        <p:nvGrpSpPr>
          <p:cNvPr id="7" name="Agrupar 6">
            <a:extLst>
              <a:ext uri="{FF2B5EF4-FFF2-40B4-BE49-F238E27FC236}">
                <a16:creationId xmlns:a16="http://schemas.microsoft.com/office/drawing/2014/main" id="{AEF80B06-0100-4D2A-9AC6-2486F44997A0}"/>
              </a:ext>
            </a:extLst>
          </p:cNvPr>
          <p:cNvGrpSpPr/>
          <p:nvPr/>
        </p:nvGrpSpPr>
        <p:grpSpPr>
          <a:xfrm>
            <a:off x="154040" y="2028060"/>
            <a:ext cx="3873015" cy="2784085"/>
            <a:chOff x="426" y="639023"/>
            <a:chExt cx="1738866" cy="1557516"/>
          </a:xfrm>
          <a:solidFill>
            <a:srgbClr val="FFF0C7"/>
          </a:solidFill>
        </p:grpSpPr>
        <p:sp>
          <p:nvSpPr>
            <p:cNvPr id="8" name="Retângulo: Cantos Arredondados 7">
              <a:extLst>
                <a:ext uri="{FF2B5EF4-FFF2-40B4-BE49-F238E27FC236}">
                  <a16:creationId xmlns:a16="http://schemas.microsoft.com/office/drawing/2014/main" id="{3C143465-3103-4C1B-B48D-5B872E78D72F}"/>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9" name="Retângulo: Cantos Arredondados 4">
              <a:extLst>
                <a:ext uri="{FF2B5EF4-FFF2-40B4-BE49-F238E27FC236}">
                  <a16:creationId xmlns:a16="http://schemas.microsoft.com/office/drawing/2014/main" id="{1953626D-E7F8-4175-903E-981BFAB40524}"/>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600" dirty="0">
                  <a:solidFill>
                    <a:schemeClr val="tx1"/>
                  </a:solidFill>
                  <a:latin typeface="Trebuchet MS" panose="020B0603020202020204" pitchFamily="34" charset="0"/>
                </a:rPr>
                <a:t>1 - Concomitante à extinção do vínculo pelas hipóteses tratadas aqui, é obrigatório o envio de comunicado do direito à portabilidade, por qualquer meio que assegure a ciência do beneficiário.  No comunicado, devem constar as seguintes informações, minimamente: (a) valor de mensalidade por beneficiário; e (b) início e fim do prazo de 60 dias para o exercício da portabilidade.</a:t>
              </a:r>
            </a:p>
            <a:p>
              <a:pPr algn="ctr" defTabSz="755650">
                <a:lnSpc>
                  <a:spcPct val="90000"/>
                </a:lnSpc>
                <a:spcBef>
                  <a:spcPct val="0"/>
                </a:spcBef>
                <a:spcAft>
                  <a:spcPct val="35000"/>
                </a:spcAft>
              </a:pPr>
              <a:endParaRPr lang="pt-BR" sz="1700" kern="1200" dirty="0">
                <a:latin typeface="Trebuchet MS" panose="020B0603020202020204" pitchFamily="34" charset="0"/>
              </a:endParaRPr>
            </a:p>
          </p:txBody>
        </p:sp>
      </p:grpSp>
      <p:sp>
        <p:nvSpPr>
          <p:cNvPr id="10" name="Retângulo: Cantos Arredondados 9">
            <a:extLst>
              <a:ext uri="{FF2B5EF4-FFF2-40B4-BE49-F238E27FC236}">
                <a16:creationId xmlns:a16="http://schemas.microsoft.com/office/drawing/2014/main" id="{22F75A32-BB2E-4CB7-97EE-FE328909B176}"/>
              </a:ext>
            </a:extLst>
          </p:cNvPr>
          <p:cNvSpPr/>
          <p:nvPr/>
        </p:nvSpPr>
        <p:spPr>
          <a:xfrm>
            <a:off x="4201859" y="2028059"/>
            <a:ext cx="3788282" cy="2784085"/>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1600" dirty="0">
                <a:solidFill>
                  <a:schemeClr val="tx1"/>
                </a:solidFill>
                <a:latin typeface="Trebuchet MS" panose="020B0603020202020204" pitchFamily="34" charset="0"/>
              </a:rPr>
              <a:t>2 - Para beneficiário com menos de 300 dias no plano de origem, a operadora de destino pode cobrar o período de carências restante (descontar período já cumprido).</a:t>
            </a:r>
          </a:p>
          <a:p>
            <a:endParaRPr lang="pt-BR" dirty="0"/>
          </a:p>
        </p:txBody>
      </p:sp>
      <p:sp>
        <p:nvSpPr>
          <p:cNvPr id="11" name="Retângulo: Cantos Arredondados 10">
            <a:extLst>
              <a:ext uri="{FF2B5EF4-FFF2-40B4-BE49-F238E27FC236}">
                <a16:creationId xmlns:a16="http://schemas.microsoft.com/office/drawing/2014/main" id="{46668B82-068B-4CA8-B8F1-FB066A2C1117}"/>
              </a:ext>
            </a:extLst>
          </p:cNvPr>
          <p:cNvSpPr/>
          <p:nvPr/>
        </p:nvSpPr>
        <p:spPr>
          <a:xfrm>
            <a:off x="8162760" y="2001548"/>
            <a:ext cx="3797781" cy="2837105"/>
          </a:xfrm>
          <a:prstGeom prst="roundRect">
            <a:avLst/>
          </a:prstGeom>
          <a:solidFill>
            <a:srgbClr val="FFF0C7"/>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1600" dirty="0">
                <a:solidFill>
                  <a:schemeClr val="tx1"/>
                </a:solidFill>
                <a:latin typeface="Trebuchet MS" panose="020B0603020202020204" pitchFamily="34" charset="0"/>
              </a:rPr>
              <a:t>3 - Para beneficiário com menos de 24 meses no plano de origem, a operadora de destino pode cobrar o período de CPT restante (descontar período já cumprido). A OPS Destino deve solicitar ao beneficiário cópia do Termo de CPT assinado na OPS Origem.</a:t>
            </a:r>
          </a:p>
          <a:p>
            <a:endParaRPr lang="pt-BR" dirty="0"/>
          </a:p>
        </p:txBody>
      </p:sp>
      <p:sp>
        <p:nvSpPr>
          <p:cNvPr id="12" name="CaixaDeTexto 11"/>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SIMPLES “CONDICIONADA”</a:t>
            </a:r>
            <a:endParaRPr lang="pt-BR" sz="3600" b="1" dirty="0">
              <a:solidFill>
                <a:schemeClr val="bg1"/>
              </a:solidFill>
            </a:endParaRPr>
          </a:p>
        </p:txBody>
      </p:sp>
    </p:spTree>
    <p:extLst>
      <p:ext uri="{BB962C8B-B14F-4D97-AF65-F5344CB8AC3E}">
        <p14:creationId xmlns:p14="http://schemas.microsoft.com/office/powerpoint/2010/main" val="1902525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3DBAF2C7-8DA4-43AC-87C5-E9049643886F}"/>
              </a:ext>
            </a:extLst>
          </p:cNvPr>
          <p:cNvSpPr>
            <a:spLocks noGrp="1"/>
          </p:cNvSpPr>
          <p:nvPr>
            <p:ph type="sldNum" sz="quarter" idx="4"/>
          </p:nvPr>
        </p:nvSpPr>
        <p:spPr/>
        <p:txBody>
          <a:bodyPr/>
          <a:lstStyle/>
          <a:p>
            <a:fld id="{EBDF65D9-FF99-764A-9415-06FA1DD469B9}" type="slidenum">
              <a:rPr lang="en-US" smtClean="0"/>
              <a:t>21</a:t>
            </a:fld>
            <a:endParaRPr lang="en-US" dirty="0"/>
          </a:p>
        </p:txBody>
      </p:sp>
      <p:sp>
        <p:nvSpPr>
          <p:cNvPr id="3" name="Espaço Reservado para Conteúdo 2">
            <a:extLst>
              <a:ext uri="{FF2B5EF4-FFF2-40B4-BE49-F238E27FC236}">
                <a16:creationId xmlns:a16="http://schemas.microsoft.com/office/drawing/2014/main" id="{5857965B-9650-404A-8661-66D160329E7D}"/>
              </a:ext>
            </a:extLst>
          </p:cNvPr>
          <p:cNvSpPr>
            <a:spLocks noGrp="1"/>
          </p:cNvSpPr>
          <p:nvPr>
            <p:ph idx="1"/>
          </p:nvPr>
        </p:nvSpPr>
        <p:spPr>
          <a:xfrm>
            <a:off x="0" y="1662422"/>
            <a:ext cx="12192000" cy="5195578"/>
          </a:xfrm>
          <a:solidFill>
            <a:schemeClr val="bg1">
              <a:lumMod val="85000"/>
            </a:schemeClr>
          </a:solidFill>
        </p:spPr>
        <p:txBody>
          <a:bodyPr/>
          <a:lstStyle/>
          <a:p>
            <a:pPr marL="540000">
              <a:lnSpc>
                <a:spcPct val="150000"/>
              </a:lnSpc>
            </a:pPr>
            <a:r>
              <a:rPr lang="pt-BR" dirty="0">
                <a:solidFill>
                  <a:schemeClr val="tx1"/>
                </a:solidFill>
              </a:rPr>
              <a:t>“É o direito que o beneficiário tem de mudar de plano privado de assistência à saúde dispensado do cumprimento de períodos de carência ou cobertura parcial temporária relativos às coberturas previstas na segmentação assistencial do plano de origem, na hipótese de </a:t>
            </a:r>
            <a:r>
              <a:rPr lang="pt-BR" b="1" u="sng" dirty="0">
                <a:solidFill>
                  <a:schemeClr val="tx1"/>
                </a:solidFill>
              </a:rPr>
              <a:t>cancelamento do registro da operadora do plano de origem ou de sua Liquidação Extrajudicial</a:t>
            </a:r>
            <a:r>
              <a:rPr lang="pt-BR" dirty="0">
                <a:solidFill>
                  <a:schemeClr val="tx1"/>
                </a:solidFill>
              </a:rPr>
              <a:t>, observados os requisitos dispostos nesta Resolução”. (art. 2º, inciso VI)</a:t>
            </a:r>
          </a:p>
          <a:p>
            <a:endParaRPr lang="pt-BR" dirty="0"/>
          </a:p>
        </p:txBody>
      </p:sp>
      <p:sp>
        <p:nvSpPr>
          <p:cNvPr id="4" name="Título 3">
            <a:extLst>
              <a:ext uri="{FF2B5EF4-FFF2-40B4-BE49-F238E27FC236}">
                <a16:creationId xmlns:a16="http://schemas.microsoft.com/office/drawing/2014/main" id="{D719194F-E40E-458D-B0A5-D9AE22CD2D18}"/>
              </a:ext>
            </a:extLst>
          </p:cNvPr>
          <p:cNvSpPr>
            <a:spLocks noGrp="1"/>
          </p:cNvSpPr>
          <p:nvPr>
            <p:ph type="title"/>
          </p:nvPr>
        </p:nvSpPr>
        <p:spPr>
          <a:xfrm>
            <a:off x="0" y="618309"/>
            <a:ext cx="12192000" cy="1044113"/>
          </a:xfrm>
          <a:solidFill>
            <a:schemeClr val="bg1">
              <a:lumMod val="85000"/>
            </a:schemeClr>
          </a:solidFill>
        </p:spPr>
        <p:txBody>
          <a:bodyPr>
            <a:normAutofit/>
          </a:bodyPr>
          <a:lstStyle/>
          <a:p>
            <a:pPr algn="ctr"/>
            <a:r>
              <a:rPr lang="pt-BR" dirty="0" smtClean="0">
                <a:solidFill>
                  <a:schemeClr val="tx1"/>
                </a:solidFill>
              </a:rPr>
              <a:t>CONCEITO</a:t>
            </a:r>
            <a:endParaRPr lang="pt-BR" dirty="0">
              <a:solidFill>
                <a:schemeClr val="tx1"/>
              </a:solidFill>
            </a:endParaRPr>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ESPECIAL</a:t>
            </a:r>
            <a:endParaRPr lang="pt-BR" sz="3600" b="1" dirty="0">
              <a:solidFill>
                <a:schemeClr val="bg1"/>
              </a:solidFill>
            </a:endParaRPr>
          </a:p>
        </p:txBody>
      </p:sp>
    </p:spTree>
    <p:extLst>
      <p:ext uri="{BB962C8B-B14F-4D97-AF65-F5344CB8AC3E}">
        <p14:creationId xmlns:p14="http://schemas.microsoft.com/office/powerpoint/2010/main" val="6884741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6F370221-19B4-4AF1-B894-45E03B3EBDF8}"/>
              </a:ext>
            </a:extLst>
          </p:cNvPr>
          <p:cNvSpPr>
            <a:spLocks noGrp="1"/>
          </p:cNvSpPr>
          <p:nvPr>
            <p:ph type="sldNum" sz="quarter" idx="4"/>
          </p:nvPr>
        </p:nvSpPr>
        <p:spPr/>
        <p:txBody>
          <a:bodyPr/>
          <a:lstStyle/>
          <a:p>
            <a:fld id="{EBDF65D9-FF99-764A-9415-06FA1DD469B9}" type="slidenum">
              <a:rPr lang="en-US" smtClean="0"/>
              <a:t>22</a:t>
            </a:fld>
            <a:endParaRPr lang="en-US" dirty="0"/>
          </a:p>
        </p:txBody>
      </p:sp>
      <p:sp>
        <p:nvSpPr>
          <p:cNvPr id="4" name="Título 3">
            <a:extLst>
              <a:ext uri="{FF2B5EF4-FFF2-40B4-BE49-F238E27FC236}">
                <a16:creationId xmlns:a16="http://schemas.microsoft.com/office/drawing/2014/main" id="{249FBFC5-CB00-41A4-86F4-23F055E2CF21}"/>
              </a:ext>
            </a:extLst>
          </p:cNvPr>
          <p:cNvSpPr>
            <a:spLocks noGrp="1"/>
          </p:cNvSpPr>
          <p:nvPr>
            <p:ph type="title"/>
          </p:nvPr>
        </p:nvSpPr>
        <p:spPr>
          <a:xfrm>
            <a:off x="0" y="610374"/>
            <a:ext cx="12192000" cy="857250"/>
          </a:xfrm>
          <a:solidFill>
            <a:schemeClr val="bg1">
              <a:lumMod val="75000"/>
            </a:schemeClr>
          </a:solidFill>
        </p:spPr>
        <p:txBody>
          <a:bodyPr/>
          <a:lstStyle/>
          <a:p>
            <a:pPr algn="ctr"/>
            <a:r>
              <a:rPr lang="pt-BR" dirty="0">
                <a:solidFill>
                  <a:schemeClr val="tx1"/>
                </a:solidFill>
              </a:rPr>
              <a:t>REQUISITO</a:t>
            </a:r>
          </a:p>
        </p:txBody>
      </p:sp>
      <p:sp>
        <p:nvSpPr>
          <p:cNvPr id="6" name="Retângulo: Cantos Arredondados 5">
            <a:extLst>
              <a:ext uri="{FF2B5EF4-FFF2-40B4-BE49-F238E27FC236}">
                <a16:creationId xmlns:a16="http://schemas.microsoft.com/office/drawing/2014/main" id="{E55748B3-CB68-4E56-8352-A6287B540FAF}"/>
              </a:ext>
            </a:extLst>
          </p:cNvPr>
          <p:cNvSpPr/>
          <p:nvPr/>
        </p:nvSpPr>
        <p:spPr>
          <a:xfrm>
            <a:off x="4053441" y="2318513"/>
            <a:ext cx="4288011" cy="1727199"/>
          </a:xfrm>
          <a:prstGeom prst="roundRect">
            <a:avLst/>
          </a:prstGeom>
          <a:solidFill>
            <a:schemeClr val="bg1">
              <a:lumMod val="8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3500" dirty="0">
                <a:solidFill>
                  <a:schemeClr val="tx1"/>
                </a:solidFill>
                <a:latin typeface="Trebuchet MS" panose="020B0603020202020204" pitchFamily="34" charset="0"/>
              </a:rPr>
              <a:t>1 - Adimplência nos últimos 03 meses</a:t>
            </a:r>
          </a:p>
          <a:p>
            <a:endParaRPr lang="pt-BR" dirty="0"/>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ESPECIAL</a:t>
            </a:r>
            <a:endParaRPr lang="pt-BR" sz="3600" b="1" dirty="0">
              <a:solidFill>
                <a:schemeClr val="bg1"/>
              </a:solidFill>
            </a:endParaRPr>
          </a:p>
        </p:txBody>
      </p:sp>
    </p:spTree>
    <p:extLst>
      <p:ext uri="{BB962C8B-B14F-4D97-AF65-F5344CB8AC3E}">
        <p14:creationId xmlns:p14="http://schemas.microsoft.com/office/powerpoint/2010/main" val="3983164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DD5B8744-0D29-4538-9DE2-AFEDBD49FBAF}"/>
              </a:ext>
            </a:extLst>
          </p:cNvPr>
          <p:cNvSpPr>
            <a:spLocks noGrp="1"/>
          </p:cNvSpPr>
          <p:nvPr>
            <p:ph type="sldNum" sz="quarter" idx="4"/>
          </p:nvPr>
        </p:nvSpPr>
        <p:spPr/>
        <p:txBody>
          <a:bodyPr/>
          <a:lstStyle/>
          <a:p>
            <a:fld id="{EBDF65D9-FF99-764A-9415-06FA1DD469B9}" type="slidenum">
              <a:rPr lang="en-US" smtClean="0"/>
              <a:t>23</a:t>
            </a:fld>
            <a:endParaRPr lang="en-US" dirty="0"/>
          </a:p>
        </p:txBody>
      </p:sp>
      <p:sp>
        <p:nvSpPr>
          <p:cNvPr id="3" name="Espaço Reservado para Conteúdo 2">
            <a:extLst>
              <a:ext uri="{FF2B5EF4-FFF2-40B4-BE49-F238E27FC236}">
                <a16:creationId xmlns:a16="http://schemas.microsoft.com/office/drawing/2014/main" id="{75300DAB-FF85-4B19-8D98-69796310E10F}"/>
              </a:ext>
            </a:extLst>
          </p:cNvPr>
          <p:cNvSpPr>
            <a:spLocks noGrp="1"/>
          </p:cNvSpPr>
          <p:nvPr>
            <p:ph idx="1"/>
          </p:nvPr>
        </p:nvSpPr>
        <p:spPr>
          <a:xfrm>
            <a:off x="755373" y="1838450"/>
            <a:ext cx="10840277" cy="4060341"/>
          </a:xfrm>
        </p:spPr>
        <p:txBody>
          <a:bodyPr/>
          <a:lstStyle/>
          <a:p>
            <a:endParaRPr lang="pt-BR" u="sng" dirty="0">
              <a:solidFill>
                <a:srgbClr val="B1D34B"/>
              </a:solidFill>
            </a:endParaRPr>
          </a:p>
          <a:p>
            <a:endParaRPr lang="pt-BR" u="sng" dirty="0">
              <a:solidFill>
                <a:srgbClr val="B1D34B"/>
              </a:solidFill>
            </a:endParaRPr>
          </a:p>
        </p:txBody>
      </p:sp>
      <p:sp>
        <p:nvSpPr>
          <p:cNvPr id="4" name="Título 3">
            <a:extLst>
              <a:ext uri="{FF2B5EF4-FFF2-40B4-BE49-F238E27FC236}">
                <a16:creationId xmlns:a16="http://schemas.microsoft.com/office/drawing/2014/main" id="{6E35D1E3-4C57-465D-8BF7-94D1C1683CBC}"/>
              </a:ext>
            </a:extLst>
          </p:cNvPr>
          <p:cNvSpPr>
            <a:spLocks noGrp="1"/>
          </p:cNvSpPr>
          <p:nvPr>
            <p:ph type="title"/>
          </p:nvPr>
        </p:nvSpPr>
        <p:spPr>
          <a:xfrm>
            <a:off x="0" y="619999"/>
            <a:ext cx="12191999" cy="857250"/>
          </a:xfrm>
          <a:solidFill>
            <a:schemeClr val="bg1">
              <a:lumMod val="75000"/>
            </a:schemeClr>
          </a:solidFill>
        </p:spPr>
        <p:txBody>
          <a:bodyPr/>
          <a:lstStyle/>
          <a:p>
            <a:pPr algn="ctr"/>
            <a:r>
              <a:rPr lang="pt-BR" dirty="0">
                <a:solidFill>
                  <a:schemeClr val="tx1"/>
                </a:solidFill>
              </a:rPr>
              <a:t>HIPÓTESES</a:t>
            </a:r>
          </a:p>
        </p:txBody>
      </p:sp>
      <p:grpSp>
        <p:nvGrpSpPr>
          <p:cNvPr id="7" name="Agrupar 6">
            <a:extLst>
              <a:ext uri="{FF2B5EF4-FFF2-40B4-BE49-F238E27FC236}">
                <a16:creationId xmlns:a16="http://schemas.microsoft.com/office/drawing/2014/main" id="{0C0804C6-131F-4992-8A0E-BBE9DCA69EE0}"/>
              </a:ext>
            </a:extLst>
          </p:cNvPr>
          <p:cNvGrpSpPr/>
          <p:nvPr/>
        </p:nvGrpSpPr>
        <p:grpSpPr>
          <a:xfrm>
            <a:off x="1364230" y="1832062"/>
            <a:ext cx="4140590" cy="2083030"/>
            <a:chOff x="426" y="639023"/>
            <a:chExt cx="1738866" cy="1557516"/>
          </a:xfrm>
          <a:solidFill>
            <a:schemeClr val="bg1">
              <a:lumMod val="75000"/>
            </a:schemeClr>
          </a:solidFill>
        </p:grpSpPr>
        <p:sp>
          <p:nvSpPr>
            <p:cNvPr id="8" name="Retângulo: Cantos Arredondados 7">
              <a:extLst>
                <a:ext uri="{FF2B5EF4-FFF2-40B4-BE49-F238E27FC236}">
                  <a16:creationId xmlns:a16="http://schemas.microsoft.com/office/drawing/2014/main" id="{605B2CD0-1B9D-4F8B-9749-4A3286FCBC76}"/>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9" name="Retângulo: Cantos Arredondados 4">
              <a:extLst>
                <a:ext uri="{FF2B5EF4-FFF2-40B4-BE49-F238E27FC236}">
                  <a16:creationId xmlns:a16="http://schemas.microsoft.com/office/drawing/2014/main" id="{3B3EF36C-BEA3-4933-9ACC-832783496D12}"/>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3000" dirty="0">
                  <a:solidFill>
                    <a:schemeClr val="tx1"/>
                  </a:solidFill>
                  <a:latin typeface="Trebuchet MS" panose="020B0603020202020204" pitchFamily="34" charset="0"/>
                </a:rPr>
                <a:t>1 -  Cancelamento do registro da operadora de origem</a:t>
              </a:r>
            </a:p>
            <a:p>
              <a:pPr algn="ctr" defTabSz="755650">
                <a:lnSpc>
                  <a:spcPct val="90000"/>
                </a:lnSpc>
                <a:spcBef>
                  <a:spcPct val="0"/>
                </a:spcBef>
                <a:spcAft>
                  <a:spcPct val="35000"/>
                </a:spcAft>
              </a:pPr>
              <a:endParaRPr lang="pt-BR" sz="3000" dirty="0"/>
            </a:p>
          </p:txBody>
        </p:sp>
      </p:grpSp>
      <p:grpSp>
        <p:nvGrpSpPr>
          <p:cNvPr id="10" name="Agrupar 9">
            <a:extLst>
              <a:ext uri="{FF2B5EF4-FFF2-40B4-BE49-F238E27FC236}">
                <a16:creationId xmlns:a16="http://schemas.microsoft.com/office/drawing/2014/main" id="{59966FBC-7990-457E-B97A-162CCD869E97}"/>
              </a:ext>
            </a:extLst>
          </p:cNvPr>
          <p:cNvGrpSpPr/>
          <p:nvPr/>
        </p:nvGrpSpPr>
        <p:grpSpPr>
          <a:xfrm>
            <a:off x="6082451" y="1838450"/>
            <a:ext cx="4935568" cy="2109972"/>
            <a:chOff x="426" y="639023"/>
            <a:chExt cx="1738866" cy="1557516"/>
          </a:xfrm>
          <a:solidFill>
            <a:schemeClr val="bg1">
              <a:lumMod val="75000"/>
            </a:schemeClr>
          </a:solidFill>
        </p:grpSpPr>
        <p:sp>
          <p:nvSpPr>
            <p:cNvPr id="11" name="Retângulo: Cantos Arredondados 10">
              <a:extLst>
                <a:ext uri="{FF2B5EF4-FFF2-40B4-BE49-F238E27FC236}">
                  <a16:creationId xmlns:a16="http://schemas.microsoft.com/office/drawing/2014/main" id="{DFCFA4D7-6FBC-48A8-A7E2-18A14F7D9D05}"/>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2" name="Retângulo: Cantos Arredondados 4">
              <a:extLst>
                <a:ext uri="{FF2B5EF4-FFF2-40B4-BE49-F238E27FC236}">
                  <a16:creationId xmlns:a16="http://schemas.microsoft.com/office/drawing/2014/main" id="{61F96A9D-E0DE-46DF-8FCB-25629FAA71E3}"/>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3000" dirty="0">
                  <a:solidFill>
                    <a:schemeClr val="tx1"/>
                  </a:solidFill>
                  <a:latin typeface="Trebuchet MS" panose="020B0603020202020204" pitchFamily="34" charset="0"/>
                </a:rPr>
                <a:t>2 - Liquidação extrajudicial da operadora de origem</a:t>
              </a:r>
            </a:p>
            <a:p>
              <a:pPr algn="ctr" defTabSz="755650">
                <a:lnSpc>
                  <a:spcPct val="90000"/>
                </a:lnSpc>
                <a:spcBef>
                  <a:spcPct val="0"/>
                </a:spcBef>
                <a:spcAft>
                  <a:spcPct val="35000"/>
                </a:spcAft>
              </a:pPr>
              <a:endParaRPr lang="pt-BR" sz="3000" dirty="0">
                <a:solidFill>
                  <a:schemeClr val="bg1">
                    <a:lumMod val="85000"/>
                  </a:schemeClr>
                </a:solidFill>
              </a:endParaRPr>
            </a:p>
          </p:txBody>
        </p:sp>
      </p:grpSp>
      <p:sp>
        <p:nvSpPr>
          <p:cNvPr id="13" name="CaixaDeTexto 12"/>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ESPECIAL</a:t>
            </a:r>
            <a:endParaRPr lang="pt-BR" sz="3600" b="1" dirty="0">
              <a:solidFill>
                <a:schemeClr val="bg1"/>
              </a:solidFill>
            </a:endParaRPr>
          </a:p>
        </p:txBody>
      </p:sp>
    </p:spTree>
    <p:extLst>
      <p:ext uri="{BB962C8B-B14F-4D97-AF65-F5344CB8AC3E}">
        <p14:creationId xmlns:p14="http://schemas.microsoft.com/office/powerpoint/2010/main" val="4245407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855505F9-C4B4-41DA-B91B-385C088DC761}"/>
              </a:ext>
            </a:extLst>
          </p:cNvPr>
          <p:cNvSpPr>
            <a:spLocks noGrp="1"/>
          </p:cNvSpPr>
          <p:nvPr>
            <p:ph type="sldNum" sz="quarter" idx="4"/>
          </p:nvPr>
        </p:nvSpPr>
        <p:spPr/>
        <p:txBody>
          <a:bodyPr/>
          <a:lstStyle/>
          <a:p>
            <a:fld id="{EBDF65D9-FF99-764A-9415-06FA1DD469B9}" type="slidenum">
              <a:rPr lang="en-US" smtClean="0"/>
              <a:t>24</a:t>
            </a:fld>
            <a:endParaRPr lang="en-US" dirty="0"/>
          </a:p>
        </p:txBody>
      </p:sp>
      <p:sp>
        <p:nvSpPr>
          <p:cNvPr id="4" name="Título 3">
            <a:extLst>
              <a:ext uri="{FF2B5EF4-FFF2-40B4-BE49-F238E27FC236}">
                <a16:creationId xmlns:a16="http://schemas.microsoft.com/office/drawing/2014/main" id="{4A024A0D-F6A0-40B4-9293-24D67E2B9BA7}"/>
              </a:ext>
            </a:extLst>
          </p:cNvPr>
          <p:cNvSpPr>
            <a:spLocks noGrp="1"/>
          </p:cNvSpPr>
          <p:nvPr>
            <p:ph type="title"/>
          </p:nvPr>
        </p:nvSpPr>
        <p:spPr>
          <a:xfrm>
            <a:off x="0" y="624758"/>
            <a:ext cx="12192000" cy="857250"/>
          </a:xfrm>
          <a:solidFill>
            <a:schemeClr val="bg1">
              <a:lumMod val="75000"/>
            </a:schemeClr>
          </a:solidFill>
        </p:spPr>
        <p:txBody>
          <a:bodyPr/>
          <a:lstStyle/>
          <a:p>
            <a:pPr algn="ctr"/>
            <a:r>
              <a:rPr lang="pt-BR" dirty="0">
                <a:solidFill>
                  <a:schemeClr val="tx1"/>
                </a:solidFill>
              </a:rPr>
              <a:t>REGRAS ESPECÍFICAS</a:t>
            </a:r>
          </a:p>
        </p:txBody>
      </p:sp>
      <p:grpSp>
        <p:nvGrpSpPr>
          <p:cNvPr id="19" name="Agrupar 18">
            <a:extLst>
              <a:ext uri="{FF2B5EF4-FFF2-40B4-BE49-F238E27FC236}">
                <a16:creationId xmlns:a16="http://schemas.microsoft.com/office/drawing/2014/main" id="{B72F0075-0ACB-49E7-A89F-F17C20E41100}"/>
              </a:ext>
            </a:extLst>
          </p:cNvPr>
          <p:cNvGrpSpPr/>
          <p:nvPr/>
        </p:nvGrpSpPr>
        <p:grpSpPr>
          <a:xfrm>
            <a:off x="612808" y="1978462"/>
            <a:ext cx="2434122" cy="2005940"/>
            <a:chOff x="426" y="639023"/>
            <a:chExt cx="1738866" cy="1557516"/>
          </a:xfrm>
          <a:solidFill>
            <a:srgbClr val="ED1651"/>
          </a:solidFill>
        </p:grpSpPr>
        <p:sp>
          <p:nvSpPr>
            <p:cNvPr id="20" name="Retângulo: Cantos Arredondados 19">
              <a:extLst>
                <a:ext uri="{FF2B5EF4-FFF2-40B4-BE49-F238E27FC236}">
                  <a16:creationId xmlns:a16="http://schemas.microsoft.com/office/drawing/2014/main" id="{7B2AF50D-C44C-45BF-9BDB-B228B60342DC}"/>
                </a:ext>
              </a:extLst>
            </p:cNvPr>
            <p:cNvSpPr/>
            <p:nvPr/>
          </p:nvSpPr>
          <p:spPr>
            <a:xfrm>
              <a:off x="426" y="639023"/>
              <a:ext cx="1738866" cy="1557516"/>
            </a:xfrm>
            <a:prstGeom prst="roundRect">
              <a:avLst/>
            </a:prstGeom>
            <a:solidFill>
              <a:schemeClr val="bg1">
                <a:lumMod val="7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1" name="Retângulo: Cantos Arredondados 4">
              <a:extLst>
                <a:ext uri="{FF2B5EF4-FFF2-40B4-BE49-F238E27FC236}">
                  <a16:creationId xmlns:a16="http://schemas.microsoft.com/office/drawing/2014/main" id="{BDCB9827-77A1-488A-868E-158C5E122F9D}"/>
                </a:ext>
              </a:extLst>
            </p:cNvPr>
            <p:cNvSpPr txBox="1"/>
            <p:nvPr/>
          </p:nvSpPr>
          <p:spPr>
            <a:xfrm>
              <a:off x="76458" y="715055"/>
              <a:ext cx="1586802" cy="1405452"/>
            </a:xfrm>
            <a:prstGeom prst="rect">
              <a:avLst/>
            </a:prstGeom>
            <a:solidFill>
              <a:schemeClr val="bg1">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600" dirty="0">
                  <a:solidFill>
                    <a:schemeClr val="tx1"/>
                  </a:solidFill>
                  <a:latin typeface="Trebuchet MS" panose="020B0603020202020204" pitchFamily="34" charset="0"/>
                </a:rPr>
                <a:t>Sempre haverá uma RO (Resolução Operacional), com prazo de 60 dias, prorrogáveis ou não</a:t>
              </a:r>
            </a:p>
            <a:p>
              <a:pPr algn="ctr" defTabSz="755650">
                <a:lnSpc>
                  <a:spcPct val="90000"/>
                </a:lnSpc>
                <a:spcBef>
                  <a:spcPct val="0"/>
                </a:spcBef>
                <a:spcAft>
                  <a:spcPct val="35000"/>
                </a:spcAft>
              </a:pPr>
              <a:endParaRPr lang="pt-BR" sz="1600" dirty="0"/>
            </a:p>
          </p:txBody>
        </p:sp>
      </p:grpSp>
      <p:grpSp>
        <p:nvGrpSpPr>
          <p:cNvPr id="22" name="Agrupar 21">
            <a:extLst>
              <a:ext uri="{FF2B5EF4-FFF2-40B4-BE49-F238E27FC236}">
                <a16:creationId xmlns:a16="http://schemas.microsoft.com/office/drawing/2014/main" id="{1639B28C-3C85-4482-94D0-D988A8CF64F4}"/>
              </a:ext>
            </a:extLst>
          </p:cNvPr>
          <p:cNvGrpSpPr/>
          <p:nvPr/>
        </p:nvGrpSpPr>
        <p:grpSpPr>
          <a:xfrm>
            <a:off x="3323363" y="2374941"/>
            <a:ext cx="1830830" cy="1527528"/>
            <a:chOff x="2269494" y="654017"/>
            <a:chExt cx="1830830" cy="1527528"/>
          </a:xfrm>
          <a:solidFill>
            <a:srgbClr val="ED1651"/>
          </a:solidFill>
        </p:grpSpPr>
        <p:sp>
          <p:nvSpPr>
            <p:cNvPr id="23" name="Retângulo: Cantos Arredondados 22">
              <a:extLst>
                <a:ext uri="{FF2B5EF4-FFF2-40B4-BE49-F238E27FC236}">
                  <a16:creationId xmlns:a16="http://schemas.microsoft.com/office/drawing/2014/main" id="{E6E51A6F-41C0-4621-8744-A3C9E0731BB2}"/>
                </a:ext>
              </a:extLst>
            </p:cNvPr>
            <p:cNvSpPr/>
            <p:nvPr/>
          </p:nvSpPr>
          <p:spPr>
            <a:xfrm>
              <a:off x="2269494" y="654017"/>
              <a:ext cx="1830830" cy="1527528"/>
            </a:xfrm>
            <a:prstGeom prst="roundRect">
              <a:avLst/>
            </a:prstGeom>
            <a:solidFill>
              <a:schemeClr val="bg1">
                <a:lumMod val="7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4" name="Retângulo: Cantos Arredondados 8">
              <a:extLst>
                <a:ext uri="{FF2B5EF4-FFF2-40B4-BE49-F238E27FC236}">
                  <a16:creationId xmlns:a16="http://schemas.microsoft.com/office/drawing/2014/main" id="{E26CD787-15C0-47A9-980F-86AA2014823F}"/>
                </a:ext>
              </a:extLst>
            </p:cNvPr>
            <p:cNvSpPr txBox="1"/>
            <p:nvPr/>
          </p:nvSpPr>
          <p:spPr>
            <a:xfrm>
              <a:off x="2344062" y="728585"/>
              <a:ext cx="1681694" cy="1378392"/>
            </a:xfrm>
            <a:prstGeom prst="rect">
              <a:avLst/>
            </a:prstGeom>
            <a:solidFill>
              <a:schemeClr val="bg1">
                <a:lumMod val="75000"/>
              </a:schemeClr>
            </a:solid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600" dirty="0">
                  <a:solidFill>
                    <a:schemeClr val="tx1"/>
                  </a:solidFill>
                  <a:latin typeface="Trebuchet MS" panose="020B0603020202020204" pitchFamily="34" charset="0"/>
                </a:rPr>
                <a:t>Plano de origem não regulamentado, adaptado ou regulamentado</a:t>
              </a:r>
            </a:p>
            <a:p>
              <a:pPr algn="ctr" defTabSz="755650">
                <a:lnSpc>
                  <a:spcPct val="90000"/>
                </a:lnSpc>
                <a:spcBef>
                  <a:spcPct val="0"/>
                </a:spcBef>
                <a:spcAft>
                  <a:spcPct val="35000"/>
                </a:spcAft>
              </a:pPr>
              <a:endParaRPr lang="pt-BR" sz="1600" dirty="0"/>
            </a:p>
          </p:txBody>
        </p:sp>
      </p:grpSp>
      <p:grpSp>
        <p:nvGrpSpPr>
          <p:cNvPr id="25" name="Agrupar 24">
            <a:extLst>
              <a:ext uri="{FF2B5EF4-FFF2-40B4-BE49-F238E27FC236}">
                <a16:creationId xmlns:a16="http://schemas.microsoft.com/office/drawing/2014/main" id="{241828DE-98A5-430D-A7A7-6FF7A6E3E990}"/>
              </a:ext>
            </a:extLst>
          </p:cNvPr>
          <p:cNvGrpSpPr/>
          <p:nvPr/>
        </p:nvGrpSpPr>
        <p:grpSpPr>
          <a:xfrm>
            <a:off x="5470447" y="2360351"/>
            <a:ext cx="2003681" cy="1557516"/>
            <a:chOff x="4630525" y="666280"/>
            <a:chExt cx="1860868" cy="1503003"/>
          </a:xfrm>
          <a:solidFill>
            <a:schemeClr val="bg1">
              <a:lumMod val="75000"/>
            </a:schemeClr>
          </a:solidFill>
        </p:grpSpPr>
        <p:sp>
          <p:nvSpPr>
            <p:cNvPr id="26" name="Retângulo: Cantos Arredondados 25">
              <a:hlinkClick r:id="rId2" action="ppaction://hlinksldjump"/>
              <a:extLst>
                <a:ext uri="{FF2B5EF4-FFF2-40B4-BE49-F238E27FC236}">
                  <a16:creationId xmlns:a16="http://schemas.microsoft.com/office/drawing/2014/main" id="{EE93C7D1-B009-43E3-8543-A7864293393B}"/>
                </a:ext>
              </a:extLst>
            </p:cNvPr>
            <p:cNvSpPr/>
            <p:nvPr/>
          </p:nvSpPr>
          <p:spPr>
            <a:xfrm>
              <a:off x="4630525" y="666280"/>
              <a:ext cx="1860868" cy="1503003"/>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27" name="Retângulo: Cantos Arredondados 12">
              <a:extLst>
                <a:ext uri="{FF2B5EF4-FFF2-40B4-BE49-F238E27FC236}">
                  <a16:creationId xmlns:a16="http://schemas.microsoft.com/office/drawing/2014/main" id="{DF79E478-24D4-4603-A403-C3D5F73B4917}"/>
                </a:ext>
              </a:extLst>
            </p:cNvPr>
            <p:cNvSpPr txBox="1"/>
            <p:nvPr/>
          </p:nvSpPr>
          <p:spPr>
            <a:xfrm>
              <a:off x="4703896" y="739651"/>
              <a:ext cx="1714126" cy="135626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1600" dirty="0">
                  <a:solidFill>
                    <a:schemeClr val="tx1"/>
                  </a:solidFill>
                  <a:latin typeface="Trebuchet MS" panose="020B0603020202020204" pitchFamily="34" charset="0"/>
                </a:rPr>
                <a:t>Beneficiário extinto do plano de origem em até 60 dias</a:t>
              </a:r>
            </a:p>
            <a:p>
              <a:pPr algn="ctr" defTabSz="755650">
                <a:lnSpc>
                  <a:spcPct val="90000"/>
                </a:lnSpc>
                <a:spcBef>
                  <a:spcPct val="0"/>
                </a:spcBef>
                <a:spcAft>
                  <a:spcPct val="35000"/>
                </a:spcAft>
              </a:pPr>
              <a:endParaRPr lang="pt-BR" sz="1600" dirty="0"/>
            </a:p>
          </p:txBody>
        </p:sp>
      </p:grpSp>
      <p:grpSp>
        <p:nvGrpSpPr>
          <p:cNvPr id="28" name="Agrupar 27">
            <a:extLst>
              <a:ext uri="{FF2B5EF4-FFF2-40B4-BE49-F238E27FC236}">
                <a16:creationId xmlns:a16="http://schemas.microsoft.com/office/drawing/2014/main" id="{F52BB69F-679F-43A9-BB93-8A571D1F48E7}"/>
              </a:ext>
            </a:extLst>
          </p:cNvPr>
          <p:cNvGrpSpPr/>
          <p:nvPr/>
        </p:nvGrpSpPr>
        <p:grpSpPr>
          <a:xfrm>
            <a:off x="8026994" y="2009849"/>
            <a:ext cx="2890388" cy="2079831"/>
            <a:chOff x="7021595" y="641216"/>
            <a:chExt cx="2003681" cy="1553131"/>
          </a:xfrm>
          <a:solidFill>
            <a:schemeClr val="bg1">
              <a:lumMod val="75000"/>
            </a:schemeClr>
          </a:solidFill>
        </p:grpSpPr>
        <p:sp>
          <p:nvSpPr>
            <p:cNvPr id="29" name="Retângulo: Cantos Arredondados 28">
              <a:hlinkClick r:id="rId3" action="ppaction://hlinksldjump"/>
              <a:extLst>
                <a:ext uri="{FF2B5EF4-FFF2-40B4-BE49-F238E27FC236}">
                  <a16:creationId xmlns:a16="http://schemas.microsoft.com/office/drawing/2014/main" id="{0D336A6D-7516-40BA-B511-9C3E401525A7}"/>
                </a:ext>
              </a:extLst>
            </p:cNvPr>
            <p:cNvSpPr/>
            <p:nvPr/>
          </p:nvSpPr>
          <p:spPr>
            <a:xfrm>
              <a:off x="7021595" y="641216"/>
              <a:ext cx="2003681" cy="1553131"/>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30" name="Retângulo: Cantos Arredondados 16">
              <a:extLst>
                <a:ext uri="{FF2B5EF4-FFF2-40B4-BE49-F238E27FC236}">
                  <a16:creationId xmlns:a16="http://schemas.microsoft.com/office/drawing/2014/main" id="{BD71EBE4-FA6C-4F1A-83BB-332AD6E225CE}"/>
                </a:ext>
              </a:extLst>
            </p:cNvPr>
            <p:cNvSpPr txBox="1"/>
            <p:nvPr/>
          </p:nvSpPr>
          <p:spPr>
            <a:xfrm>
              <a:off x="7097413" y="717034"/>
              <a:ext cx="1852045" cy="140149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0320" tIns="20320" rIns="20320" bIns="20320" numCol="1" spcCol="1270" anchor="ctr" anchorCtr="0">
              <a:noAutofit/>
            </a:bodyPr>
            <a:lstStyle/>
            <a:p>
              <a:pPr algn="ctr" defTabSz="711200">
                <a:lnSpc>
                  <a:spcPct val="90000"/>
                </a:lnSpc>
                <a:spcBef>
                  <a:spcPct val="0"/>
                </a:spcBef>
                <a:spcAft>
                  <a:spcPct val="35000"/>
                </a:spcAft>
              </a:pPr>
              <a:r>
                <a:rPr lang="pt-BR" sz="1600" dirty="0">
                  <a:solidFill>
                    <a:schemeClr val="tx1"/>
                  </a:solidFill>
                  <a:latin typeface="Trebuchet MS" panose="020B0603020202020204" pitchFamily="34" charset="0"/>
                </a:rPr>
                <a:t>Para beneficiário com menos de 300 dias no plano de origem, a operadora de destino pode cobrar o período de carências restante (descontar período já cumprido)</a:t>
              </a:r>
            </a:p>
            <a:p>
              <a:pPr algn="ctr" defTabSz="711200">
                <a:lnSpc>
                  <a:spcPct val="90000"/>
                </a:lnSpc>
                <a:spcBef>
                  <a:spcPct val="0"/>
                </a:spcBef>
                <a:spcAft>
                  <a:spcPct val="35000"/>
                </a:spcAft>
              </a:pPr>
              <a:endParaRPr lang="pt-BR" sz="1600" dirty="0"/>
            </a:p>
          </p:txBody>
        </p:sp>
      </p:grpSp>
      <p:sp>
        <p:nvSpPr>
          <p:cNvPr id="31" name="Retângulo: Cantos Arredondados 30">
            <a:extLst>
              <a:ext uri="{FF2B5EF4-FFF2-40B4-BE49-F238E27FC236}">
                <a16:creationId xmlns:a16="http://schemas.microsoft.com/office/drawing/2014/main" id="{3EFD2E85-4EC8-41E7-A2F3-B54751697ADD}"/>
              </a:ext>
            </a:extLst>
          </p:cNvPr>
          <p:cNvSpPr/>
          <p:nvPr/>
        </p:nvSpPr>
        <p:spPr>
          <a:xfrm>
            <a:off x="3664349" y="4285673"/>
            <a:ext cx="3747229" cy="2009627"/>
          </a:xfrm>
          <a:prstGeom prst="roundRect">
            <a:avLst/>
          </a:prstGeom>
          <a:solidFill>
            <a:schemeClr val="bg1">
              <a:lumMod val="75000"/>
            </a:schemeClr>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a:solidFill>
                  <a:schemeClr val="tx1"/>
                </a:solidFill>
                <a:latin typeface="Trebuchet MS" panose="020B0603020202020204" pitchFamily="34" charset="0"/>
              </a:rPr>
              <a:t>Para beneficiário com menos de 24 meses no plano de origem, a operadora de destino pode cobrar o período de CPT restante (descontar período já cumprido). </a:t>
            </a:r>
          </a:p>
          <a:p>
            <a:endParaRPr lang="pt-BR" dirty="0"/>
          </a:p>
        </p:txBody>
      </p:sp>
      <p:sp>
        <p:nvSpPr>
          <p:cNvPr id="18" name="Título 3">
            <a:extLst>
              <a:ext uri="{FF2B5EF4-FFF2-40B4-BE49-F238E27FC236}">
                <a16:creationId xmlns:a16="http://schemas.microsoft.com/office/drawing/2014/main" id="{93E65385-B4BD-4E12-BD9F-5DCE6256191A}"/>
              </a:ext>
            </a:extLst>
          </p:cNvPr>
          <p:cNvSpPr txBox="1">
            <a:spLocks/>
          </p:cNvSpPr>
          <p:nvPr/>
        </p:nvSpPr>
        <p:spPr>
          <a:xfrm>
            <a:off x="0" y="-47231"/>
            <a:ext cx="12192000" cy="85725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600" b="1" kern="1200">
                <a:solidFill>
                  <a:srgbClr val="411564"/>
                </a:solidFill>
                <a:latin typeface="Trebuchet MS" panose="020B0603020202020204" pitchFamily="34" charset="0"/>
                <a:ea typeface="+mj-ea"/>
                <a:cs typeface="+mj-cs"/>
              </a:defRPr>
            </a:lvl1pPr>
          </a:lstStyle>
          <a:p>
            <a:pPr algn="ctr"/>
            <a:endParaRPr lang="pt-BR" dirty="0">
              <a:solidFill>
                <a:schemeClr val="bg1"/>
              </a:solidFill>
              <a:effectLst>
                <a:outerShdw blurRad="38100" dist="38100" dir="2700000" algn="tl">
                  <a:srgbClr val="000000">
                    <a:alpha val="43137"/>
                  </a:srgbClr>
                </a:outerShdw>
              </a:effectLst>
            </a:endParaRPr>
          </a:p>
        </p:txBody>
      </p:sp>
      <p:sp>
        <p:nvSpPr>
          <p:cNvPr id="32" name="CaixaDeTexto 31"/>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ESPECIAL</a:t>
            </a:r>
            <a:endParaRPr lang="pt-BR" sz="3600" b="1" dirty="0">
              <a:solidFill>
                <a:schemeClr val="bg1"/>
              </a:solidFill>
            </a:endParaRPr>
          </a:p>
        </p:txBody>
      </p:sp>
    </p:spTree>
    <p:extLst>
      <p:ext uri="{BB962C8B-B14F-4D97-AF65-F5344CB8AC3E}">
        <p14:creationId xmlns:p14="http://schemas.microsoft.com/office/powerpoint/2010/main" val="828014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98FB997E-0598-40E6-8385-0A26922A65AD}"/>
              </a:ext>
            </a:extLst>
          </p:cNvPr>
          <p:cNvSpPr>
            <a:spLocks noGrp="1"/>
          </p:cNvSpPr>
          <p:nvPr>
            <p:ph type="sldNum" sz="quarter" idx="4"/>
          </p:nvPr>
        </p:nvSpPr>
        <p:spPr/>
        <p:txBody>
          <a:bodyPr/>
          <a:lstStyle/>
          <a:p>
            <a:fld id="{EBDF65D9-FF99-764A-9415-06FA1DD469B9}" type="slidenum">
              <a:rPr lang="en-US" smtClean="0"/>
              <a:t>25</a:t>
            </a:fld>
            <a:endParaRPr lang="en-US" dirty="0"/>
          </a:p>
        </p:txBody>
      </p:sp>
      <p:sp>
        <p:nvSpPr>
          <p:cNvPr id="3" name="Espaço Reservado para Conteúdo 2">
            <a:extLst>
              <a:ext uri="{FF2B5EF4-FFF2-40B4-BE49-F238E27FC236}">
                <a16:creationId xmlns:a16="http://schemas.microsoft.com/office/drawing/2014/main" id="{3384BA92-DB65-4798-B511-CEC986910D7A}"/>
              </a:ext>
            </a:extLst>
          </p:cNvPr>
          <p:cNvSpPr>
            <a:spLocks noGrp="1"/>
          </p:cNvSpPr>
          <p:nvPr>
            <p:ph idx="1"/>
          </p:nvPr>
        </p:nvSpPr>
        <p:spPr>
          <a:xfrm>
            <a:off x="0" y="1662422"/>
            <a:ext cx="12191999" cy="5195578"/>
          </a:xfrm>
          <a:solidFill>
            <a:srgbClr val="92D050"/>
          </a:solidFill>
        </p:spPr>
        <p:txBody>
          <a:bodyPr/>
          <a:lstStyle/>
          <a:p>
            <a:pPr>
              <a:lnSpc>
                <a:spcPct val="150000"/>
              </a:lnSpc>
            </a:pPr>
            <a:r>
              <a:rPr lang="pt-BR" dirty="0">
                <a:solidFill>
                  <a:schemeClr val="tx1"/>
                </a:solidFill>
              </a:rPr>
              <a:t>“É o direito que o beneficiário tem de mudar de plano privado de assistência à saúde dispensado do cumprimento de períodos de carência ou cobertura parcial temporária relativos às coberturas previstas na segmentação assistencial do plano de origem, na hipótese de cancelamento do registro da operadora do plano de origem ou de sua Liquidação Extrajudicial, caso não seja possível a aplicabilidade das disposições desta Resolução ou em hipótese que mereça ser excetuada em face do </a:t>
            </a:r>
            <a:r>
              <a:rPr lang="pt-BR" b="1" u="sng" dirty="0">
                <a:solidFill>
                  <a:schemeClr val="tx1"/>
                </a:solidFill>
              </a:rPr>
              <a:t>interesse público</a:t>
            </a:r>
            <a:r>
              <a:rPr lang="pt-BR" dirty="0">
                <a:solidFill>
                  <a:schemeClr val="tx1"/>
                </a:solidFill>
              </a:rPr>
              <a:t>”. (art. 2º, inciso VII)</a:t>
            </a:r>
          </a:p>
          <a:p>
            <a:endParaRPr lang="pt-BR" dirty="0"/>
          </a:p>
        </p:txBody>
      </p:sp>
      <p:sp>
        <p:nvSpPr>
          <p:cNvPr id="4" name="Título 3">
            <a:extLst>
              <a:ext uri="{FF2B5EF4-FFF2-40B4-BE49-F238E27FC236}">
                <a16:creationId xmlns:a16="http://schemas.microsoft.com/office/drawing/2014/main" id="{3DFAB84F-4CDC-4B1E-A01B-9046B9807D0B}"/>
              </a:ext>
            </a:extLst>
          </p:cNvPr>
          <p:cNvSpPr>
            <a:spLocks noGrp="1"/>
          </p:cNvSpPr>
          <p:nvPr>
            <p:ph type="title"/>
          </p:nvPr>
        </p:nvSpPr>
        <p:spPr>
          <a:xfrm>
            <a:off x="0" y="621792"/>
            <a:ext cx="12192000" cy="1040630"/>
          </a:xfrm>
          <a:solidFill>
            <a:srgbClr val="92D050"/>
          </a:solidFill>
        </p:spPr>
        <p:txBody>
          <a:bodyPr>
            <a:normAutofit/>
          </a:bodyPr>
          <a:lstStyle/>
          <a:p>
            <a:pPr algn="ctr"/>
            <a:r>
              <a:rPr lang="pt-BR" dirty="0" smtClean="0">
                <a:solidFill>
                  <a:schemeClr val="tx1"/>
                </a:solidFill>
              </a:rPr>
              <a:t>CONCEITO</a:t>
            </a:r>
            <a:endParaRPr lang="pt-BR" dirty="0">
              <a:solidFill>
                <a:schemeClr val="tx1"/>
              </a:solidFill>
            </a:endParaRPr>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EXTRAORDINÁRIA</a:t>
            </a:r>
            <a:endParaRPr lang="pt-BR" sz="3600" b="1" dirty="0">
              <a:solidFill>
                <a:schemeClr val="bg1"/>
              </a:solidFill>
            </a:endParaRPr>
          </a:p>
        </p:txBody>
      </p:sp>
    </p:spTree>
    <p:extLst>
      <p:ext uri="{BB962C8B-B14F-4D97-AF65-F5344CB8AC3E}">
        <p14:creationId xmlns:p14="http://schemas.microsoft.com/office/powerpoint/2010/main" val="24775415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AE7CFD5F-EFD4-42F8-9C25-CD6E35DDBDFF}"/>
              </a:ext>
            </a:extLst>
          </p:cNvPr>
          <p:cNvSpPr>
            <a:spLocks noGrp="1"/>
          </p:cNvSpPr>
          <p:nvPr>
            <p:ph type="sldNum" sz="quarter" idx="4"/>
          </p:nvPr>
        </p:nvSpPr>
        <p:spPr/>
        <p:txBody>
          <a:bodyPr/>
          <a:lstStyle/>
          <a:p>
            <a:fld id="{EBDF65D9-FF99-764A-9415-06FA1DD469B9}" type="slidenum">
              <a:rPr lang="en-US" smtClean="0"/>
              <a:t>26</a:t>
            </a:fld>
            <a:endParaRPr lang="en-US" dirty="0"/>
          </a:p>
        </p:txBody>
      </p:sp>
      <p:sp>
        <p:nvSpPr>
          <p:cNvPr id="4" name="Título 3">
            <a:extLst>
              <a:ext uri="{FF2B5EF4-FFF2-40B4-BE49-F238E27FC236}">
                <a16:creationId xmlns:a16="http://schemas.microsoft.com/office/drawing/2014/main" id="{4FFB00DA-3BD4-48C9-9D00-4BEA5115CEAC}"/>
              </a:ext>
            </a:extLst>
          </p:cNvPr>
          <p:cNvSpPr>
            <a:spLocks noGrp="1"/>
          </p:cNvSpPr>
          <p:nvPr>
            <p:ph type="title"/>
          </p:nvPr>
        </p:nvSpPr>
        <p:spPr>
          <a:xfrm>
            <a:off x="0" y="628662"/>
            <a:ext cx="12192000" cy="857250"/>
          </a:xfrm>
          <a:solidFill>
            <a:srgbClr val="92D050"/>
          </a:solidFill>
        </p:spPr>
        <p:txBody>
          <a:bodyPr/>
          <a:lstStyle/>
          <a:p>
            <a:pPr algn="ctr"/>
            <a:r>
              <a:rPr lang="pt-BR" dirty="0">
                <a:solidFill>
                  <a:schemeClr val="tx1"/>
                </a:solidFill>
              </a:rPr>
              <a:t>REQUISITO</a:t>
            </a:r>
          </a:p>
        </p:txBody>
      </p:sp>
      <p:sp>
        <p:nvSpPr>
          <p:cNvPr id="6" name="Retângulo: Cantos Arredondados 5">
            <a:extLst>
              <a:ext uri="{FF2B5EF4-FFF2-40B4-BE49-F238E27FC236}">
                <a16:creationId xmlns:a16="http://schemas.microsoft.com/office/drawing/2014/main" id="{86AA2F34-11EB-42AA-B8A9-52A06F0F5887}"/>
              </a:ext>
            </a:extLst>
          </p:cNvPr>
          <p:cNvSpPr/>
          <p:nvPr/>
        </p:nvSpPr>
        <p:spPr>
          <a:xfrm>
            <a:off x="3951994" y="2141180"/>
            <a:ext cx="4288011" cy="1727199"/>
          </a:xfrm>
          <a:prstGeom prst="roundRect">
            <a:avLst/>
          </a:prstGeom>
          <a:solidFill>
            <a:srgbClr val="92D050"/>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500" dirty="0">
                <a:solidFill>
                  <a:schemeClr val="tx1"/>
                </a:solidFill>
                <a:latin typeface="Trebuchet MS" panose="020B0603020202020204" pitchFamily="34" charset="0"/>
              </a:rPr>
              <a:t>1 - Interesse público que exija sobreposição das regras comuns de portabilidade especial</a:t>
            </a:r>
          </a:p>
          <a:p>
            <a:endParaRPr lang="pt-BR" dirty="0"/>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EXTRAORDINÁRIA</a:t>
            </a:r>
            <a:endParaRPr lang="pt-BR" sz="3600" b="1" dirty="0">
              <a:solidFill>
                <a:schemeClr val="bg1"/>
              </a:solidFill>
            </a:endParaRPr>
          </a:p>
        </p:txBody>
      </p:sp>
    </p:spTree>
    <p:extLst>
      <p:ext uri="{BB962C8B-B14F-4D97-AF65-F5344CB8AC3E}">
        <p14:creationId xmlns:p14="http://schemas.microsoft.com/office/powerpoint/2010/main" val="2132561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B8E735D3-08FC-4440-8734-BAC7702BF663}"/>
              </a:ext>
            </a:extLst>
          </p:cNvPr>
          <p:cNvSpPr>
            <a:spLocks noGrp="1"/>
          </p:cNvSpPr>
          <p:nvPr>
            <p:ph type="sldNum" sz="quarter" idx="4"/>
          </p:nvPr>
        </p:nvSpPr>
        <p:spPr/>
        <p:txBody>
          <a:bodyPr/>
          <a:lstStyle/>
          <a:p>
            <a:fld id="{EBDF65D9-FF99-764A-9415-06FA1DD469B9}" type="slidenum">
              <a:rPr lang="en-US" smtClean="0"/>
              <a:t>27</a:t>
            </a:fld>
            <a:endParaRPr lang="en-US" dirty="0"/>
          </a:p>
        </p:txBody>
      </p:sp>
      <p:sp>
        <p:nvSpPr>
          <p:cNvPr id="4" name="Título 3">
            <a:extLst>
              <a:ext uri="{FF2B5EF4-FFF2-40B4-BE49-F238E27FC236}">
                <a16:creationId xmlns:a16="http://schemas.microsoft.com/office/drawing/2014/main" id="{5B6AC976-2829-48C2-A80F-F5ADCE764822}"/>
              </a:ext>
            </a:extLst>
          </p:cNvPr>
          <p:cNvSpPr>
            <a:spLocks noGrp="1"/>
          </p:cNvSpPr>
          <p:nvPr>
            <p:ph type="title"/>
          </p:nvPr>
        </p:nvSpPr>
        <p:spPr>
          <a:xfrm>
            <a:off x="0" y="627092"/>
            <a:ext cx="12191999" cy="857250"/>
          </a:xfrm>
          <a:solidFill>
            <a:srgbClr val="92D050"/>
          </a:solidFill>
        </p:spPr>
        <p:txBody>
          <a:bodyPr/>
          <a:lstStyle/>
          <a:p>
            <a:pPr algn="ctr"/>
            <a:r>
              <a:rPr lang="pt-BR" dirty="0">
                <a:solidFill>
                  <a:schemeClr val="tx1"/>
                </a:solidFill>
              </a:rPr>
              <a:t>HIPÓTESES</a:t>
            </a:r>
          </a:p>
        </p:txBody>
      </p:sp>
      <p:grpSp>
        <p:nvGrpSpPr>
          <p:cNvPr id="7" name="Agrupar 6">
            <a:extLst>
              <a:ext uri="{FF2B5EF4-FFF2-40B4-BE49-F238E27FC236}">
                <a16:creationId xmlns:a16="http://schemas.microsoft.com/office/drawing/2014/main" id="{63DAFB99-C0AA-4643-843F-7C639A05EE11}"/>
              </a:ext>
            </a:extLst>
          </p:cNvPr>
          <p:cNvGrpSpPr/>
          <p:nvPr/>
        </p:nvGrpSpPr>
        <p:grpSpPr>
          <a:xfrm>
            <a:off x="1373466" y="2142606"/>
            <a:ext cx="4140590" cy="2083030"/>
            <a:chOff x="426" y="639023"/>
            <a:chExt cx="1738866" cy="1557516"/>
          </a:xfrm>
          <a:solidFill>
            <a:srgbClr val="00B0F0"/>
          </a:solidFill>
        </p:grpSpPr>
        <p:sp>
          <p:nvSpPr>
            <p:cNvPr id="8" name="Retângulo: Cantos Arredondados 7">
              <a:extLst>
                <a:ext uri="{FF2B5EF4-FFF2-40B4-BE49-F238E27FC236}">
                  <a16:creationId xmlns:a16="http://schemas.microsoft.com/office/drawing/2014/main" id="{456174CA-1522-43DB-BAB2-EDFB0434D192}"/>
                </a:ext>
              </a:extLst>
            </p:cNvPr>
            <p:cNvSpPr/>
            <p:nvPr/>
          </p:nvSpPr>
          <p:spPr>
            <a:xfrm>
              <a:off x="426" y="639023"/>
              <a:ext cx="1738866" cy="1557516"/>
            </a:xfrm>
            <a:prstGeom prst="roundRect">
              <a:avLst/>
            </a:prstGeom>
            <a:solidFill>
              <a:srgbClr val="92D050"/>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9" name="Retângulo: Cantos Arredondados 4">
              <a:extLst>
                <a:ext uri="{FF2B5EF4-FFF2-40B4-BE49-F238E27FC236}">
                  <a16:creationId xmlns:a16="http://schemas.microsoft.com/office/drawing/2014/main" id="{5859B585-A8B5-48BB-835A-E0200D240B79}"/>
                </a:ext>
              </a:extLst>
            </p:cNvPr>
            <p:cNvSpPr txBox="1"/>
            <p:nvPr/>
          </p:nvSpPr>
          <p:spPr>
            <a:xfrm>
              <a:off x="76458" y="715055"/>
              <a:ext cx="1586802" cy="1405452"/>
            </a:xfrm>
            <a:prstGeom prst="rect">
              <a:avLst/>
            </a:prstGeom>
            <a:solidFill>
              <a:srgbClr val="92D050"/>
            </a:solid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3200" dirty="0">
                  <a:solidFill>
                    <a:schemeClr val="tx1"/>
                  </a:solidFill>
                </a:rPr>
                <a:t>Cancelamento do registro da operadora de origem</a:t>
              </a:r>
              <a:endParaRPr lang="pt-BR" sz="2800" dirty="0">
                <a:solidFill>
                  <a:schemeClr val="tx1"/>
                </a:solidFill>
              </a:endParaRPr>
            </a:p>
            <a:p>
              <a:pPr algn="ctr" defTabSz="755650">
                <a:lnSpc>
                  <a:spcPct val="90000"/>
                </a:lnSpc>
                <a:spcBef>
                  <a:spcPct val="0"/>
                </a:spcBef>
                <a:spcAft>
                  <a:spcPct val="35000"/>
                </a:spcAft>
              </a:pPr>
              <a:endParaRPr lang="pt-BR" sz="3000" dirty="0"/>
            </a:p>
          </p:txBody>
        </p:sp>
      </p:grpSp>
      <p:grpSp>
        <p:nvGrpSpPr>
          <p:cNvPr id="10" name="Agrupar 9">
            <a:extLst>
              <a:ext uri="{FF2B5EF4-FFF2-40B4-BE49-F238E27FC236}">
                <a16:creationId xmlns:a16="http://schemas.microsoft.com/office/drawing/2014/main" id="{1C81D95E-4DCE-48CB-96E9-37DA01DB0503}"/>
              </a:ext>
            </a:extLst>
          </p:cNvPr>
          <p:cNvGrpSpPr/>
          <p:nvPr/>
        </p:nvGrpSpPr>
        <p:grpSpPr>
          <a:xfrm>
            <a:off x="6034973" y="2142606"/>
            <a:ext cx="4140590" cy="2083030"/>
            <a:chOff x="426" y="639023"/>
            <a:chExt cx="1738866" cy="1557516"/>
          </a:xfrm>
          <a:solidFill>
            <a:srgbClr val="92D050"/>
          </a:solidFill>
        </p:grpSpPr>
        <p:sp>
          <p:nvSpPr>
            <p:cNvPr id="11" name="Retângulo: Cantos Arredondados 10">
              <a:extLst>
                <a:ext uri="{FF2B5EF4-FFF2-40B4-BE49-F238E27FC236}">
                  <a16:creationId xmlns:a16="http://schemas.microsoft.com/office/drawing/2014/main" id="{6A4B3007-3B56-4556-B851-C42DC3E76A02}"/>
                </a:ext>
              </a:extLst>
            </p:cNvPr>
            <p:cNvSpPr/>
            <p:nvPr/>
          </p:nvSpPr>
          <p:spPr>
            <a:xfrm>
              <a:off x="426" y="639023"/>
              <a:ext cx="1738866" cy="1557516"/>
            </a:xfrm>
            <a:prstGeom prst="roundRect">
              <a:avLst/>
            </a:prstGeom>
            <a:grp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sp>
        <p:sp>
          <p:nvSpPr>
            <p:cNvPr id="12" name="Retângulo: Cantos Arredondados 4">
              <a:extLst>
                <a:ext uri="{FF2B5EF4-FFF2-40B4-BE49-F238E27FC236}">
                  <a16:creationId xmlns:a16="http://schemas.microsoft.com/office/drawing/2014/main" id="{8E968DC1-138E-4DB9-A7D4-8BCEB9A1F613}"/>
                </a:ext>
              </a:extLst>
            </p:cNvPr>
            <p:cNvSpPr txBox="1"/>
            <p:nvPr/>
          </p:nvSpPr>
          <p:spPr>
            <a:xfrm>
              <a:off x="76458" y="715055"/>
              <a:ext cx="1586802" cy="1405452"/>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algn="ctr" defTabSz="755650">
                <a:lnSpc>
                  <a:spcPct val="90000"/>
                </a:lnSpc>
                <a:spcBef>
                  <a:spcPct val="0"/>
                </a:spcBef>
                <a:spcAft>
                  <a:spcPct val="35000"/>
                </a:spcAft>
              </a:pPr>
              <a:r>
                <a:rPr lang="pt-BR" sz="3200" dirty="0">
                  <a:solidFill>
                    <a:schemeClr val="tx1"/>
                  </a:solidFill>
                </a:rPr>
                <a:t>Liquidação extrajudicial da operadora de origem</a:t>
              </a:r>
              <a:endParaRPr lang="pt-BR" sz="2800" dirty="0">
                <a:solidFill>
                  <a:schemeClr val="tx1"/>
                </a:solidFill>
              </a:endParaRPr>
            </a:p>
            <a:p>
              <a:pPr algn="ctr" defTabSz="755650">
                <a:lnSpc>
                  <a:spcPct val="90000"/>
                </a:lnSpc>
                <a:spcBef>
                  <a:spcPct val="0"/>
                </a:spcBef>
                <a:spcAft>
                  <a:spcPct val="35000"/>
                </a:spcAft>
              </a:pPr>
              <a:endParaRPr lang="pt-BR" sz="3000" dirty="0"/>
            </a:p>
          </p:txBody>
        </p:sp>
      </p:grpSp>
      <p:sp>
        <p:nvSpPr>
          <p:cNvPr id="13" name="CaixaDeTexto 12"/>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EXTRAORDINÁRIA</a:t>
            </a:r>
            <a:endParaRPr lang="pt-BR" sz="3600" b="1" dirty="0">
              <a:solidFill>
                <a:schemeClr val="bg1"/>
              </a:solidFill>
            </a:endParaRPr>
          </a:p>
        </p:txBody>
      </p:sp>
    </p:spTree>
    <p:extLst>
      <p:ext uri="{BB962C8B-B14F-4D97-AF65-F5344CB8AC3E}">
        <p14:creationId xmlns:p14="http://schemas.microsoft.com/office/powerpoint/2010/main" val="3928383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8A689C53-E037-44BF-B90F-7CC2BA87045C}"/>
              </a:ext>
            </a:extLst>
          </p:cNvPr>
          <p:cNvSpPr>
            <a:spLocks noGrp="1"/>
          </p:cNvSpPr>
          <p:nvPr>
            <p:ph type="sldNum" sz="quarter" idx="4"/>
          </p:nvPr>
        </p:nvSpPr>
        <p:spPr/>
        <p:txBody>
          <a:bodyPr/>
          <a:lstStyle/>
          <a:p>
            <a:fld id="{EBDF65D9-FF99-764A-9415-06FA1DD469B9}" type="slidenum">
              <a:rPr lang="en-US" smtClean="0"/>
              <a:t>28</a:t>
            </a:fld>
            <a:endParaRPr lang="en-US" dirty="0"/>
          </a:p>
        </p:txBody>
      </p:sp>
      <p:sp>
        <p:nvSpPr>
          <p:cNvPr id="4" name="Título 3">
            <a:extLst>
              <a:ext uri="{FF2B5EF4-FFF2-40B4-BE49-F238E27FC236}">
                <a16:creationId xmlns:a16="http://schemas.microsoft.com/office/drawing/2014/main" id="{7153C6E7-12B1-4B67-857A-CA1CF9F62F42}"/>
              </a:ext>
            </a:extLst>
          </p:cNvPr>
          <p:cNvSpPr>
            <a:spLocks noGrp="1"/>
          </p:cNvSpPr>
          <p:nvPr>
            <p:ph type="title"/>
          </p:nvPr>
        </p:nvSpPr>
        <p:spPr>
          <a:xfrm>
            <a:off x="0" y="612648"/>
            <a:ext cx="12192000" cy="927898"/>
          </a:xfrm>
          <a:solidFill>
            <a:srgbClr val="92D050"/>
          </a:solidFill>
        </p:spPr>
        <p:txBody>
          <a:bodyPr/>
          <a:lstStyle/>
          <a:p>
            <a:pPr algn="ctr"/>
            <a:r>
              <a:rPr lang="pt-BR" dirty="0">
                <a:solidFill>
                  <a:schemeClr val="tx1"/>
                </a:solidFill>
              </a:rPr>
              <a:t>REGRA ESPECÍFICA</a:t>
            </a:r>
          </a:p>
        </p:txBody>
      </p:sp>
      <p:sp>
        <p:nvSpPr>
          <p:cNvPr id="6" name="Retângulo: Cantos Arredondados 5">
            <a:extLst>
              <a:ext uri="{FF2B5EF4-FFF2-40B4-BE49-F238E27FC236}">
                <a16:creationId xmlns:a16="http://schemas.microsoft.com/office/drawing/2014/main" id="{1E4653A7-EC06-48A1-AE27-8811C2955D1F}"/>
              </a:ext>
            </a:extLst>
          </p:cNvPr>
          <p:cNvSpPr/>
          <p:nvPr/>
        </p:nvSpPr>
        <p:spPr>
          <a:xfrm>
            <a:off x="3868792" y="2162234"/>
            <a:ext cx="4454415" cy="1995053"/>
          </a:xfrm>
          <a:prstGeom prst="roundRect">
            <a:avLst/>
          </a:prstGeom>
          <a:solidFill>
            <a:srgbClr val="92D050"/>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sz="2800" dirty="0">
                <a:solidFill>
                  <a:schemeClr val="tx1"/>
                </a:solidFill>
                <a:latin typeface="Trebuchet MS" panose="020B0603020202020204" pitchFamily="34" charset="0"/>
              </a:rPr>
              <a:t>Dependerá da RO (Resolução Operacional) a ser publicada. </a:t>
            </a:r>
          </a:p>
          <a:p>
            <a:endParaRPr lang="pt-BR" dirty="0"/>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PORTABILIDADE EXTRAORDINÁRIA</a:t>
            </a:r>
            <a:endParaRPr lang="pt-BR" sz="3600" b="1" dirty="0">
              <a:solidFill>
                <a:schemeClr val="bg1"/>
              </a:solidFill>
            </a:endParaRPr>
          </a:p>
        </p:txBody>
      </p:sp>
    </p:spTree>
    <p:extLst>
      <p:ext uri="{BB962C8B-B14F-4D97-AF65-F5344CB8AC3E}">
        <p14:creationId xmlns:p14="http://schemas.microsoft.com/office/powerpoint/2010/main" val="375172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00CE11D1-3670-45C3-83F3-A7B18C307AED}"/>
              </a:ext>
            </a:extLst>
          </p:cNvPr>
          <p:cNvSpPr>
            <a:spLocks noGrp="1"/>
          </p:cNvSpPr>
          <p:nvPr>
            <p:ph type="sldNum" sz="quarter" idx="4"/>
          </p:nvPr>
        </p:nvSpPr>
        <p:spPr/>
        <p:txBody>
          <a:bodyPr/>
          <a:lstStyle/>
          <a:p>
            <a:fld id="{EBDF65D9-FF99-764A-9415-06FA1DD469B9}" type="slidenum">
              <a:rPr lang="en-US" smtClean="0"/>
              <a:t>29</a:t>
            </a:fld>
            <a:endParaRPr lang="en-US" dirty="0"/>
          </a:p>
        </p:txBody>
      </p:sp>
      <p:sp>
        <p:nvSpPr>
          <p:cNvPr id="4" name="Título 3">
            <a:extLst>
              <a:ext uri="{FF2B5EF4-FFF2-40B4-BE49-F238E27FC236}">
                <a16:creationId xmlns:a16="http://schemas.microsoft.com/office/drawing/2014/main" id="{AF0E220D-56A0-4C48-BC72-AC609973FDAF}"/>
              </a:ext>
            </a:extLst>
          </p:cNvPr>
          <p:cNvSpPr>
            <a:spLocks noGrp="1"/>
          </p:cNvSpPr>
          <p:nvPr>
            <p:ph type="title"/>
          </p:nvPr>
        </p:nvSpPr>
        <p:spPr>
          <a:xfrm>
            <a:off x="0" y="-94053"/>
            <a:ext cx="12191999" cy="772283"/>
          </a:xfrm>
        </p:spPr>
        <p:txBody>
          <a:bodyPr>
            <a:normAutofit/>
          </a:bodyPr>
          <a:lstStyle/>
          <a:p>
            <a:r>
              <a:rPr lang="pt-BR" dirty="0">
                <a:solidFill>
                  <a:schemeClr val="bg1"/>
                </a:solidFill>
              </a:rPr>
              <a:t>                     SÚMULA 21 </a:t>
            </a:r>
            <a:r>
              <a:rPr lang="pt-BR" sz="3000" i="1" dirty="0">
                <a:solidFill>
                  <a:schemeClr val="bg1"/>
                </a:solidFill>
              </a:rPr>
              <a:t>VERSUS</a:t>
            </a:r>
            <a:r>
              <a:rPr lang="pt-BR" dirty="0">
                <a:solidFill>
                  <a:schemeClr val="bg1"/>
                </a:solidFill>
              </a:rPr>
              <a:t> RN 438</a:t>
            </a:r>
          </a:p>
        </p:txBody>
      </p:sp>
      <p:graphicFrame>
        <p:nvGraphicFramePr>
          <p:cNvPr id="17" name="Tabela 16"/>
          <p:cNvGraphicFramePr>
            <a:graphicFrameLocks noGrp="1"/>
          </p:cNvGraphicFramePr>
          <p:nvPr>
            <p:extLst>
              <p:ext uri="{D42A27DB-BD31-4B8C-83A1-F6EECF244321}">
                <p14:modId xmlns:p14="http://schemas.microsoft.com/office/powerpoint/2010/main" val="2027455232"/>
              </p:ext>
            </p:extLst>
          </p:nvPr>
        </p:nvGraphicFramePr>
        <p:xfrm>
          <a:off x="0" y="550216"/>
          <a:ext cx="12192000" cy="6307784"/>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3365682172"/>
                    </a:ext>
                  </a:extLst>
                </a:gridCol>
                <a:gridCol w="6096000">
                  <a:extLst>
                    <a:ext uri="{9D8B030D-6E8A-4147-A177-3AD203B41FA5}">
                      <a16:colId xmlns:a16="http://schemas.microsoft.com/office/drawing/2014/main" val="1599279628"/>
                    </a:ext>
                  </a:extLst>
                </a:gridCol>
              </a:tblGrid>
              <a:tr h="1576946">
                <a:tc>
                  <a:txBody>
                    <a:bodyPr/>
                    <a:lstStyle/>
                    <a:p>
                      <a:r>
                        <a:rPr lang="pt-BR" sz="2200" b="0" dirty="0">
                          <a:solidFill>
                            <a:schemeClr val="tx1"/>
                          </a:solidFill>
                          <a:latin typeface="Trebuchet MS" panose="020B0603020202020204" pitchFamily="34" charset="0"/>
                        </a:rPr>
                        <a:t>Troca</a:t>
                      </a:r>
                      <a:r>
                        <a:rPr lang="pt-BR" sz="2200" b="0" baseline="0" dirty="0">
                          <a:solidFill>
                            <a:schemeClr val="tx1"/>
                          </a:solidFill>
                          <a:latin typeface="Trebuchet MS" panose="020B0603020202020204" pitchFamily="34" charset="0"/>
                        </a:rPr>
                        <a:t> sucessiva na mesma OPS, ou seja, sem interrupção de tempo entre um plano e outro.</a:t>
                      </a:r>
                      <a:endParaRPr lang="pt-BR" sz="2200" b="0" dirty="0">
                        <a:solidFill>
                          <a:schemeClr val="tx1"/>
                        </a:solidFill>
                        <a:latin typeface="Trebuchet MS" panose="020B0603020202020204" pitchFamily="34" charset="0"/>
                      </a:endParaRPr>
                    </a:p>
                  </a:txBody>
                  <a:tcPr>
                    <a:solidFill>
                      <a:srgbClr val="FFF0C7"/>
                    </a:solidFill>
                  </a:tcPr>
                </a:tc>
                <a:tc>
                  <a:txBody>
                    <a:bodyPr/>
                    <a:lstStyle/>
                    <a:p>
                      <a:r>
                        <a:rPr lang="pt-BR" sz="2200" b="0" dirty="0">
                          <a:solidFill>
                            <a:schemeClr val="tx1"/>
                          </a:solidFill>
                          <a:latin typeface="Trebuchet MS" panose="020B0603020202020204" pitchFamily="34" charset="0"/>
                        </a:rPr>
                        <a:t>Troca sucessiva</a:t>
                      </a:r>
                      <a:r>
                        <a:rPr lang="pt-BR" sz="2200" b="0" baseline="0" dirty="0">
                          <a:solidFill>
                            <a:schemeClr val="tx1"/>
                          </a:solidFill>
                          <a:latin typeface="Trebuchet MS" panose="020B0603020202020204" pitchFamily="34" charset="0"/>
                        </a:rPr>
                        <a:t> na mesma OPS ou em outra OPS, </a:t>
                      </a:r>
                      <a:r>
                        <a:rPr lang="pt-BR" sz="2200" b="1" baseline="0" dirty="0">
                          <a:solidFill>
                            <a:schemeClr val="tx1"/>
                          </a:solidFill>
                          <a:latin typeface="Trebuchet MS" panose="020B0603020202020204" pitchFamily="34" charset="0"/>
                        </a:rPr>
                        <a:t>com ou sem interrupção </a:t>
                      </a:r>
                      <a:r>
                        <a:rPr lang="pt-BR" sz="2200" b="0" baseline="0" dirty="0">
                          <a:solidFill>
                            <a:schemeClr val="tx1"/>
                          </a:solidFill>
                          <a:latin typeface="Trebuchet MS" panose="020B0603020202020204" pitchFamily="34" charset="0"/>
                        </a:rPr>
                        <a:t>de tempo entre um plano e outro. </a:t>
                      </a:r>
                      <a:endParaRPr lang="pt-BR" sz="2200" b="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1237655794"/>
                  </a:ext>
                </a:extLst>
              </a:tr>
              <a:tr h="1576946">
                <a:tc>
                  <a:txBody>
                    <a:bodyPr/>
                    <a:lstStyle/>
                    <a:p>
                      <a:r>
                        <a:rPr lang="pt-BR" sz="2200" dirty="0">
                          <a:solidFill>
                            <a:schemeClr val="tx1"/>
                          </a:solidFill>
                          <a:latin typeface="Trebuchet MS" panose="020B0603020202020204" pitchFamily="34" charset="0"/>
                        </a:rPr>
                        <a:t>Segunda análise (direito </a:t>
                      </a:r>
                      <a:r>
                        <a:rPr lang="pt-BR" sz="2200" b="1" dirty="0">
                          <a:solidFill>
                            <a:schemeClr val="tx1"/>
                          </a:solidFill>
                          <a:latin typeface="Trebuchet MS" panose="020B0603020202020204" pitchFamily="34" charset="0"/>
                        </a:rPr>
                        <a:t>secundário</a:t>
                      </a:r>
                      <a:r>
                        <a:rPr lang="pt-BR" sz="2200" dirty="0">
                          <a:solidFill>
                            <a:schemeClr val="tx1"/>
                          </a:solidFill>
                          <a:latin typeface="Trebuchet MS" panose="020B0603020202020204" pitchFamily="34" charset="0"/>
                        </a:rPr>
                        <a:t>).</a:t>
                      </a:r>
                    </a:p>
                  </a:txBody>
                  <a:tcPr>
                    <a:solidFill>
                      <a:srgbClr val="FFF0C7"/>
                    </a:solidFill>
                  </a:tcPr>
                </a:tc>
                <a:tc>
                  <a:txBody>
                    <a:bodyPr/>
                    <a:lstStyle/>
                    <a:p>
                      <a:r>
                        <a:rPr lang="pt-BR" sz="2200" dirty="0">
                          <a:solidFill>
                            <a:schemeClr val="tx1"/>
                          </a:solidFill>
                          <a:latin typeface="Trebuchet MS" panose="020B0603020202020204" pitchFamily="34" charset="0"/>
                        </a:rPr>
                        <a:t>Primeira</a:t>
                      </a:r>
                      <a:r>
                        <a:rPr lang="pt-BR" sz="2200" baseline="0" dirty="0">
                          <a:solidFill>
                            <a:schemeClr val="tx1"/>
                          </a:solidFill>
                          <a:latin typeface="Trebuchet MS" panose="020B0603020202020204" pitchFamily="34" charset="0"/>
                        </a:rPr>
                        <a:t> análise (direito </a:t>
                      </a:r>
                      <a:r>
                        <a:rPr lang="pt-BR" sz="2200" b="1" baseline="0" dirty="0">
                          <a:solidFill>
                            <a:schemeClr val="tx1"/>
                          </a:solidFill>
                          <a:latin typeface="Trebuchet MS" panose="020B0603020202020204" pitchFamily="34" charset="0"/>
                        </a:rPr>
                        <a:t>primário</a:t>
                      </a:r>
                      <a:r>
                        <a:rPr lang="pt-BR" sz="2200" baseline="0" dirty="0">
                          <a:solidFill>
                            <a:schemeClr val="tx1"/>
                          </a:solidFill>
                          <a:latin typeface="Trebuchet MS" panose="020B0603020202020204" pitchFamily="34" charset="0"/>
                        </a:rPr>
                        <a:t>).</a:t>
                      </a:r>
                      <a:endParaRPr lang="pt-BR" sz="220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3940032465"/>
                  </a:ext>
                </a:extLst>
              </a:tr>
              <a:tr h="1576946">
                <a:tc>
                  <a:txBody>
                    <a:bodyPr/>
                    <a:lstStyle/>
                    <a:p>
                      <a:r>
                        <a:rPr lang="pt-BR" sz="2200" dirty="0">
                          <a:solidFill>
                            <a:schemeClr val="tx1"/>
                          </a:solidFill>
                          <a:latin typeface="Trebuchet MS" panose="020B0603020202020204" pitchFamily="34" charset="0"/>
                        </a:rPr>
                        <a:t>Na alteração para acomodação</a:t>
                      </a:r>
                      <a:r>
                        <a:rPr lang="pt-BR" sz="2200" baseline="0" dirty="0">
                          <a:solidFill>
                            <a:schemeClr val="tx1"/>
                          </a:solidFill>
                          <a:latin typeface="Trebuchet MS" panose="020B0603020202020204" pitchFamily="34" charset="0"/>
                        </a:rPr>
                        <a:t> superior, pode ser exigido o cumprimento de prazos de carência.</a:t>
                      </a:r>
                      <a:endParaRPr lang="pt-BR" sz="2200" dirty="0">
                        <a:solidFill>
                          <a:schemeClr val="tx1"/>
                        </a:solidFill>
                        <a:latin typeface="Trebuchet MS" panose="020B0603020202020204" pitchFamily="34" charset="0"/>
                      </a:endParaRPr>
                    </a:p>
                  </a:txBody>
                  <a:tcPr>
                    <a:solidFill>
                      <a:srgbClr val="FFF0C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200" dirty="0">
                          <a:solidFill>
                            <a:schemeClr val="tx1"/>
                          </a:solidFill>
                          <a:latin typeface="Trebuchet MS" panose="020B0603020202020204" pitchFamily="34" charset="0"/>
                        </a:rPr>
                        <a:t>Na alteração para acomodação superior,</a:t>
                      </a:r>
                      <a:r>
                        <a:rPr lang="pt-BR" sz="2200" baseline="0" dirty="0">
                          <a:solidFill>
                            <a:schemeClr val="tx1"/>
                          </a:solidFill>
                          <a:latin typeface="Trebuchet MS" panose="020B0603020202020204" pitchFamily="34" charset="0"/>
                        </a:rPr>
                        <a:t> </a:t>
                      </a:r>
                      <a:r>
                        <a:rPr lang="pt-BR" sz="2200" b="1" baseline="0" dirty="0">
                          <a:solidFill>
                            <a:schemeClr val="tx1"/>
                          </a:solidFill>
                          <a:latin typeface="Trebuchet MS" panose="020B0603020202020204" pitchFamily="34" charset="0"/>
                        </a:rPr>
                        <a:t>NÃO</a:t>
                      </a:r>
                      <a:r>
                        <a:rPr lang="pt-BR" sz="2200" baseline="0" dirty="0">
                          <a:solidFill>
                            <a:schemeClr val="tx1"/>
                          </a:solidFill>
                          <a:latin typeface="Trebuchet MS" panose="020B0603020202020204" pitchFamily="34" charset="0"/>
                        </a:rPr>
                        <a:t> pode ser exigido o cumprimento de prazos de carência.</a:t>
                      </a:r>
                      <a:endParaRPr lang="pt-BR" sz="2200" dirty="0">
                        <a:solidFill>
                          <a:schemeClr val="tx1"/>
                        </a:solidFill>
                        <a:latin typeface="Trebuchet MS" panose="020B0603020202020204" pitchFamily="34" charset="0"/>
                      </a:endParaRPr>
                    </a:p>
                    <a:p>
                      <a:endParaRPr lang="pt-BR" sz="220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317528662"/>
                  </a:ext>
                </a:extLst>
              </a:tr>
              <a:tr h="1576946">
                <a:tc>
                  <a:txBody>
                    <a:bodyPr/>
                    <a:lstStyle/>
                    <a:p>
                      <a:r>
                        <a:rPr lang="pt-BR" sz="2200" dirty="0">
                          <a:solidFill>
                            <a:schemeClr val="tx1"/>
                          </a:solidFill>
                          <a:latin typeface="Trebuchet MS" panose="020B0603020202020204" pitchFamily="34" charset="0"/>
                        </a:rPr>
                        <a:t>Na ampliação</a:t>
                      </a:r>
                      <a:r>
                        <a:rPr lang="pt-BR" sz="2200" baseline="0" dirty="0">
                          <a:solidFill>
                            <a:schemeClr val="tx1"/>
                          </a:solidFill>
                          <a:latin typeface="Trebuchet MS" panose="020B0603020202020204" pitchFamily="34" charset="0"/>
                        </a:rPr>
                        <a:t> da abrangência geográfica, pode ser exigido o cumprimento de prazos de carência. </a:t>
                      </a:r>
                      <a:endParaRPr lang="pt-BR" sz="2200" dirty="0">
                        <a:solidFill>
                          <a:schemeClr val="tx1"/>
                        </a:solidFill>
                        <a:latin typeface="Trebuchet MS" panose="020B0603020202020204" pitchFamily="34" charset="0"/>
                      </a:endParaRPr>
                    </a:p>
                  </a:txBody>
                  <a:tcPr>
                    <a:solidFill>
                      <a:srgbClr val="FFF0C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2200" dirty="0">
                          <a:solidFill>
                            <a:schemeClr val="tx1"/>
                          </a:solidFill>
                          <a:latin typeface="Trebuchet MS" panose="020B0603020202020204" pitchFamily="34" charset="0"/>
                        </a:rPr>
                        <a:t>Na ampliação</a:t>
                      </a:r>
                      <a:r>
                        <a:rPr lang="pt-BR" sz="2200" baseline="0" dirty="0">
                          <a:solidFill>
                            <a:schemeClr val="tx1"/>
                          </a:solidFill>
                          <a:latin typeface="Trebuchet MS" panose="020B0603020202020204" pitchFamily="34" charset="0"/>
                        </a:rPr>
                        <a:t> da abrangência geográfica, </a:t>
                      </a:r>
                      <a:r>
                        <a:rPr lang="pt-BR" sz="2200" b="1" baseline="0" dirty="0">
                          <a:solidFill>
                            <a:schemeClr val="tx1"/>
                          </a:solidFill>
                          <a:latin typeface="Trebuchet MS" panose="020B0603020202020204" pitchFamily="34" charset="0"/>
                        </a:rPr>
                        <a:t>NÃO</a:t>
                      </a:r>
                      <a:r>
                        <a:rPr lang="pt-BR" sz="2200" baseline="0" dirty="0">
                          <a:solidFill>
                            <a:schemeClr val="tx1"/>
                          </a:solidFill>
                          <a:latin typeface="Trebuchet MS" panose="020B0603020202020204" pitchFamily="34" charset="0"/>
                        </a:rPr>
                        <a:t> pode ser exigido o cumprimento de prazos de carência. </a:t>
                      </a:r>
                      <a:endParaRPr lang="pt-BR" sz="2200" dirty="0">
                        <a:solidFill>
                          <a:schemeClr val="tx1"/>
                        </a:solidFill>
                        <a:latin typeface="Trebuchet MS" panose="020B0603020202020204" pitchFamily="34" charset="0"/>
                      </a:endParaRPr>
                    </a:p>
                    <a:p>
                      <a:endParaRPr lang="pt-BR" sz="220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3813210608"/>
                  </a:ext>
                </a:extLst>
              </a:tr>
            </a:tbl>
          </a:graphicData>
        </a:graphic>
      </p:graphicFrame>
    </p:spTree>
    <p:extLst>
      <p:ext uri="{BB962C8B-B14F-4D97-AF65-F5344CB8AC3E}">
        <p14:creationId xmlns:p14="http://schemas.microsoft.com/office/powerpoint/2010/main" val="14775632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chor="ctr">
            <a:normAutofit/>
          </a:bodyPr>
          <a:lstStyle/>
          <a:p>
            <a:pPr marL="342900" indent="-342900">
              <a:lnSpc>
                <a:spcPct val="150000"/>
              </a:lnSpc>
              <a:buFont typeface="Wingdings" panose="05000000000000000000" pitchFamily="2" charset="2"/>
              <a:buChar char="ü"/>
            </a:pPr>
            <a:endParaRPr lang="pt-BR" dirty="0"/>
          </a:p>
          <a:p>
            <a:pPr>
              <a:lnSpc>
                <a:spcPct val="150000"/>
              </a:lnSpc>
            </a:pPr>
            <a:endParaRPr lang="pt-BR" dirty="0"/>
          </a:p>
          <a:p>
            <a:pPr>
              <a:lnSpc>
                <a:spcPct val="150000"/>
              </a:lnSpc>
            </a:pPr>
            <a:endParaRPr lang="pt-BR" dirty="0"/>
          </a:p>
          <a:p>
            <a:pPr>
              <a:lnSpc>
                <a:spcPct val="150000"/>
              </a:lnSpc>
            </a:pPr>
            <a:endParaRPr lang="pt-BR" dirty="0"/>
          </a:p>
          <a:p>
            <a:pPr marL="342900" indent="-342900">
              <a:lnSpc>
                <a:spcPct val="150000"/>
              </a:lnSpc>
              <a:buFont typeface="Wingdings" panose="05000000000000000000" pitchFamily="2" charset="2"/>
              <a:buChar char="ü"/>
            </a:pPr>
            <a:endParaRPr lang="pt-BR" dirty="0"/>
          </a:p>
          <a:p>
            <a:pPr marL="342900" indent="-342900">
              <a:buFont typeface="Wingdings" panose="05000000000000000000" pitchFamily="2" charset="2"/>
              <a:buChar char="ü"/>
            </a:pPr>
            <a:endParaRPr lang="pt-BR" dirty="0"/>
          </a:p>
        </p:txBody>
      </p:sp>
      <p:sp>
        <p:nvSpPr>
          <p:cNvPr id="3" name="Título 2"/>
          <p:cNvSpPr>
            <a:spLocks noGrp="1"/>
          </p:cNvSpPr>
          <p:nvPr>
            <p:ph type="title"/>
          </p:nvPr>
        </p:nvSpPr>
        <p:spPr>
          <a:xfrm>
            <a:off x="-2" y="32814"/>
            <a:ext cx="12191999" cy="744583"/>
          </a:xfrm>
        </p:spPr>
        <p:txBody>
          <a:bodyPr/>
          <a:lstStyle/>
          <a:p>
            <a:pPr algn="ctr"/>
            <a:r>
              <a:rPr lang="pt-BR" dirty="0">
                <a:solidFill>
                  <a:schemeClr val="bg1"/>
                </a:solidFill>
                <a:effectLst>
                  <a:outerShdw blurRad="38100" dist="38100" dir="2700000" algn="tl">
                    <a:srgbClr val="000000">
                      <a:alpha val="43137"/>
                    </a:srgbClr>
                  </a:outerShdw>
                </a:effectLst>
              </a:rPr>
              <a:t>REGRAS GERAIS</a:t>
            </a:r>
          </a:p>
        </p:txBody>
      </p:sp>
      <p:sp>
        <p:nvSpPr>
          <p:cNvPr id="4" name="Espaço Reservado para Número de Slide 3"/>
          <p:cNvSpPr>
            <a:spLocks noGrp="1"/>
          </p:cNvSpPr>
          <p:nvPr>
            <p:ph type="sldNum" sz="quarter" idx="4"/>
          </p:nvPr>
        </p:nvSpPr>
        <p:spPr/>
        <p:txBody>
          <a:bodyPr/>
          <a:lstStyle/>
          <a:p>
            <a:fld id="{EBDF65D9-FF99-764A-9415-06FA1DD469B9}" type="slidenum">
              <a:rPr lang="en-US" smtClean="0"/>
              <a:t>3</a:t>
            </a:fld>
            <a:endParaRPr lang="en-US" dirty="0"/>
          </a:p>
        </p:txBody>
      </p:sp>
      <p:graphicFrame>
        <p:nvGraphicFramePr>
          <p:cNvPr id="7" name="Diagrama 6">
            <a:extLst>
              <a:ext uri="{FF2B5EF4-FFF2-40B4-BE49-F238E27FC236}">
                <a16:creationId xmlns:a16="http://schemas.microsoft.com/office/drawing/2014/main" id="{60EC8556-CE8D-43AF-A040-2636E3126A5F}"/>
              </a:ext>
            </a:extLst>
          </p:cNvPr>
          <p:cNvGraphicFramePr/>
          <p:nvPr>
            <p:extLst>
              <p:ext uri="{D42A27DB-BD31-4B8C-83A1-F6EECF244321}">
                <p14:modId xmlns:p14="http://schemas.microsoft.com/office/powerpoint/2010/main" val="3100068781"/>
              </p:ext>
            </p:extLst>
          </p:nvPr>
        </p:nvGraphicFramePr>
        <p:xfrm>
          <a:off x="675860" y="1325717"/>
          <a:ext cx="10840277" cy="5085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8562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dgm id="{F4DAA325-A963-4AEE-AAF7-D968B6FA6B39}"/>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dgm id="{C06B1BBE-98C3-4F2F-8827-E71D248FE5A0}"/>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graphicEl>
                                              <a:dgm id="{82528305-8BE3-434B-9E35-CF3EBA771189}"/>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graphicEl>
                                              <a:dgm id="{5E67DF5A-0C52-4069-A08B-F421D3CBA15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graphicEl>
                                              <a:dgm id="{1582118A-5A81-4501-80AD-BDC4C1C65B80}"/>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graphicEl>
                                              <a:dgm id="{AA3E3AB6-495B-4FB4-AEDC-4618FE09D2D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00CE11D1-3670-45C3-83F3-A7B18C307AED}"/>
              </a:ext>
            </a:extLst>
          </p:cNvPr>
          <p:cNvSpPr>
            <a:spLocks noGrp="1"/>
          </p:cNvSpPr>
          <p:nvPr>
            <p:ph type="sldNum" sz="quarter" idx="4"/>
          </p:nvPr>
        </p:nvSpPr>
        <p:spPr/>
        <p:txBody>
          <a:bodyPr/>
          <a:lstStyle/>
          <a:p>
            <a:fld id="{EBDF65D9-FF99-764A-9415-06FA1DD469B9}" type="slidenum">
              <a:rPr lang="en-US" smtClean="0"/>
              <a:t>30</a:t>
            </a:fld>
            <a:endParaRPr lang="en-US" dirty="0"/>
          </a:p>
        </p:txBody>
      </p:sp>
      <p:sp>
        <p:nvSpPr>
          <p:cNvPr id="4" name="Título 3">
            <a:extLst>
              <a:ext uri="{FF2B5EF4-FFF2-40B4-BE49-F238E27FC236}">
                <a16:creationId xmlns:a16="http://schemas.microsoft.com/office/drawing/2014/main" id="{AF0E220D-56A0-4C48-BC72-AC609973FDAF}"/>
              </a:ext>
            </a:extLst>
          </p:cNvPr>
          <p:cNvSpPr>
            <a:spLocks noGrp="1"/>
          </p:cNvSpPr>
          <p:nvPr>
            <p:ph type="title"/>
          </p:nvPr>
        </p:nvSpPr>
        <p:spPr>
          <a:xfrm>
            <a:off x="0" y="-75765"/>
            <a:ext cx="12191999" cy="772283"/>
          </a:xfrm>
        </p:spPr>
        <p:txBody>
          <a:bodyPr>
            <a:normAutofit/>
          </a:bodyPr>
          <a:lstStyle/>
          <a:p>
            <a:r>
              <a:rPr lang="pt-BR" dirty="0">
                <a:solidFill>
                  <a:schemeClr val="bg1"/>
                </a:solidFill>
              </a:rPr>
              <a:t>                Res. CONSU 19 </a:t>
            </a:r>
            <a:r>
              <a:rPr lang="pt-BR" sz="3000" i="1" dirty="0">
                <a:solidFill>
                  <a:schemeClr val="bg1"/>
                </a:solidFill>
              </a:rPr>
              <a:t>VERSUS </a:t>
            </a:r>
            <a:r>
              <a:rPr lang="pt-BR" dirty="0">
                <a:solidFill>
                  <a:schemeClr val="bg1"/>
                </a:solidFill>
              </a:rPr>
              <a:t>RN 438, art.8º, IV </a:t>
            </a:r>
          </a:p>
        </p:txBody>
      </p:sp>
      <p:graphicFrame>
        <p:nvGraphicFramePr>
          <p:cNvPr id="17" name="Tabela 16"/>
          <p:cNvGraphicFramePr>
            <a:graphicFrameLocks noGrp="1"/>
          </p:cNvGraphicFramePr>
          <p:nvPr>
            <p:extLst>
              <p:ext uri="{D42A27DB-BD31-4B8C-83A1-F6EECF244321}">
                <p14:modId xmlns:p14="http://schemas.microsoft.com/office/powerpoint/2010/main" val="359846376"/>
              </p:ext>
            </p:extLst>
          </p:nvPr>
        </p:nvGraphicFramePr>
        <p:xfrm>
          <a:off x="0" y="550216"/>
          <a:ext cx="12192000" cy="6307785"/>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3365682172"/>
                    </a:ext>
                  </a:extLst>
                </a:gridCol>
                <a:gridCol w="6096000">
                  <a:extLst>
                    <a:ext uri="{9D8B030D-6E8A-4147-A177-3AD203B41FA5}">
                      <a16:colId xmlns:a16="http://schemas.microsoft.com/office/drawing/2014/main" val="1599279628"/>
                    </a:ext>
                  </a:extLst>
                </a:gridCol>
              </a:tblGrid>
              <a:tr h="2102595">
                <a:tc>
                  <a:txBody>
                    <a:bodyPr/>
                    <a:lstStyle/>
                    <a:p>
                      <a:r>
                        <a:rPr lang="pt-BR" sz="2200" b="0" dirty="0">
                          <a:solidFill>
                            <a:schemeClr val="tx1"/>
                          </a:solidFill>
                          <a:latin typeface="Trebuchet MS" panose="020B0603020202020204" pitchFamily="34" charset="0"/>
                        </a:rPr>
                        <a:t>Rescisão</a:t>
                      </a:r>
                      <a:r>
                        <a:rPr lang="pt-BR" sz="2200" b="0" baseline="0" dirty="0">
                          <a:solidFill>
                            <a:schemeClr val="tx1"/>
                          </a:solidFill>
                          <a:latin typeface="Trebuchet MS" panose="020B0603020202020204" pitchFamily="34" charset="0"/>
                        </a:rPr>
                        <a:t> de contrato coletivo destinado a empregados e </a:t>
                      </a:r>
                      <a:r>
                        <a:rPr lang="pt-BR" sz="2200" b="0" baseline="0" dirty="0" err="1">
                          <a:solidFill>
                            <a:schemeClr val="tx1"/>
                          </a:solidFill>
                          <a:latin typeface="Trebuchet MS" panose="020B0603020202020204" pitchFamily="34" charset="0"/>
                        </a:rPr>
                        <a:t>ex-empregados</a:t>
                      </a:r>
                      <a:r>
                        <a:rPr lang="pt-BR" sz="2200" b="0" baseline="0" dirty="0">
                          <a:solidFill>
                            <a:schemeClr val="tx1"/>
                          </a:solidFill>
                          <a:latin typeface="Trebuchet MS" panose="020B0603020202020204" pitchFamily="34" charset="0"/>
                        </a:rPr>
                        <a:t>, por qualquer motivo e </a:t>
                      </a:r>
                      <a:r>
                        <a:rPr lang="pt-BR" sz="2200" b="1" baseline="0" dirty="0">
                          <a:solidFill>
                            <a:schemeClr val="tx1"/>
                          </a:solidFill>
                          <a:latin typeface="Trebuchet MS" panose="020B0603020202020204" pitchFamily="34" charset="0"/>
                        </a:rPr>
                        <a:t>extinção do benefício </a:t>
                      </a:r>
                      <a:r>
                        <a:rPr lang="pt-BR" sz="2200" b="0" baseline="0" dirty="0">
                          <a:solidFill>
                            <a:schemeClr val="tx1"/>
                          </a:solidFill>
                          <a:latin typeface="Trebuchet MS" panose="020B0603020202020204" pitchFamily="34" charset="0"/>
                        </a:rPr>
                        <a:t>de plano de saúde.</a:t>
                      </a:r>
                      <a:endParaRPr lang="pt-BR" sz="2200" b="0" dirty="0">
                        <a:solidFill>
                          <a:schemeClr val="tx1"/>
                        </a:solidFill>
                        <a:latin typeface="Trebuchet MS" panose="020B0603020202020204" pitchFamily="34" charset="0"/>
                      </a:endParaRPr>
                    </a:p>
                  </a:txBody>
                  <a:tcPr>
                    <a:solidFill>
                      <a:srgbClr val="C4CBCF"/>
                    </a:solidFill>
                  </a:tcPr>
                </a:tc>
                <a:tc>
                  <a:txBody>
                    <a:bodyPr/>
                    <a:lstStyle/>
                    <a:p>
                      <a:r>
                        <a:rPr lang="pt-BR" sz="2200" b="0" dirty="0">
                          <a:solidFill>
                            <a:schemeClr val="tx1"/>
                          </a:solidFill>
                          <a:latin typeface="Trebuchet MS" panose="020B0603020202020204" pitchFamily="34" charset="0"/>
                        </a:rPr>
                        <a:t>Rescisão de contrato coletivo empresarial, por qualquer motivo, </a:t>
                      </a:r>
                      <a:r>
                        <a:rPr lang="pt-BR" sz="2200" b="1" dirty="0">
                          <a:solidFill>
                            <a:schemeClr val="tx1"/>
                          </a:solidFill>
                          <a:latin typeface="Trebuchet MS" panose="020B0603020202020204" pitchFamily="34" charset="0"/>
                        </a:rPr>
                        <a:t>com</a:t>
                      </a:r>
                      <a:r>
                        <a:rPr lang="pt-BR" sz="2200" b="1" baseline="0" dirty="0">
                          <a:solidFill>
                            <a:schemeClr val="tx1"/>
                          </a:solidFill>
                          <a:latin typeface="Trebuchet MS" panose="020B0603020202020204" pitchFamily="34" charset="0"/>
                        </a:rPr>
                        <a:t> ou sem extinção do benefício</a:t>
                      </a:r>
                      <a:r>
                        <a:rPr lang="pt-BR" sz="2200" b="0" baseline="0" dirty="0">
                          <a:solidFill>
                            <a:schemeClr val="tx1"/>
                          </a:solidFill>
                          <a:latin typeface="Trebuchet MS" panose="020B0603020202020204" pitchFamily="34" charset="0"/>
                        </a:rPr>
                        <a:t> de plano de saúde</a:t>
                      </a:r>
                      <a:r>
                        <a:rPr lang="pt-BR" sz="2200" b="0" dirty="0">
                          <a:solidFill>
                            <a:schemeClr val="tx1"/>
                          </a:solidFill>
                          <a:latin typeface="Trebuchet MS" panose="020B0603020202020204" pitchFamily="34" charset="0"/>
                        </a:rPr>
                        <a:t>.</a:t>
                      </a:r>
                    </a:p>
                  </a:txBody>
                  <a:tcPr>
                    <a:solidFill>
                      <a:schemeClr val="accent6">
                        <a:lumMod val="40000"/>
                        <a:lumOff val="60000"/>
                      </a:schemeClr>
                    </a:solidFill>
                  </a:tcPr>
                </a:tc>
                <a:extLst>
                  <a:ext uri="{0D108BD9-81ED-4DB2-BD59-A6C34878D82A}">
                    <a16:rowId xmlns:a16="http://schemas.microsoft.com/office/drawing/2014/main" val="1237655794"/>
                  </a:ext>
                </a:extLst>
              </a:tr>
              <a:tr h="2102595">
                <a:tc>
                  <a:txBody>
                    <a:bodyPr/>
                    <a:lstStyle/>
                    <a:p>
                      <a:r>
                        <a:rPr lang="pt-BR" sz="2200" dirty="0">
                          <a:solidFill>
                            <a:schemeClr val="tx1"/>
                          </a:solidFill>
                          <a:latin typeface="Trebuchet MS" panose="020B0603020202020204" pitchFamily="34" charset="0"/>
                        </a:rPr>
                        <a:t>Prazo de </a:t>
                      </a:r>
                      <a:r>
                        <a:rPr lang="pt-BR" sz="2200" b="1" dirty="0">
                          <a:solidFill>
                            <a:schemeClr val="tx1"/>
                          </a:solidFill>
                          <a:latin typeface="Trebuchet MS" panose="020B0603020202020204" pitchFamily="34" charset="0"/>
                        </a:rPr>
                        <a:t>30 dias </a:t>
                      </a:r>
                      <a:r>
                        <a:rPr lang="pt-BR" sz="2200" dirty="0">
                          <a:solidFill>
                            <a:schemeClr val="tx1"/>
                          </a:solidFill>
                          <a:latin typeface="Trebuchet MS" panose="020B0603020202020204" pitchFamily="34" charset="0"/>
                        </a:rPr>
                        <a:t>para aderir a um plano individual/familiar, com absorção das carência</a:t>
                      </a:r>
                      <a:r>
                        <a:rPr lang="pt-BR" sz="2200" baseline="0" dirty="0">
                          <a:solidFill>
                            <a:schemeClr val="tx1"/>
                          </a:solidFill>
                          <a:latin typeface="Trebuchet MS" panose="020B0603020202020204" pitchFamily="34" charset="0"/>
                        </a:rPr>
                        <a:t> já cumpridas no plano anterior.</a:t>
                      </a:r>
                      <a:endParaRPr lang="pt-BR" sz="2200" dirty="0">
                        <a:solidFill>
                          <a:schemeClr val="tx1"/>
                        </a:solidFill>
                        <a:latin typeface="Trebuchet MS" panose="020B0603020202020204" pitchFamily="34" charset="0"/>
                      </a:endParaRPr>
                    </a:p>
                  </a:txBody>
                  <a:tcPr>
                    <a:solidFill>
                      <a:srgbClr val="C4CBCF"/>
                    </a:solidFill>
                  </a:tcPr>
                </a:tc>
                <a:tc>
                  <a:txBody>
                    <a:bodyPr/>
                    <a:lstStyle/>
                    <a:p>
                      <a:r>
                        <a:rPr lang="pt-BR" sz="2200" dirty="0">
                          <a:solidFill>
                            <a:schemeClr val="tx1"/>
                          </a:solidFill>
                          <a:latin typeface="Trebuchet MS" panose="020B0603020202020204" pitchFamily="34" charset="0"/>
                        </a:rPr>
                        <a:t>Prazo</a:t>
                      </a:r>
                      <a:r>
                        <a:rPr lang="pt-BR" sz="2200" baseline="0" dirty="0">
                          <a:solidFill>
                            <a:schemeClr val="tx1"/>
                          </a:solidFill>
                          <a:latin typeface="Trebuchet MS" panose="020B0603020202020204" pitchFamily="34" charset="0"/>
                        </a:rPr>
                        <a:t> de </a:t>
                      </a:r>
                      <a:r>
                        <a:rPr lang="pt-BR" sz="2200" b="1" baseline="0" dirty="0">
                          <a:solidFill>
                            <a:schemeClr val="tx1"/>
                          </a:solidFill>
                          <a:latin typeface="Trebuchet MS" panose="020B0603020202020204" pitchFamily="34" charset="0"/>
                        </a:rPr>
                        <a:t>60 dias </a:t>
                      </a:r>
                      <a:r>
                        <a:rPr lang="pt-BR" sz="2200" baseline="0" dirty="0">
                          <a:solidFill>
                            <a:schemeClr val="tx1"/>
                          </a:solidFill>
                          <a:latin typeface="Trebuchet MS" panose="020B0603020202020204" pitchFamily="34" charset="0"/>
                        </a:rPr>
                        <a:t>para exercício da portabilidade simples condicionada.</a:t>
                      </a:r>
                      <a:endParaRPr lang="pt-BR" sz="220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3940032465"/>
                  </a:ext>
                </a:extLst>
              </a:tr>
              <a:tr h="2102595">
                <a:tc>
                  <a:txBody>
                    <a:bodyPr/>
                    <a:lstStyle/>
                    <a:p>
                      <a:r>
                        <a:rPr lang="pt-BR" sz="2200" dirty="0">
                          <a:solidFill>
                            <a:schemeClr val="tx1"/>
                          </a:solidFill>
                          <a:latin typeface="Trebuchet MS" panose="020B0603020202020204" pitchFamily="34" charset="0"/>
                        </a:rPr>
                        <a:t>É </a:t>
                      </a:r>
                      <a:r>
                        <a:rPr lang="pt-BR" sz="2200" b="1" dirty="0">
                          <a:solidFill>
                            <a:schemeClr val="tx1"/>
                          </a:solidFill>
                          <a:latin typeface="Trebuchet MS" panose="020B0603020202020204" pitchFamily="34" charset="0"/>
                        </a:rPr>
                        <a:t>obrigação da PJ</a:t>
                      </a:r>
                      <a:r>
                        <a:rPr lang="pt-BR" sz="2200" b="1" baseline="0" dirty="0">
                          <a:solidFill>
                            <a:schemeClr val="tx1"/>
                          </a:solidFill>
                          <a:latin typeface="Trebuchet MS" panose="020B0603020202020204" pitchFamily="34" charset="0"/>
                        </a:rPr>
                        <a:t> contratante </a:t>
                      </a:r>
                      <a:r>
                        <a:rPr lang="pt-BR" sz="2200" baseline="0" dirty="0">
                          <a:solidFill>
                            <a:schemeClr val="tx1"/>
                          </a:solidFill>
                          <a:latin typeface="Trebuchet MS" panose="020B0603020202020204" pitchFamily="34" charset="0"/>
                        </a:rPr>
                        <a:t>informar os beneficiários sobre esse direito.</a:t>
                      </a:r>
                      <a:endParaRPr lang="pt-BR" sz="2200" dirty="0">
                        <a:solidFill>
                          <a:schemeClr val="tx1"/>
                        </a:solidFill>
                        <a:latin typeface="Trebuchet MS" panose="020B0603020202020204" pitchFamily="34" charset="0"/>
                      </a:endParaRPr>
                    </a:p>
                  </a:txBody>
                  <a:tcPr>
                    <a:solidFill>
                      <a:srgbClr val="C4CBCF"/>
                    </a:solidFill>
                  </a:tcPr>
                </a:tc>
                <a:tc>
                  <a:txBody>
                    <a:bodyPr/>
                    <a:lstStyle/>
                    <a:p>
                      <a:r>
                        <a:rPr lang="pt-BR" sz="2200" dirty="0">
                          <a:solidFill>
                            <a:schemeClr val="tx1"/>
                          </a:solidFill>
                          <a:latin typeface="Trebuchet MS" panose="020B0603020202020204" pitchFamily="34" charset="0"/>
                        </a:rPr>
                        <a:t>É </a:t>
                      </a:r>
                      <a:r>
                        <a:rPr lang="pt-BR" sz="2200" b="1" dirty="0">
                          <a:solidFill>
                            <a:schemeClr val="tx1"/>
                          </a:solidFill>
                          <a:latin typeface="Trebuchet MS" panose="020B0603020202020204" pitchFamily="34" charset="0"/>
                        </a:rPr>
                        <a:t>obrigação da OPS </a:t>
                      </a:r>
                      <a:r>
                        <a:rPr lang="pt-BR" sz="2200" dirty="0">
                          <a:solidFill>
                            <a:schemeClr val="tx1"/>
                          </a:solidFill>
                          <a:latin typeface="Trebuchet MS" panose="020B0603020202020204" pitchFamily="34" charset="0"/>
                        </a:rPr>
                        <a:t>informar</a:t>
                      </a:r>
                      <a:r>
                        <a:rPr lang="pt-BR" sz="2200" baseline="0" dirty="0">
                          <a:solidFill>
                            <a:schemeClr val="tx1"/>
                          </a:solidFill>
                          <a:latin typeface="Trebuchet MS" panose="020B0603020202020204" pitchFamily="34" charset="0"/>
                        </a:rPr>
                        <a:t> os beneficiários sobre esse direito. </a:t>
                      </a:r>
                      <a:endParaRPr lang="pt-BR" sz="2200" dirty="0">
                        <a:solidFill>
                          <a:schemeClr val="tx1"/>
                        </a:solidFill>
                        <a:latin typeface="Trebuchet MS" panose="020B0603020202020204" pitchFamily="34" charset="0"/>
                      </a:endParaRPr>
                    </a:p>
                  </a:txBody>
                  <a:tcPr>
                    <a:solidFill>
                      <a:schemeClr val="accent6">
                        <a:lumMod val="40000"/>
                        <a:lumOff val="60000"/>
                      </a:schemeClr>
                    </a:solidFill>
                  </a:tcPr>
                </a:tc>
                <a:extLst>
                  <a:ext uri="{0D108BD9-81ED-4DB2-BD59-A6C34878D82A}">
                    <a16:rowId xmlns:a16="http://schemas.microsoft.com/office/drawing/2014/main" val="317528662"/>
                  </a:ext>
                </a:extLst>
              </a:tr>
            </a:tbl>
          </a:graphicData>
        </a:graphic>
      </p:graphicFrame>
    </p:spTree>
    <p:extLst>
      <p:ext uri="{BB962C8B-B14F-4D97-AF65-F5344CB8AC3E}">
        <p14:creationId xmlns:p14="http://schemas.microsoft.com/office/powerpoint/2010/main" val="9145740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8A689C53-E037-44BF-B90F-7CC2BA87045C}"/>
              </a:ext>
            </a:extLst>
          </p:cNvPr>
          <p:cNvSpPr>
            <a:spLocks noGrp="1"/>
          </p:cNvSpPr>
          <p:nvPr>
            <p:ph type="sldNum" sz="quarter" idx="4"/>
          </p:nvPr>
        </p:nvSpPr>
        <p:spPr/>
        <p:txBody>
          <a:bodyPr/>
          <a:lstStyle/>
          <a:p>
            <a:fld id="{EBDF65D9-FF99-764A-9415-06FA1DD469B9}" type="slidenum">
              <a:rPr lang="en-US" smtClean="0"/>
              <a:t>31</a:t>
            </a:fld>
            <a:endParaRPr lang="en-US" dirty="0"/>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DOCUMENTAÇÃO MÍNIMA NECESSÁRIA</a:t>
            </a:r>
            <a:endParaRPr lang="pt-BR" sz="3600" b="1" dirty="0">
              <a:solidFill>
                <a:schemeClr val="bg1"/>
              </a:solidFill>
            </a:endParaRPr>
          </a:p>
        </p:txBody>
      </p:sp>
      <p:pic>
        <p:nvPicPr>
          <p:cNvPr id="7" name="Imagem 6" descr="Resultado de imagem para DOCUMENTO ÃCONE"/>
          <p:cNvPicPr/>
          <p:nvPr/>
        </p:nvPicPr>
        <p:blipFill>
          <a:blip r:embed="rId2">
            <a:extLst>
              <a:ext uri="{28A0092B-C50C-407E-A947-70E740481C1C}">
                <a14:useLocalDpi xmlns:a14="http://schemas.microsoft.com/office/drawing/2010/main" val="0"/>
              </a:ext>
            </a:extLst>
          </a:blip>
          <a:srcRect/>
          <a:stretch>
            <a:fillRect/>
          </a:stretch>
        </p:blipFill>
        <p:spPr bwMode="auto">
          <a:xfrm>
            <a:off x="9612995" y="2177149"/>
            <a:ext cx="2134868" cy="2225034"/>
          </a:xfrm>
          <a:prstGeom prst="rect">
            <a:avLst/>
          </a:prstGeom>
          <a:noFill/>
          <a:ln>
            <a:noFill/>
          </a:ln>
        </p:spPr>
      </p:pic>
      <p:sp>
        <p:nvSpPr>
          <p:cNvPr id="3" name="CaixaDeTexto 2"/>
          <p:cNvSpPr txBox="1"/>
          <p:nvPr/>
        </p:nvSpPr>
        <p:spPr>
          <a:xfrm>
            <a:off x="708003" y="896989"/>
            <a:ext cx="10775994" cy="6186309"/>
          </a:xfrm>
          <a:prstGeom prst="rect">
            <a:avLst/>
          </a:prstGeom>
          <a:noFill/>
        </p:spPr>
        <p:txBody>
          <a:bodyPr wrap="square" rtlCol="0">
            <a:spAutoFit/>
          </a:bodyPr>
          <a:lstStyle/>
          <a:p>
            <a:r>
              <a:rPr lang="pt-BR" b="1" dirty="0"/>
              <a:t>MODELO 1 – DECLARAÇÃO DE PRAZO DE </a:t>
            </a:r>
            <a:r>
              <a:rPr lang="pt-BR" b="1" dirty="0" smtClean="0"/>
              <a:t>PERMANÊNCIA</a:t>
            </a:r>
          </a:p>
          <a:p>
            <a:endParaRPr lang="pt-BR" sz="1200" dirty="0"/>
          </a:p>
          <a:p>
            <a:r>
              <a:rPr lang="pt-BR" b="1" dirty="0"/>
              <a:t>MODELO 2 – COMUNICADO DE EXCLUSÃO E DO DIREITO À </a:t>
            </a:r>
            <a:r>
              <a:rPr lang="pt-BR" b="1" dirty="0" smtClean="0"/>
              <a:t>PORTABILIDADE</a:t>
            </a:r>
          </a:p>
          <a:p>
            <a:endParaRPr lang="pt-BR" sz="1200" dirty="0"/>
          </a:p>
          <a:p>
            <a:r>
              <a:rPr lang="pt-BR" b="1" dirty="0"/>
              <a:t>MODELO 3 – PROPOSTA DE </a:t>
            </a:r>
            <a:r>
              <a:rPr lang="pt-BR" b="1" dirty="0" smtClean="0"/>
              <a:t>ADESAO_PORTABILIDADE_PF</a:t>
            </a:r>
          </a:p>
          <a:p>
            <a:endParaRPr lang="pt-BR" sz="1200" dirty="0"/>
          </a:p>
          <a:p>
            <a:r>
              <a:rPr lang="pt-BR" b="1" dirty="0"/>
              <a:t>MODELO 4 – PROPOSTA DE </a:t>
            </a:r>
            <a:r>
              <a:rPr lang="pt-BR" b="1" dirty="0" smtClean="0"/>
              <a:t>ADESAO_PORTABILIDADE_PJ</a:t>
            </a:r>
          </a:p>
          <a:p>
            <a:endParaRPr lang="pt-BR" sz="1200" dirty="0"/>
          </a:p>
          <a:p>
            <a:r>
              <a:rPr lang="pt-BR" b="1" dirty="0"/>
              <a:t>MODELO 5 – CARTA DE ACEITE DE </a:t>
            </a:r>
            <a:r>
              <a:rPr lang="pt-BR" b="1" dirty="0" smtClean="0"/>
              <a:t>PORTABILIDADE_ORIGEM_PF_OU_CA</a:t>
            </a:r>
          </a:p>
          <a:p>
            <a:endParaRPr lang="pt-BR" sz="1200" dirty="0"/>
          </a:p>
          <a:p>
            <a:r>
              <a:rPr lang="pt-BR" b="1" dirty="0"/>
              <a:t>MODELO 6 – CARTA DE ACEITE DE PORTABILIDADE_ORIGEM_PF_OU_CA </a:t>
            </a:r>
            <a:r>
              <a:rPr lang="pt-BR" b="1" dirty="0" smtClean="0"/>
              <a:t>SEM_VIGÊNCIA</a:t>
            </a:r>
          </a:p>
          <a:p>
            <a:endParaRPr lang="pt-BR" sz="1200" dirty="0"/>
          </a:p>
          <a:p>
            <a:r>
              <a:rPr lang="pt-BR" b="1" dirty="0"/>
              <a:t>MODELO 7 – CARTA DE ACEITE DE </a:t>
            </a:r>
            <a:r>
              <a:rPr lang="pt-BR" b="1" dirty="0" smtClean="0"/>
              <a:t>PORTABILIDADE_ORIGEM_CE</a:t>
            </a:r>
          </a:p>
          <a:p>
            <a:endParaRPr lang="pt-BR" sz="1200" dirty="0"/>
          </a:p>
          <a:p>
            <a:r>
              <a:rPr lang="pt-BR" b="1" dirty="0"/>
              <a:t>MODELO 8 – CARTA DE ACEITE DE PORTABILIDADE_ORIGEM_CE </a:t>
            </a:r>
            <a:r>
              <a:rPr lang="pt-BR" b="1" dirty="0" smtClean="0"/>
              <a:t>SEM_VIGÊNCIA</a:t>
            </a:r>
          </a:p>
          <a:p>
            <a:endParaRPr lang="pt-BR" sz="1200" dirty="0"/>
          </a:p>
          <a:p>
            <a:r>
              <a:rPr lang="pt-BR" b="1" dirty="0"/>
              <a:t>MODELO </a:t>
            </a:r>
            <a:r>
              <a:rPr lang="pt-BR" b="1" dirty="0" smtClean="0"/>
              <a:t>9 </a:t>
            </a:r>
            <a:r>
              <a:rPr lang="pt-BR" b="1" dirty="0"/>
              <a:t>– CARTA DE ACEITE DE </a:t>
            </a:r>
            <a:r>
              <a:rPr lang="pt-BR" b="1" dirty="0" smtClean="0"/>
              <a:t>PORTABILIDADE_ORIGEM_EXTINTO</a:t>
            </a:r>
          </a:p>
          <a:p>
            <a:endParaRPr lang="pt-BR" sz="1200" dirty="0"/>
          </a:p>
          <a:p>
            <a:r>
              <a:rPr lang="pt-BR" b="1" dirty="0"/>
              <a:t>MODELO </a:t>
            </a:r>
            <a:r>
              <a:rPr lang="pt-BR" b="1" dirty="0" smtClean="0"/>
              <a:t>10 </a:t>
            </a:r>
            <a:r>
              <a:rPr lang="pt-BR" b="1" dirty="0"/>
              <a:t>– CARTA DE ACEITE DE PORTABILIDADE_ORIGEM_EXTINTO SEM </a:t>
            </a:r>
            <a:r>
              <a:rPr lang="pt-BR" b="1" dirty="0" smtClean="0"/>
              <a:t>VIGÊNCIA</a:t>
            </a:r>
          </a:p>
          <a:p>
            <a:endParaRPr lang="pt-BR" sz="1200" dirty="0"/>
          </a:p>
          <a:p>
            <a:r>
              <a:rPr lang="pt-BR" b="1" dirty="0"/>
              <a:t>MODELO </a:t>
            </a:r>
            <a:r>
              <a:rPr lang="pt-BR" b="1" dirty="0" smtClean="0"/>
              <a:t>11 – </a:t>
            </a:r>
            <a:r>
              <a:rPr lang="pt-BR" b="1" dirty="0"/>
              <a:t>CARTA DE NEGATIVA DE </a:t>
            </a:r>
            <a:r>
              <a:rPr lang="pt-BR" b="1" dirty="0" smtClean="0"/>
              <a:t>PORTABILIDADE</a:t>
            </a:r>
          </a:p>
          <a:p>
            <a:endParaRPr lang="pt-BR" sz="1200" dirty="0"/>
          </a:p>
          <a:p>
            <a:r>
              <a:rPr lang="pt-BR" b="1" dirty="0"/>
              <a:t>MODELO 12 – TERMO DE RESPONSABILIDADE DE PAGAMENTO - SAÍDA DO TITULAR</a:t>
            </a:r>
            <a:endParaRPr lang="pt-BR" dirty="0"/>
          </a:p>
          <a:p>
            <a:r>
              <a:rPr lang="pt-BR" dirty="0"/>
              <a:t> </a:t>
            </a:r>
          </a:p>
          <a:p>
            <a:endParaRPr lang="pt-BR" dirty="0"/>
          </a:p>
        </p:txBody>
      </p:sp>
    </p:spTree>
    <p:extLst>
      <p:ext uri="{BB962C8B-B14F-4D97-AF65-F5344CB8AC3E}">
        <p14:creationId xmlns:p14="http://schemas.microsoft.com/office/powerpoint/2010/main" val="14054010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8A689C53-E037-44BF-B90F-7CC2BA87045C}"/>
              </a:ext>
            </a:extLst>
          </p:cNvPr>
          <p:cNvSpPr>
            <a:spLocks noGrp="1"/>
          </p:cNvSpPr>
          <p:nvPr>
            <p:ph type="sldNum" sz="quarter" idx="4"/>
          </p:nvPr>
        </p:nvSpPr>
        <p:spPr/>
        <p:txBody>
          <a:bodyPr/>
          <a:lstStyle/>
          <a:p>
            <a:fld id="{EBDF65D9-FF99-764A-9415-06FA1DD469B9}" type="slidenum">
              <a:rPr lang="en-US" smtClean="0"/>
              <a:t>32</a:t>
            </a:fld>
            <a:endParaRPr lang="en-US" dirty="0"/>
          </a:p>
        </p:txBody>
      </p:sp>
      <p:sp>
        <p:nvSpPr>
          <p:cNvPr id="6" name="Retângulo: Cantos Arredondados 5">
            <a:extLst>
              <a:ext uri="{FF2B5EF4-FFF2-40B4-BE49-F238E27FC236}">
                <a16:creationId xmlns:a16="http://schemas.microsoft.com/office/drawing/2014/main" id="{1E4653A7-EC06-48A1-AE27-8811C2955D1F}"/>
              </a:ext>
            </a:extLst>
          </p:cNvPr>
          <p:cNvSpPr/>
          <p:nvPr/>
        </p:nvSpPr>
        <p:spPr>
          <a:xfrm>
            <a:off x="4340139" y="1097027"/>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Aos membros no Núcleo Estadual, prazo até o dia </a:t>
            </a:r>
            <a:r>
              <a:rPr lang="pt-BR" b="1" u="sng" dirty="0" smtClean="0">
                <a:solidFill>
                  <a:schemeClr val="tx1"/>
                </a:solidFill>
              </a:rPr>
              <a:t>30.04.19</a:t>
            </a:r>
            <a:r>
              <a:rPr lang="pt-BR" dirty="0" smtClean="0">
                <a:solidFill>
                  <a:schemeClr val="tx1"/>
                </a:solidFill>
              </a:rPr>
              <a:t>, para envio de sugestões de alteração nos documentos. </a:t>
            </a:r>
            <a:endParaRPr lang="pt-BR" dirty="0">
              <a:solidFill>
                <a:schemeClr val="tx1"/>
              </a:solidFill>
            </a:endParaRPr>
          </a:p>
        </p:txBody>
      </p:sp>
      <p:sp>
        <p:nvSpPr>
          <p:cNvPr id="5" name="CaixaDeTexto 4"/>
          <p:cNvSpPr txBox="1"/>
          <p:nvPr/>
        </p:nvSpPr>
        <p:spPr>
          <a:xfrm>
            <a:off x="0" y="18704"/>
            <a:ext cx="12192000" cy="646331"/>
          </a:xfrm>
          <a:prstGeom prst="rect">
            <a:avLst/>
          </a:prstGeom>
          <a:noFill/>
        </p:spPr>
        <p:txBody>
          <a:bodyPr wrap="square" rtlCol="0">
            <a:spAutoFit/>
          </a:bodyPr>
          <a:lstStyle/>
          <a:p>
            <a:pPr algn="ctr"/>
            <a:r>
              <a:rPr lang="pt-BR" sz="3600" b="1" dirty="0" smtClean="0">
                <a:solidFill>
                  <a:schemeClr val="bg1"/>
                </a:solidFill>
              </a:rPr>
              <a:t>RECOMENDAÇÕES</a:t>
            </a:r>
            <a:endParaRPr lang="pt-BR" sz="3600" b="1" dirty="0">
              <a:solidFill>
                <a:schemeClr val="bg1"/>
              </a:solidFill>
            </a:endParaRPr>
          </a:p>
        </p:txBody>
      </p:sp>
      <p:sp>
        <p:nvSpPr>
          <p:cNvPr id="11" name="Retângulo: Cantos Arredondados 5">
            <a:extLst>
              <a:ext uri="{FF2B5EF4-FFF2-40B4-BE49-F238E27FC236}">
                <a16:creationId xmlns:a16="http://schemas.microsoft.com/office/drawing/2014/main" id="{1E4653A7-EC06-48A1-AE27-8811C2955D1F}"/>
              </a:ext>
            </a:extLst>
          </p:cNvPr>
          <p:cNvSpPr/>
          <p:nvPr/>
        </p:nvSpPr>
        <p:spPr>
          <a:xfrm>
            <a:off x="4340139" y="2969002"/>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Adotar os modelos de documentos elaborados pela Federação (documentos para plano de contingência).</a:t>
            </a:r>
            <a:endParaRPr lang="pt-BR" dirty="0">
              <a:solidFill>
                <a:schemeClr val="tx1"/>
              </a:solidFill>
            </a:endParaRPr>
          </a:p>
        </p:txBody>
      </p:sp>
      <p:sp>
        <p:nvSpPr>
          <p:cNvPr id="12" name="Retângulo: Cantos Arredondados 5">
            <a:extLst>
              <a:ext uri="{FF2B5EF4-FFF2-40B4-BE49-F238E27FC236}">
                <a16:creationId xmlns:a16="http://schemas.microsoft.com/office/drawing/2014/main" id="{1E4653A7-EC06-48A1-AE27-8811C2955D1F}"/>
              </a:ext>
            </a:extLst>
          </p:cNvPr>
          <p:cNvSpPr/>
          <p:nvPr/>
        </p:nvSpPr>
        <p:spPr>
          <a:xfrm>
            <a:off x="8305790" y="1097027"/>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Aderir ao Módulo de Portabilidade do CRM (a partir da vigência, estará ajustado à RN 438).</a:t>
            </a:r>
            <a:endParaRPr lang="pt-BR" dirty="0">
              <a:solidFill>
                <a:schemeClr val="tx1"/>
              </a:solidFill>
            </a:endParaRPr>
          </a:p>
        </p:txBody>
      </p:sp>
      <p:sp>
        <p:nvSpPr>
          <p:cNvPr id="13" name="Retângulo: Cantos Arredondados 5">
            <a:extLst>
              <a:ext uri="{FF2B5EF4-FFF2-40B4-BE49-F238E27FC236}">
                <a16:creationId xmlns:a16="http://schemas.microsoft.com/office/drawing/2014/main" id="{1E4653A7-EC06-48A1-AE27-8811C2955D1F}"/>
              </a:ext>
            </a:extLst>
          </p:cNvPr>
          <p:cNvSpPr/>
          <p:nvPr/>
        </p:nvSpPr>
        <p:spPr>
          <a:xfrm>
            <a:off x="8305790" y="2969002"/>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Ler e implementar o mapa de processo elaborado pela Federação (será encaminhado nos próximos dias para validação). </a:t>
            </a:r>
            <a:endParaRPr lang="pt-BR" dirty="0">
              <a:solidFill>
                <a:schemeClr val="tx1"/>
              </a:solidFill>
            </a:endParaRPr>
          </a:p>
        </p:txBody>
      </p:sp>
      <p:sp>
        <p:nvSpPr>
          <p:cNvPr id="14" name="Retângulo: Cantos Arredondados 5">
            <a:extLst>
              <a:ext uri="{FF2B5EF4-FFF2-40B4-BE49-F238E27FC236}">
                <a16:creationId xmlns:a16="http://schemas.microsoft.com/office/drawing/2014/main" id="{1E4653A7-EC06-48A1-AE27-8811C2955D1F}"/>
              </a:ext>
            </a:extLst>
          </p:cNvPr>
          <p:cNvSpPr/>
          <p:nvPr/>
        </p:nvSpPr>
        <p:spPr>
          <a:xfrm>
            <a:off x="8283998" y="4925301"/>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Utilizar o Guia ANS como ferramenta de apoio no gerenciamento de informações de portabilidade.  </a:t>
            </a:r>
            <a:endParaRPr lang="pt-BR" dirty="0">
              <a:solidFill>
                <a:schemeClr val="tx1"/>
              </a:solidFill>
            </a:endParaRPr>
          </a:p>
        </p:txBody>
      </p:sp>
      <p:sp>
        <p:nvSpPr>
          <p:cNvPr id="15" name="Retângulo: Cantos Arredondados 5">
            <a:extLst>
              <a:ext uri="{FF2B5EF4-FFF2-40B4-BE49-F238E27FC236}">
                <a16:creationId xmlns:a16="http://schemas.microsoft.com/office/drawing/2014/main" id="{1E4653A7-EC06-48A1-AE27-8811C2955D1F}"/>
              </a:ext>
            </a:extLst>
          </p:cNvPr>
          <p:cNvSpPr/>
          <p:nvPr/>
        </p:nvSpPr>
        <p:spPr>
          <a:xfrm>
            <a:off x="4340139" y="5004282"/>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Antes de adaptar os modelos de documentos, consultar a Assessoria Regulamentar da Federação. </a:t>
            </a:r>
          </a:p>
          <a:p>
            <a:endParaRPr lang="pt-BR" dirty="0">
              <a:solidFill>
                <a:schemeClr val="tx1"/>
              </a:solidFill>
            </a:endParaRPr>
          </a:p>
        </p:txBody>
      </p:sp>
      <p:sp>
        <p:nvSpPr>
          <p:cNvPr id="16" name="Retângulo: Cantos Arredondados 5">
            <a:extLst>
              <a:ext uri="{FF2B5EF4-FFF2-40B4-BE49-F238E27FC236}">
                <a16:creationId xmlns:a16="http://schemas.microsoft.com/office/drawing/2014/main" id="{1E4653A7-EC06-48A1-AE27-8811C2955D1F}"/>
              </a:ext>
            </a:extLst>
          </p:cNvPr>
          <p:cNvSpPr/>
          <p:nvPr/>
        </p:nvSpPr>
        <p:spPr>
          <a:xfrm>
            <a:off x="370153" y="5004282"/>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Negociar com a Administradora de Benefícios quem ficará com a análise de portabilidade (recomenda-se que seja a OPS).  </a:t>
            </a:r>
            <a:endParaRPr lang="pt-BR" dirty="0">
              <a:solidFill>
                <a:schemeClr val="tx1"/>
              </a:solidFill>
            </a:endParaRPr>
          </a:p>
        </p:txBody>
      </p:sp>
      <p:sp>
        <p:nvSpPr>
          <p:cNvPr id="17" name="Retângulo: Cantos Arredondados 5">
            <a:extLst>
              <a:ext uri="{FF2B5EF4-FFF2-40B4-BE49-F238E27FC236}">
                <a16:creationId xmlns:a16="http://schemas.microsoft.com/office/drawing/2014/main" id="{1E4653A7-EC06-48A1-AE27-8811C2955D1F}"/>
              </a:ext>
            </a:extLst>
          </p:cNvPr>
          <p:cNvSpPr/>
          <p:nvPr/>
        </p:nvSpPr>
        <p:spPr>
          <a:xfrm>
            <a:off x="370153" y="3050654"/>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Centralizar as dúvidas nos representantes do Núcleo Estadual de sua singular.</a:t>
            </a:r>
            <a:endParaRPr lang="pt-BR" dirty="0">
              <a:solidFill>
                <a:schemeClr val="tx1"/>
              </a:solidFill>
            </a:endParaRPr>
          </a:p>
        </p:txBody>
      </p:sp>
      <p:sp>
        <p:nvSpPr>
          <p:cNvPr id="18" name="Retângulo: Cantos Arredondados 5">
            <a:extLst>
              <a:ext uri="{FF2B5EF4-FFF2-40B4-BE49-F238E27FC236}">
                <a16:creationId xmlns:a16="http://schemas.microsoft.com/office/drawing/2014/main" id="{1E4653A7-EC06-48A1-AE27-8811C2955D1F}"/>
              </a:ext>
            </a:extLst>
          </p:cNvPr>
          <p:cNvSpPr/>
          <p:nvPr/>
        </p:nvSpPr>
        <p:spPr>
          <a:xfrm>
            <a:off x="370153" y="1097027"/>
            <a:ext cx="3511722" cy="1325547"/>
          </a:xfrm>
          <a:prstGeom prst="roundRect">
            <a:avLst/>
          </a:prstGeom>
          <a:solidFill>
            <a:srgbClr val="B1D319"/>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r>
              <a:rPr lang="pt-BR" dirty="0" smtClean="0">
                <a:solidFill>
                  <a:schemeClr val="tx1"/>
                </a:solidFill>
              </a:rPr>
              <a:t>Treinar equipes operacionais (não apenas os diretamente envolvidos, mas Mercado, Gestão de contratos, Atendimento).</a:t>
            </a:r>
            <a:endParaRPr lang="pt-BR" dirty="0">
              <a:solidFill>
                <a:schemeClr val="tx1"/>
              </a:solidFill>
            </a:endParaRPr>
          </a:p>
        </p:txBody>
      </p:sp>
    </p:spTree>
    <p:extLst>
      <p:ext uri="{BB962C8B-B14F-4D97-AF65-F5344CB8AC3E}">
        <p14:creationId xmlns:p14="http://schemas.microsoft.com/office/powerpoint/2010/main" val="2811436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a:extLst>
              <a:ext uri="{FF2B5EF4-FFF2-40B4-BE49-F238E27FC236}">
                <a16:creationId xmlns:a16="http://schemas.microsoft.com/office/drawing/2014/main" id="{F68318A6-8662-4761-BAC2-BA9BF236470D}"/>
              </a:ext>
            </a:extLst>
          </p:cNvPr>
          <p:cNvSpPr txBox="1">
            <a:spLocks/>
          </p:cNvSpPr>
          <p:nvPr/>
        </p:nvSpPr>
        <p:spPr>
          <a:xfrm>
            <a:off x="1302683" y="2299568"/>
            <a:ext cx="6308608" cy="1344462"/>
          </a:xfrm>
          <a:prstGeom prst="rect">
            <a:avLst/>
          </a:prstGeom>
        </p:spPr>
        <p:txBody>
          <a:bodyPr anchor="ctr">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r>
              <a:rPr lang="en-US" sz="2800" dirty="0">
                <a:solidFill>
                  <a:srgbClr val="B1D34B"/>
                </a:solidFill>
                <a:latin typeface="Trebuchet MS" panose="020B0603020202020204" pitchFamily="34" charset="0"/>
              </a:rPr>
              <a:t>Fabiano Luiz </a:t>
            </a:r>
            <a:r>
              <a:rPr lang="en-US" sz="2800" dirty="0" smtClean="0">
                <a:solidFill>
                  <a:srgbClr val="B1D34B"/>
                </a:solidFill>
                <a:latin typeface="Trebuchet MS" panose="020B0603020202020204" pitchFamily="34" charset="0"/>
              </a:rPr>
              <a:t>Ribeiro Pereira</a:t>
            </a:r>
            <a:endParaRPr lang="en-US" sz="2800" dirty="0">
              <a:solidFill>
                <a:srgbClr val="B1D34B"/>
              </a:solidFill>
              <a:latin typeface="Trebuchet MS" panose="020B0603020202020204" pitchFamily="34" charset="0"/>
            </a:endParaRPr>
          </a:p>
          <a:p>
            <a:pPr algn="l"/>
            <a:r>
              <a:rPr lang="en-US" sz="2800" b="1" dirty="0">
                <a:solidFill>
                  <a:schemeClr val="bg1"/>
                </a:solidFill>
                <a:latin typeface="Trebuchet MS" panose="020B0603020202020204" pitchFamily="34" charset="0"/>
              </a:rPr>
              <a:t>a.regulamentar@unimedpr.coop.br</a:t>
            </a:r>
          </a:p>
        </p:txBody>
      </p:sp>
    </p:spTree>
    <p:extLst>
      <p:ext uri="{BB962C8B-B14F-4D97-AF65-F5344CB8AC3E}">
        <p14:creationId xmlns:p14="http://schemas.microsoft.com/office/powerpoint/2010/main" val="3543973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chor="ctr">
            <a:normAutofit/>
          </a:bodyPr>
          <a:lstStyle/>
          <a:p>
            <a:pPr marL="342900" indent="-342900">
              <a:lnSpc>
                <a:spcPct val="150000"/>
              </a:lnSpc>
              <a:buFont typeface="Wingdings" panose="05000000000000000000" pitchFamily="2" charset="2"/>
              <a:buChar char="ü"/>
            </a:pPr>
            <a:endParaRPr lang="pt-BR" dirty="0"/>
          </a:p>
          <a:p>
            <a:pPr>
              <a:lnSpc>
                <a:spcPct val="150000"/>
              </a:lnSpc>
            </a:pPr>
            <a:endParaRPr lang="pt-BR" dirty="0"/>
          </a:p>
          <a:p>
            <a:pPr>
              <a:lnSpc>
                <a:spcPct val="150000"/>
              </a:lnSpc>
            </a:pPr>
            <a:endParaRPr lang="pt-BR" dirty="0"/>
          </a:p>
          <a:p>
            <a:pPr>
              <a:lnSpc>
                <a:spcPct val="150000"/>
              </a:lnSpc>
            </a:pPr>
            <a:endParaRPr lang="pt-BR" dirty="0"/>
          </a:p>
          <a:p>
            <a:pPr marL="342900" indent="-342900">
              <a:lnSpc>
                <a:spcPct val="150000"/>
              </a:lnSpc>
              <a:buFont typeface="Wingdings" panose="05000000000000000000" pitchFamily="2" charset="2"/>
              <a:buChar char="ü"/>
            </a:pPr>
            <a:endParaRPr lang="pt-BR" dirty="0"/>
          </a:p>
          <a:p>
            <a:pPr marL="342900" indent="-342900">
              <a:buFont typeface="Wingdings" panose="05000000000000000000" pitchFamily="2" charset="2"/>
              <a:buChar char="ü"/>
            </a:pPr>
            <a:endParaRPr lang="pt-BR" dirty="0"/>
          </a:p>
        </p:txBody>
      </p:sp>
      <p:sp>
        <p:nvSpPr>
          <p:cNvPr id="3" name="Título 2"/>
          <p:cNvSpPr>
            <a:spLocks noGrp="1"/>
          </p:cNvSpPr>
          <p:nvPr>
            <p:ph type="title"/>
          </p:nvPr>
        </p:nvSpPr>
        <p:spPr>
          <a:xfrm>
            <a:off x="-2" y="32814"/>
            <a:ext cx="12191999" cy="744583"/>
          </a:xfrm>
        </p:spPr>
        <p:txBody>
          <a:bodyPr/>
          <a:lstStyle/>
          <a:p>
            <a:pPr algn="ctr"/>
            <a:r>
              <a:rPr lang="pt-BR" dirty="0">
                <a:solidFill>
                  <a:schemeClr val="bg1"/>
                </a:solidFill>
                <a:effectLst>
                  <a:outerShdw blurRad="38100" dist="38100" dir="2700000" algn="tl">
                    <a:srgbClr val="000000">
                      <a:alpha val="43137"/>
                    </a:srgbClr>
                  </a:outerShdw>
                </a:effectLst>
              </a:rPr>
              <a:t>REGRAS GERAIS</a:t>
            </a:r>
          </a:p>
        </p:txBody>
      </p:sp>
      <p:sp>
        <p:nvSpPr>
          <p:cNvPr id="4" name="Espaço Reservado para Número de Slide 3"/>
          <p:cNvSpPr>
            <a:spLocks noGrp="1"/>
          </p:cNvSpPr>
          <p:nvPr>
            <p:ph type="sldNum" sz="quarter" idx="4"/>
          </p:nvPr>
        </p:nvSpPr>
        <p:spPr/>
        <p:txBody>
          <a:bodyPr/>
          <a:lstStyle/>
          <a:p>
            <a:fld id="{EBDF65D9-FF99-764A-9415-06FA1DD469B9}" type="slidenum">
              <a:rPr lang="en-US" smtClean="0"/>
              <a:t>4</a:t>
            </a:fld>
            <a:endParaRPr lang="en-US" dirty="0"/>
          </a:p>
        </p:txBody>
      </p:sp>
      <p:graphicFrame>
        <p:nvGraphicFramePr>
          <p:cNvPr id="7" name="Diagrama 6">
            <a:extLst>
              <a:ext uri="{FF2B5EF4-FFF2-40B4-BE49-F238E27FC236}">
                <a16:creationId xmlns:a16="http://schemas.microsoft.com/office/drawing/2014/main" id="{60EC8556-CE8D-43AF-A040-2636E3126A5F}"/>
              </a:ext>
            </a:extLst>
          </p:cNvPr>
          <p:cNvGraphicFramePr/>
          <p:nvPr>
            <p:extLst>
              <p:ext uri="{D42A27DB-BD31-4B8C-83A1-F6EECF244321}">
                <p14:modId xmlns:p14="http://schemas.microsoft.com/office/powerpoint/2010/main" val="3116502331"/>
              </p:ext>
            </p:extLst>
          </p:nvPr>
        </p:nvGraphicFramePr>
        <p:xfrm>
          <a:off x="755372" y="1558814"/>
          <a:ext cx="10840277" cy="50858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o Explicativo em Elipse 4"/>
          <p:cNvSpPr/>
          <p:nvPr/>
        </p:nvSpPr>
        <p:spPr>
          <a:xfrm rot="20573339" flipH="1">
            <a:off x="25320" y="-73879"/>
            <a:ext cx="2799557" cy="189622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a:t>Para a pesquisa no Guia ANS, tenha o nº de registro do Produto em mãos</a:t>
            </a:r>
          </a:p>
        </p:txBody>
      </p:sp>
    </p:spTree>
    <p:extLst>
      <p:ext uri="{BB962C8B-B14F-4D97-AF65-F5344CB8AC3E}">
        <p14:creationId xmlns:p14="http://schemas.microsoft.com/office/powerpoint/2010/main" val="251129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graphicEl>
                                              <a:dgm id="{F4DAA325-A963-4AEE-AAF7-D968B6FA6B39}"/>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graphicEl>
                                              <a:dgm id="{9A3958EA-5833-4369-B343-E0954597E64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graphicEl>
                                              <a:dgm id="{4B17B5B4-E723-4EC0-B2CF-2049AB62C99A}"/>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graphicEl>
                                              <a:dgm id="{213B850B-CFA2-46A7-9D31-D6E4481B25A2}"/>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Dgm bld="one"/>
        </p:bldSub>
      </p:bldGraphic>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tângulo: Cantos Arredondados 35">
            <a:extLst>
              <a:ext uri="{FF2B5EF4-FFF2-40B4-BE49-F238E27FC236}">
                <a16:creationId xmlns:a16="http://schemas.microsoft.com/office/drawing/2014/main" id="{481331D8-B9B8-426D-992A-4B09E87915DB}"/>
              </a:ext>
            </a:extLst>
          </p:cNvPr>
          <p:cNvSpPr/>
          <p:nvPr/>
        </p:nvSpPr>
        <p:spPr>
          <a:xfrm>
            <a:off x="7354934" y="4785680"/>
            <a:ext cx="2345436" cy="1668918"/>
          </a:xfrm>
          <a:prstGeom prst="roundRect">
            <a:avLst/>
          </a:prstGeom>
          <a:solidFill>
            <a:srgbClr val="4115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4" name="Retângulo: Cantos Arredondados 33">
            <a:extLst>
              <a:ext uri="{FF2B5EF4-FFF2-40B4-BE49-F238E27FC236}">
                <a16:creationId xmlns:a16="http://schemas.microsoft.com/office/drawing/2014/main" id="{9CC3485E-F3C1-4221-A665-29409C83B604}"/>
              </a:ext>
            </a:extLst>
          </p:cNvPr>
          <p:cNvSpPr/>
          <p:nvPr/>
        </p:nvSpPr>
        <p:spPr>
          <a:xfrm>
            <a:off x="1271016" y="4777602"/>
            <a:ext cx="1856231" cy="1568334"/>
          </a:xfrm>
          <a:prstGeom prst="roundRect">
            <a:avLst/>
          </a:prstGeom>
          <a:solidFill>
            <a:srgbClr val="4115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Espaço Reservado para Número de Slide 1">
            <a:extLst>
              <a:ext uri="{FF2B5EF4-FFF2-40B4-BE49-F238E27FC236}">
                <a16:creationId xmlns:a16="http://schemas.microsoft.com/office/drawing/2014/main" id="{534531F2-4F9A-449E-8E38-1CE12831A533}"/>
              </a:ext>
            </a:extLst>
          </p:cNvPr>
          <p:cNvSpPr>
            <a:spLocks noGrp="1"/>
          </p:cNvSpPr>
          <p:nvPr>
            <p:ph type="sldNum" sz="quarter" idx="4"/>
          </p:nvPr>
        </p:nvSpPr>
        <p:spPr/>
        <p:txBody>
          <a:bodyPr/>
          <a:lstStyle/>
          <a:p>
            <a:fld id="{EBDF65D9-FF99-764A-9415-06FA1DD469B9}" type="slidenum">
              <a:rPr lang="en-US" smtClean="0"/>
              <a:t>5</a:t>
            </a:fld>
            <a:endParaRPr lang="en-US" dirty="0"/>
          </a:p>
        </p:txBody>
      </p:sp>
      <p:sp>
        <p:nvSpPr>
          <p:cNvPr id="4" name="Título 3">
            <a:extLst>
              <a:ext uri="{FF2B5EF4-FFF2-40B4-BE49-F238E27FC236}">
                <a16:creationId xmlns:a16="http://schemas.microsoft.com/office/drawing/2014/main" id="{3C4F632A-617A-48D8-B94F-00EED742392F}"/>
              </a:ext>
            </a:extLst>
          </p:cNvPr>
          <p:cNvSpPr>
            <a:spLocks noGrp="1"/>
          </p:cNvSpPr>
          <p:nvPr>
            <p:ph type="title"/>
          </p:nvPr>
        </p:nvSpPr>
        <p:spPr>
          <a:xfrm>
            <a:off x="-196807" y="35416"/>
            <a:ext cx="12192000" cy="821198"/>
          </a:xfrm>
        </p:spPr>
        <p:txBody>
          <a:bodyPr>
            <a:noAutofit/>
          </a:bodyPr>
          <a:lstStyle/>
          <a:p>
            <a:pPr algn="ctr"/>
            <a:r>
              <a:rPr lang="pt-BR" dirty="0">
                <a:solidFill>
                  <a:schemeClr val="bg1"/>
                </a:solidFill>
              </a:rPr>
              <a:t>DOCUMENTOS A SEREM EXIGIDOS</a:t>
            </a:r>
          </a:p>
        </p:txBody>
      </p:sp>
      <p:sp>
        <p:nvSpPr>
          <p:cNvPr id="16" name="Elipse 15">
            <a:extLst>
              <a:ext uri="{FF2B5EF4-FFF2-40B4-BE49-F238E27FC236}">
                <a16:creationId xmlns:a16="http://schemas.microsoft.com/office/drawing/2014/main" id="{3A33D73B-B515-4B51-97D9-253061401AC9}"/>
              </a:ext>
            </a:extLst>
          </p:cNvPr>
          <p:cNvSpPr/>
          <p:nvPr/>
        </p:nvSpPr>
        <p:spPr>
          <a:xfrm>
            <a:off x="769622" y="1146919"/>
            <a:ext cx="1737360" cy="1545336"/>
          </a:xfrm>
          <a:prstGeom prst="ellipse">
            <a:avLst/>
          </a:prstGeom>
          <a:solidFill>
            <a:srgbClr val="00401A"/>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p>
        </p:txBody>
      </p:sp>
      <p:sp>
        <p:nvSpPr>
          <p:cNvPr id="17" name="Elipse 16">
            <a:extLst>
              <a:ext uri="{FF2B5EF4-FFF2-40B4-BE49-F238E27FC236}">
                <a16:creationId xmlns:a16="http://schemas.microsoft.com/office/drawing/2014/main" id="{DB470277-D792-4273-964F-F8AEAF98E428}"/>
              </a:ext>
            </a:extLst>
          </p:cNvPr>
          <p:cNvSpPr/>
          <p:nvPr/>
        </p:nvSpPr>
        <p:spPr>
          <a:xfrm>
            <a:off x="3416380" y="1143000"/>
            <a:ext cx="1737360" cy="1545336"/>
          </a:xfrm>
          <a:prstGeom prst="ellipse">
            <a:avLst/>
          </a:prstGeom>
          <a:solidFill>
            <a:srgbClr val="00401A"/>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p>
        </p:txBody>
      </p:sp>
      <p:sp>
        <p:nvSpPr>
          <p:cNvPr id="18" name="Elipse 17">
            <a:extLst>
              <a:ext uri="{FF2B5EF4-FFF2-40B4-BE49-F238E27FC236}">
                <a16:creationId xmlns:a16="http://schemas.microsoft.com/office/drawing/2014/main" id="{CAF47D15-FC00-426C-9581-511136034292}"/>
              </a:ext>
            </a:extLst>
          </p:cNvPr>
          <p:cNvSpPr/>
          <p:nvPr/>
        </p:nvSpPr>
        <p:spPr>
          <a:xfrm>
            <a:off x="6033133" y="1023693"/>
            <a:ext cx="1941577" cy="1708160"/>
          </a:xfrm>
          <a:prstGeom prst="ellipse">
            <a:avLst/>
          </a:prstGeom>
          <a:solidFill>
            <a:srgbClr val="00401A"/>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p>
        </p:txBody>
      </p:sp>
      <p:sp>
        <p:nvSpPr>
          <p:cNvPr id="19" name="Elipse 18">
            <a:extLst>
              <a:ext uri="{FF2B5EF4-FFF2-40B4-BE49-F238E27FC236}">
                <a16:creationId xmlns:a16="http://schemas.microsoft.com/office/drawing/2014/main" id="{0C917AB7-8887-4596-BCC4-DE52D05F2EDD}"/>
              </a:ext>
            </a:extLst>
          </p:cNvPr>
          <p:cNvSpPr/>
          <p:nvPr/>
        </p:nvSpPr>
        <p:spPr>
          <a:xfrm>
            <a:off x="8832342" y="1177756"/>
            <a:ext cx="1737360" cy="1545336"/>
          </a:xfrm>
          <a:prstGeom prst="ellipse">
            <a:avLst/>
          </a:prstGeom>
          <a:solidFill>
            <a:srgbClr val="00401A"/>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pt-BR"/>
          </a:p>
        </p:txBody>
      </p:sp>
      <p:sp>
        <p:nvSpPr>
          <p:cNvPr id="20" name="CaixaDeTexto 19">
            <a:extLst>
              <a:ext uri="{FF2B5EF4-FFF2-40B4-BE49-F238E27FC236}">
                <a16:creationId xmlns:a16="http://schemas.microsoft.com/office/drawing/2014/main" id="{5139E1E9-5B7E-43CF-B6A2-E8FAD7396187}"/>
              </a:ext>
            </a:extLst>
          </p:cNvPr>
          <p:cNvSpPr txBox="1"/>
          <p:nvPr/>
        </p:nvSpPr>
        <p:spPr>
          <a:xfrm>
            <a:off x="944115" y="1350319"/>
            <a:ext cx="1650495" cy="1077218"/>
          </a:xfrm>
          <a:prstGeom prst="rect">
            <a:avLst/>
          </a:prstGeom>
          <a:noFill/>
        </p:spPr>
        <p:txBody>
          <a:bodyPr wrap="square" rtlCol="0">
            <a:spAutoFit/>
          </a:bodyPr>
          <a:lstStyle/>
          <a:p>
            <a:r>
              <a:rPr lang="pt-BR" sz="1600" dirty="0">
                <a:solidFill>
                  <a:schemeClr val="bg1"/>
                </a:solidFill>
                <a:latin typeface="Trebuchet MS" panose="020B0603020202020204" pitchFamily="34" charset="0"/>
              </a:rPr>
              <a:t>Comprovante de pagamento das 03 últimas mensalidades</a:t>
            </a:r>
          </a:p>
        </p:txBody>
      </p:sp>
      <p:sp>
        <p:nvSpPr>
          <p:cNvPr id="21" name="CaixaDeTexto 20">
            <a:extLst>
              <a:ext uri="{FF2B5EF4-FFF2-40B4-BE49-F238E27FC236}">
                <a16:creationId xmlns:a16="http://schemas.microsoft.com/office/drawing/2014/main" id="{215DE745-9B6A-4597-829C-563EFD76E029}"/>
              </a:ext>
            </a:extLst>
          </p:cNvPr>
          <p:cNvSpPr txBox="1"/>
          <p:nvPr/>
        </p:nvSpPr>
        <p:spPr>
          <a:xfrm>
            <a:off x="3573933" y="1350320"/>
            <a:ext cx="1465935" cy="1077218"/>
          </a:xfrm>
          <a:prstGeom prst="rect">
            <a:avLst/>
          </a:prstGeom>
          <a:noFill/>
        </p:spPr>
        <p:txBody>
          <a:bodyPr wrap="square" rtlCol="0">
            <a:spAutoFit/>
          </a:bodyPr>
          <a:lstStyle/>
          <a:p>
            <a:pPr algn="ctr"/>
            <a:r>
              <a:rPr lang="pt-BR" sz="1600" dirty="0">
                <a:solidFill>
                  <a:schemeClr val="bg1"/>
                </a:solidFill>
                <a:latin typeface="Trebuchet MS" panose="020B0603020202020204" pitchFamily="34" charset="0"/>
              </a:rPr>
              <a:t>Cópia do contrato e/ou da proposta de adesão</a:t>
            </a:r>
          </a:p>
        </p:txBody>
      </p:sp>
      <p:sp>
        <p:nvSpPr>
          <p:cNvPr id="22" name="CaixaDeTexto 21">
            <a:extLst>
              <a:ext uri="{FF2B5EF4-FFF2-40B4-BE49-F238E27FC236}">
                <a16:creationId xmlns:a16="http://schemas.microsoft.com/office/drawing/2014/main" id="{C7F21C1B-37CD-41B9-A247-8D1813CFBEBB}"/>
              </a:ext>
            </a:extLst>
          </p:cNvPr>
          <p:cNvSpPr txBox="1"/>
          <p:nvPr/>
        </p:nvSpPr>
        <p:spPr>
          <a:xfrm>
            <a:off x="6212586" y="1183240"/>
            <a:ext cx="1737360" cy="1323439"/>
          </a:xfrm>
          <a:prstGeom prst="rect">
            <a:avLst/>
          </a:prstGeom>
          <a:noFill/>
        </p:spPr>
        <p:txBody>
          <a:bodyPr wrap="square" rtlCol="0">
            <a:spAutoFit/>
          </a:bodyPr>
          <a:lstStyle/>
          <a:p>
            <a:pPr algn="ctr"/>
            <a:r>
              <a:rPr lang="pt-BR" sz="1600" dirty="0">
                <a:solidFill>
                  <a:schemeClr val="bg1"/>
                </a:solidFill>
                <a:latin typeface="Trebuchet MS" panose="020B0603020202020204" pitchFamily="34" charset="0"/>
              </a:rPr>
              <a:t>Se plano de destino coletivo, comprovação do vínculo com a PJ contratante</a:t>
            </a:r>
          </a:p>
        </p:txBody>
      </p:sp>
      <p:sp>
        <p:nvSpPr>
          <p:cNvPr id="23" name="CaixaDeTexto 22">
            <a:extLst>
              <a:ext uri="{FF2B5EF4-FFF2-40B4-BE49-F238E27FC236}">
                <a16:creationId xmlns:a16="http://schemas.microsoft.com/office/drawing/2014/main" id="{A68CA477-B87C-4B0D-9DEE-998CEE415548}"/>
              </a:ext>
            </a:extLst>
          </p:cNvPr>
          <p:cNvSpPr txBox="1"/>
          <p:nvPr/>
        </p:nvSpPr>
        <p:spPr>
          <a:xfrm>
            <a:off x="8992362" y="1678548"/>
            <a:ext cx="1417320" cy="584775"/>
          </a:xfrm>
          <a:prstGeom prst="rect">
            <a:avLst/>
          </a:prstGeom>
          <a:noFill/>
        </p:spPr>
        <p:txBody>
          <a:bodyPr wrap="square" rtlCol="0">
            <a:spAutoFit/>
          </a:bodyPr>
          <a:lstStyle/>
          <a:p>
            <a:pPr algn="ctr"/>
            <a:r>
              <a:rPr lang="pt-BR" sz="1600" dirty="0">
                <a:solidFill>
                  <a:schemeClr val="bg1"/>
                </a:solidFill>
                <a:latin typeface="Trebuchet MS" panose="020B0603020202020204" pitchFamily="34" charset="0"/>
              </a:rPr>
              <a:t>Relatório do Guia ANS</a:t>
            </a:r>
          </a:p>
        </p:txBody>
      </p:sp>
      <p:sp>
        <p:nvSpPr>
          <p:cNvPr id="26" name="Sinal de Adição 25">
            <a:extLst>
              <a:ext uri="{FF2B5EF4-FFF2-40B4-BE49-F238E27FC236}">
                <a16:creationId xmlns:a16="http://schemas.microsoft.com/office/drawing/2014/main" id="{65354D5F-1905-4355-A566-67C6B645A309}"/>
              </a:ext>
            </a:extLst>
          </p:cNvPr>
          <p:cNvSpPr/>
          <p:nvPr/>
        </p:nvSpPr>
        <p:spPr>
          <a:xfrm>
            <a:off x="2450745" y="1431728"/>
            <a:ext cx="1042416" cy="914400"/>
          </a:xfrm>
          <a:prstGeom prst="mathPlus">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7" name="Sinal de Adição 26">
            <a:extLst>
              <a:ext uri="{FF2B5EF4-FFF2-40B4-BE49-F238E27FC236}">
                <a16:creationId xmlns:a16="http://schemas.microsoft.com/office/drawing/2014/main" id="{16519547-DAE0-4B89-AE2A-34015C6D9D6D}"/>
              </a:ext>
            </a:extLst>
          </p:cNvPr>
          <p:cNvSpPr/>
          <p:nvPr/>
        </p:nvSpPr>
        <p:spPr>
          <a:xfrm>
            <a:off x="5082542" y="1431728"/>
            <a:ext cx="1042416" cy="914400"/>
          </a:xfrm>
          <a:prstGeom prst="mathPlus">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8" name="Sinal de Adição 27">
            <a:extLst>
              <a:ext uri="{FF2B5EF4-FFF2-40B4-BE49-F238E27FC236}">
                <a16:creationId xmlns:a16="http://schemas.microsoft.com/office/drawing/2014/main" id="{B4ABFAE9-6418-4C29-973E-FAA1AAC57687}"/>
              </a:ext>
            </a:extLst>
          </p:cNvPr>
          <p:cNvSpPr/>
          <p:nvPr/>
        </p:nvSpPr>
        <p:spPr>
          <a:xfrm>
            <a:off x="7869936" y="1387759"/>
            <a:ext cx="1042416" cy="914400"/>
          </a:xfrm>
          <a:prstGeom prst="mathPlus">
            <a:avLst/>
          </a:prstGeom>
          <a:solidFill>
            <a:srgbClr val="0040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0" name="Texto Explicativo em Elipse 10">
            <a:extLst>
              <a:ext uri="{FF2B5EF4-FFF2-40B4-BE49-F238E27FC236}">
                <a16:creationId xmlns:a16="http://schemas.microsoft.com/office/drawing/2014/main" id="{CDBFC9D5-CFF3-4C04-905E-466F4C47CDFE}"/>
              </a:ext>
            </a:extLst>
          </p:cNvPr>
          <p:cNvSpPr/>
          <p:nvPr/>
        </p:nvSpPr>
        <p:spPr>
          <a:xfrm>
            <a:off x="9382596" y="-63921"/>
            <a:ext cx="3074241" cy="1590622"/>
          </a:xfrm>
          <a:prstGeom prst="wedgeEllipseCallo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smtClean="0">
                <a:latin typeface="Trebuchet MS" panose="020B0603020202020204" pitchFamily="34" charset="0"/>
              </a:rPr>
              <a:t>Não obrigatório:  </a:t>
            </a:r>
            <a:endParaRPr lang="pt-BR" sz="1600" dirty="0">
              <a:latin typeface="Trebuchet MS" panose="020B0603020202020204" pitchFamily="34" charset="0"/>
            </a:endParaRPr>
          </a:p>
          <a:p>
            <a:r>
              <a:rPr lang="pt-BR" sz="1600" dirty="0">
                <a:latin typeface="Trebuchet MS" panose="020B0603020202020204" pitchFamily="34" charset="0"/>
              </a:rPr>
              <a:t>Plano em pós pagamento; e</a:t>
            </a:r>
          </a:p>
          <a:p>
            <a:r>
              <a:rPr lang="pt-BR" sz="1600" dirty="0">
                <a:latin typeface="Trebuchet MS" panose="020B0603020202020204" pitchFamily="34" charset="0"/>
              </a:rPr>
              <a:t>Plano origem/destino coletivo empresarial </a:t>
            </a:r>
          </a:p>
        </p:txBody>
      </p:sp>
      <p:sp>
        <p:nvSpPr>
          <p:cNvPr id="31" name="CaixaDeTexto 30">
            <a:extLst>
              <a:ext uri="{FF2B5EF4-FFF2-40B4-BE49-F238E27FC236}">
                <a16:creationId xmlns:a16="http://schemas.microsoft.com/office/drawing/2014/main" id="{CC0D402D-0A68-4C48-BE6E-7E012EC3690C}"/>
              </a:ext>
            </a:extLst>
          </p:cNvPr>
          <p:cNvSpPr txBox="1"/>
          <p:nvPr/>
        </p:nvSpPr>
        <p:spPr>
          <a:xfrm>
            <a:off x="5260427" y="2882511"/>
            <a:ext cx="1277533" cy="861774"/>
          </a:xfrm>
          <a:prstGeom prst="rect">
            <a:avLst/>
          </a:prstGeom>
          <a:noFill/>
        </p:spPr>
        <p:txBody>
          <a:bodyPr wrap="square" rtlCol="0">
            <a:spAutoFit/>
          </a:bodyPr>
          <a:lstStyle/>
          <a:p>
            <a:r>
              <a:rPr lang="pt-BR" sz="5000" b="1" dirty="0">
                <a:latin typeface="Tahoma" panose="020B0604030504040204" pitchFamily="34" charset="0"/>
                <a:ea typeface="Tahoma" panose="020B0604030504040204" pitchFamily="34" charset="0"/>
                <a:cs typeface="Tahoma" panose="020B0604030504040204" pitchFamily="34" charset="0"/>
              </a:rPr>
              <a:t>OU</a:t>
            </a:r>
          </a:p>
        </p:txBody>
      </p:sp>
      <p:sp>
        <p:nvSpPr>
          <p:cNvPr id="32" name="Texto Explicativo em Elipse 11">
            <a:extLst>
              <a:ext uri="{FF2B5EF4-FFF2-40B4-BE49-F238E27FC236}">
                <a16:creationId xmlns:a16="http://schemas.microsoft.com/office/drawing/2014/main" id="{EB80AFF3-2468-4538-BFEF-C4403EF3A23C}"/>
              </a:ext>
            </a:extLst>
          </p:cNvPr>
          <p:cNvSpPr/>
          <p:nvPr/>
        </p:nvSpPr>
        <p:spPr>
          <a:xfrm>
            <a:off x="8163901" y="3195058"/>
            <a:ext cx="3074242" cy="1590622"/>
          </a:xfrm>
          <a:prstGeom prst="wedgeEllipseCallo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1600" dirty="0" smtClean="0">
                <a:latin typeface="Trebuchet MS" panose="020B0603020202020204" pitchFamily="34" charset="0"/>
              </a:rPr>
              <a:t>Não obrigatório:  </a:t>
            </a:r>
            <a:endParaRPr lang="pt-BR" sz="1600" dirty="0">
              <a:latin typeface="Trebuchet MS" panose="020B0603020202020204" pitchFamily="34" charset="0"/>
            </a:endParaRPr>
          </a:p>
          <a:p>
            <a:r>
              <a:rPr lang="pt-BR" sz="1600" dirty="0">
                <a:latin typeface="Trebuchet MS" panose="020B0603020202020204" pitchFamily="34" charset="0"/>
              </a:rPr>
              <a:t>Plano em pós-pagamento; e</a:t>
            </a:r>
          </a:p>
          <a:p>
            <a:r>
              <a:rPr lang="pt-BR" sz="1600" dirty="0">
                <a:latin typeface="Trebuchet MS" panose="020B0603020202020204" pitchFamily="34" charset="0"/>
              </a:rPr>
              <a:t>Plano origem/destino coletivo empresarial </a:t>
            </a:r>
          </a:p>
        </p:txBody>
      </p:sp>
      <p:sp>
        <p:nvSpPr>
          <p:cNvPr id="33" name="Texto Explicativo em Elipse 2">
            <a:extLst>
              <a:ext uri="{FF2B5EF4-FFF2-40B4-BE49-F238E27FC236}">
                <a16:creationId xmlns:a16="http://schemas.microsoft.com/office/drawing/2014/main" id="{6D98D06B-1CC3-4117-939D-4C0A25681A6F}"/>
              </a:ext>
            </a:extLst>
          </p:cNvPr>
          <p:cNvSpPr/>
          <p:nvPr/>
        </p:nvSpPr>
        <p:spPr>
          <a:xfrm flipH="1">
            <a:off x="150275" y="2793674"/>
            <a:ext cx="3599572" cy="1983928"/>
          </a:xfrm>
          <a:prstGeom prst="wedgeEllipseCallou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600" dirty="0">
                <a:latin typeface="Trebuchet MS" panose="020B0603020202020204" pitchFamily="34" charset="0"/>
              </a:rPr>
              <a:t>Nº Registro OPS, Produto, prazo de permanência, adimplência, se ingressou por portabilidade, se cumpriu CPT, data adaptação e valor </a:t>
            </a:r>
          </a:p>
        </p:txBody>
      </p:sp>
      <p:sp>
        <p:nvSpPr>
          <p:cNvPr id="35" name="Retângulo: Cantos Arredondados 34">
            <a:extLst>
              <a:ext uri="{FF2B5EF4-FFF2-40B4-BE49-F238E27FC236}">
                <a16:creationId xmlns:a16="http://schemas.microsoft.com/office/drawing/2014/main" id="{5EE008D0-5637-4D63-B6F4-BF108A1002A0}"/>
              </a:ext>
            </a:extLst>
          </p:cNvPr>
          <p:cNvSpPr/>
          <p:nvPr/>
        </p:nvSpPr>
        <p:spPr>
          <a:xfrm>
            <a:off x="4306900" y="4825643"/>
            <a:ext cx="2068293" cy="1568334"/>
          </a:xfrm>
          <a:prstGeom prst="roundRect">
            <a:avLst/>
          </a:prstGeom>
          <a:solidFill>
            <a:srgbClr val="4115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7" name="CaixaDeTexto 36">
            <a:extLst>
              <a:ext uri="{FF2B5EF4-FFF2-40B4-BE49-F238E27FC236}">
                <a16:creationId xmlns:a16="http://schemas.microsoft.com/office/drawing/2014/main" id="{D883A91F-AEC5-4216-9A74-ED4E89E5992B}"/>
              </a:ext>
            </a:extLst>
          </p:cNvPr>
          <p:cNvSpPr txBox="1"/>
          <p:nvPr/>
        </p:nvSpPr>
        <p:spPr>
          <a:xfrm>
            <a:off x="1271016" y="5104228"/>
            <a:ext cx="1856231" cy="553998"/>
          </a:xfrm>
          <a:prstGeom prst="rect">
            <a:avLst/>
          </a:prstGeom>
          <a:solidFill>
            <a:srgbClr val="411564"/>
          </a:solidFill>
        </p:spPr>
        <p:txBody>
          <a:bodyPr wrap="square" rtlCol="0">
            <a:spAutoFit/>
          </a:bodyPr>
          <a:lstStyle/>
          <a:p>
            <a:pPr algn="ctr"/>
            <a:r>
              <a:rPr lang="pt-BR" sz="1500" dirty="0">
                <a:solidFill>
                  <a:schemeClr val="bg1"/>
                </a:solidFill>
                <a:latin typeface="Trebuchet MS" panose="020B0603020202020204" pitchFamily="34" charset="0"/>
              </a:rPr>
              <a:t>Declaração da OPS de origem</a:t>
            </a:r>
          </a:p>
        </p:txBody>
      </p:sp>
      <p:sp>
        <p:nvSpPr>
          <p:cNvPr id="38" name="Sinal de Adição 37">
            <a:extLst>
              <a:ext uri="{FF2B5EF4-FFF2-40B4-BE49-F238E27FC236}">
                <a16:creationId xmlns:a16="http://schemas.microsoft.com/office/drawing/2014/main" id="{16285469-3D36-427A-9963-EDD0B1BA55CB}"/>
              </a:ext>
            </a:extLst>
          </p:cNvPr>
          <p:cNvSpPr/>
          <p:nvPr/>
        </p:nvSpPr>
        <p:spPr>
          <a:xfrm>
            <a:off x="3254856" y="5115248"/>
            <a:ext cx="1042416" cy="914400"/>
          </a:xfrm>
          <a:prstGeom prst="mathPlus">
            <a:avLst/>
          </a:prstGeom>
          <a:solidFill>
            <a:srgbClr val="4115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9" name="Sinal de Adição 38">
            <a:extLst>
              <a:ext uri="{FF2B5EF4-FFF2-40B4-BE49-F238E27FC236}">
                <a16:creationId xmlns:a16="http://schemas.microsoft.com/office/drawing/2014/main" id="{893D3046-F2F8-4347-BFEE-6BCC725F815F}"/>
              </a:ext>
            </a:extLst>
          </p:cNvPr>
          <p:cNvSpPr/>
          <p:nvPr/>
        </p:nvSpPr>
        <p:spPr>
          <a:xfrm>
            <a:off x="6355652" y="5201026"/>
            <a:ext cx="1042416" cy="914400"/>
          </a:xfrm>
          <a:prstGeom prst="mathPlus">
            <a:avLst/>
          </a:prstGeom>
          <a:solidFill>
            <a:srgbClr val="4115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0" name="CaixaDeTexto 39">
            <a:extLst>
              <a:ext uri="{FF2B5EF4-FFF2-40B4-BE49-F238E27FC236}">
                <a16:creationId xmlns:a16="http://schemas.microsoft.com/office/drawing/2014/main" id="{39475D39-E1C5-4E42-86EC-12A65C97B87F}"/>
              </a:ext>
            </a:extLst>
          </p:cNvPr>
          <p:cNvSpPr txBox="1"/>
          <p:nvPr/>
        </p:nvSpPr>
        <p:spPr>
          <a:xfrm>
            <a:off x="4403161" y="4954649"/>
            <a:ext cx="1856231" cy="1323439"/>
          </a:xfrm>
          <a:prstGeom prst="rect">
            <a:avLst/>
          </a:prstGeom>
          <a:solidFill>
            <a:srgbClr val="411564"/>
          </a:solidFill>
        </p:spPr>
        <p:txBody>
          <a:bodyPr wrap="square" rtlCol="0">
            <a:spAutoFit/>
          </a:bodyPr>
          <a:lstStyle/>
          <a:p>
            <a:pPr lvl="0" algn="ctr"/>
            <a:r>
              <a:rPr lang="pt-BR" sz="1600" dirty="0">
                <a:solidFill>
                  <a:schemeClr val="bg1"/>
                </a:solidFill>
                <a:latin typeface="Trebuchet MS" panose="020B0603020202020204" pitchFamily="34" charset="0"/>
              </a:rPr>
              <a:t>Se plano de destino coletivo, comprovação do vínculo com a PJ contratante</a:t>
            </a:r>
          </a:p>
        </p:txBody>
      </p:sp>
      <p:sp>
        <p:nvSpPr>
          <p:cNvPr id="42" name="CaixaDeTexto 41">
            <a:extLst>
              <a:ext uri="{FF2B5EF4-FFF2-40B4-BE49-F238E27FC236}">
                <a16:creationId xmlns:a16="http://schemas.microsoft.com/office/drawing/2014/main" id="{BF7E3CEE-92C2-4BDA-8666-10808C698620}"/>
              </a:ext>
            </a:extLst>
          </p:cNvPr>
          <p:cNvSpPr txBox="1"/>
          <p:nvPr/>
        </p:nvSpPr>
        <p:spPr>
          <a:xfrm>
            <a:off x="7596843" y="5295449"/>
            <a:ext cx="1856231" cy="584775"/>
          </a:xfrm>
          <a:prstGeom prst="rect">
            <a:avLst/>
          </a:prstGeom>
          <a:solidFill>
            <a:srgbClr val="411564"/>
          </a:solidFill>
        </p:spPr>
        <p:txBody>
          <a:bodyPr wrap="square" rtlCol="0">
            <a:spAutoFit/>
          </a:bodyPr>
          <a:lstStyle/>
          <a:p>
            <a:pPr algn="ctr"/>
            <a:r>
              <a:rPr lang="pt-BR" sz="1600" dirty="0">
                <a:solidFill>
                  <a:schemeClr val="bg1"/>
                </a:solidFill>
                <a:latin typeface="Trebuchet MS" panose="020B0603020202020204" pitchFamily="34" charset="0"/>
              </a:rPr>
              <a:t>Relatório do </a:t>
            </a:r>
            <a:r>
              <a:rPr lang="pt-BR" sz="1600" dirty="0" smtClean="0">
                <a:solidFill>
                  <a:schemeClr val="bg1"/>
                </a:solidFill>
                <a:latin typeface="Trebuchet MS" panose="020B0603020202020204" pitchFamily="34" charset="0"/>
              </a:rPr>
              <a:t>Guia </a:t>
            </a:r>
            <a:r>
              <a:rPr lang="pt-BR" sz="1600" dirty="0">
                <a:solidFill>
                  <a:schemeClr val="bg1"/>
                </a:solidFill>
                <a:latin typeface="Trebuchet MS" panose="020B0603020202020204" pitchFamily="34" charset="0"/>
              </a:rPr>
              <a:t>ANS</a:t>
            </a:r>
          </a:p>
        </p:txBody>
      </p:sp>
    </p:spTree>
    <p:extLst>
      <p:ext uri="{BB962C8B-B14F-4D97-AF65-F5344CB8AC3E}">
        <p14:creationId xmlns:p14="http://schemas.microsoft.com/office/powerpoint/2010/main" val="3247739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4" grpId="0" animBg="1"/>
      <p:bldP spid="16" grpId="0" animBg="1"/>
      <p:bldP spid="17" grpId="0" animBg="1"/>
      <p:bldP spid="18" grpId="0" animBg="1"/>
      <p:bldP spid="19" grpId="0" animBg="1"/>
      <p:bldP spid="26" grpId="0" animBg="1"/>
      <p:bldP spid="27" grpId="0" animBg="1"/>
      <p:bldP spid="28" grpId="0" animBg="1"/>
      <p:bldP spid="30" grpId="0" animBg="1"/>
      <p:bldP spid="31" grpId="0"/>
      <p:bldP spid="32" grpId="0" animBg="1"/>
      <p:bldP spid="33" grpId="0" animBg="1"/>
      <p:bldP spid="35" grpId="0" animBg="1"/>
      <p:bldP spid="37" grpId="0" animBg="1"/>
      <p:bldP spid="38" grpId="0" animBg="1"/>
      <p:bldP spid="39" grpId="0" animBg="1"/>
      <p:bldP spid="40" grpId="0" animBg="1"/>
      <p:bldP spid="4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534531F2-4F9A-449E-8E38-1CE12831A533}"/>
              </a:ext>
            </a:extLst>
          </p:cNvPr>
          <p:cNvSpPr>
            <a:spLocks noGrp="1"/>
          </p:cNvSpPr>
          <p:nvPr>
            <p:ph type="sldNum" sz="quarter" idx="4"/>
          </p:nvPr>
        </p:nvSpPr>
        <p:spPr/>
        <p:txBody>
          <a:bodyPr/>
          <a:lstStyle/>
          <a:p>
            <a:fld id="{EBDF65D9-FF99-764A-9415-06FA1DD469B9}" type="slidenum">
              <a:rPr lang="en-US" smtClean="0"/>
              <a:t>6</a:t>
            </a:fld>
            <a:endParaRPr lang="en-US" dirty="0"/>
          </a:p>
        </p:txBody>
      </p:sp>
      <p:sp>
        <p:nvSpPr>
          <p:cNvPr id="4" name="Título 3">
            <a:extLst>
              <a:ext uri="{FF2B5EF4-FFF2-40B4-BE49-F238E27FC236}">
                <a16:creationId xmlns:a16="http://schemas.microsoft.com/office/drawing/2014/main" id="{3C4F632A-617A-48D8-B94F-00EED742392F}"/>
              </a:ext>
            </a:extLst>
          </p:cNvPr>
          <p:cNvSpPr>
            <a:spLocks noGrp="1"/>
          </p:cNvSpPr>
          <p:nvPr>
            <p:ph type="title"/>
          </p:nvPr>
        </p:nvSpPr>
        <p:spPr>
          <a:xfrm>
            <a:off x="-2" y="0"/>
            <a:ext cx="12192000" cy="857250"/>
          </a:xfrm>
        </p:spPr>
        <p:txBody>
          <a:bodyPr>
            <a:noAutofit/>
          </a:bodyPr>
          <a:lstStyle/>
          <a:p>
            <a:pPr algn="ctr"/>
            <a:r>
              <a:rPr lang="pt-BR" dirty="0">
                <a:solidFill>
                  <a:schemeClr val="bg1"/>
                </a:solidFill>
                <a:effectLst>
                  <a:outerShdw blurRad="38100" dist="38100" dir="2700000" algn="tl">
                    <a:srgbClr val="000000">
                      <a:alpha val="43137"/>
                    </a:srgbClr>
                  </a:outerShdw>
                </a:effectLst>
              </a:rPr>
              <a:t>DOCUMENTOS A SEREM EXIGIDOS</a:t>
            </a:r>
          </a:p>
        </p:txBody>
      </p:sp>
      <p:sp>
        <p:nvSpPr>
          <p:cNvPr id="12" name="Texto Explicativo em Elipse 11"/>
          <p:cNvSpPr/>
          <p:nvPr/>
        </p:nvSpPr>
        <p:spPr>
          <a:xfrm flipH="1">
            <a:off x="2412273" y="865044"/>
            <a:ext cx="7367451" cy="3963316"/>
          </a:xfrm>
          <a:prstGeom prst="wedgeEllipseCallout">
            <a:avLst>
              <a:gd name="adj1" fmla="val -21744"/>
              <a:gd name="adj2" fmla="val 7264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900" dirty="0">
                <a:latin typeface="Trebuchet MS" panose="020B0603020202020204" pitchFamily="34" charset="0"/>
              </a:rPr>
              <a:t>ATENÇÃO: </a:t>
            </a:r>
          </a:p>
          <a:p>
            <a:pPr algn="ctr"/>
            <a:r>
              <a:rPr lang="pt-BR" sz="2900" dirty="0">
                <a:latin typeface="Trebuchet MS" panose="020B0603020202020204" pitchFamily="34" charset="0"/>
              </a:rPr>
              <a:t>A OPS Destino poderá solicitar o preenchimento de declaração de ausência de internação do proponente a beneficiário!</a:t>
            </a:r>
          </a:p>
        </p:txBody>
      </p:sp>
      <p:sp>
        <p:nvSpPr>
          <p:cNvPr id="3" name="Texto Explicativo em Elipse 2"/>
          <p:cNvSpPr/>
          <p:nvPr/>
        </p:nvSpPr>
        <p:spPr>
          <a:xfrm flipH="1">
            <a:off x="483326" y="3416073"/>
            <a:ext cx="4114800" cy="2824573"/>
          </a:xfrm>
          <a:prstGeom prst="wedgeEllipseCallout">
            <a:avLst>
              <a:gd name="adj1" fmla="val -21744"/>
              <a:gd name="adj2" fmla="val 72642"/>
            </a:avLst>
          </a:prstGeom>
          <a:solidFill>
            <a:schemeClr val="accent1">
              <a:lumMod val="60000"/>
              <a:lumOff val="4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2000" dirty="0">
                <a:solidFill>
                  <a:schemeClr val="tx1"/>
                </a:solidFill>
                <a:latin typeface="Trebuchet MS" panose="020B0603020202020204" pitchFamily="34" charset="0"/>
              </a:rPr>
              <a:t>Se houver fraude nessa declaração, OPS Destino pode anular a portabilidade e cobrar em custo operacional toda a utilização do período.</a:t>
            </a:r>
          </a:p>
        </p:txBody>
      </p:sp>
    </p:spTree>
    <p:extLst>
      <p:ext uri="{BB962C8B-B14F-4D97-AF65-F5344CB8AC3E}">
        <p14:creationId xmlns:p14="http://schemas.microsoft.com/office/powerpoint/2010/main" val="116952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82A3064-231F-413D-ACFA-BAB31AE9FE9A}"/>
              </a:ext>
            </a:extLst>
          </p:cNvPr>
          <p:cNvSpPr>
            <a:spLocks noGrp="1"/>
          </p:cNvSpPr>
          <p:nvPr>
            <p:ph idx="1"/>
          </p:nvPr>
        </p:nvSpPr>
        <p:spPr>
          <a:xfrm>
            <a:off x="755373" y="1662422"/>
            <a:ext cx="10840278" cy="4137487"/>
          </a:xfrm>
        </p:spPr>
        <p:txBody>
          <a:bodyPr>
            <a:normAutofit/>
          </a:bodyPr>
          <a:lstStyle/>
          <a:p>
            <a:pPr>
              <a:lnSpc>
                <a:spcPct val="150000"/>
              </a:lnSpc>
            </a:pPr>
            <a:endParaRPr lang="pt-BR" dirty="0"/>
          </a:p>
          <a:p>
            <a:pPr marL="457200" indent="-457200">
              <a:lnSpc>
                <a:spcPct val="150000"/>
              </a:lnSpc>
              <a:buFont typeface="+mj-lt"/>
              <a:buAutoNum type="alphaLcParenR"/>
            </a:pPr>
            <a:endParaRPr lang="pt-BR" dirty="0"/>
          </a:p>
          <a:p>
            <a:endParaRPr lang="pt-BR" dirty="0"/>
          </a:p>
        </p:txBody>
      </p:sp>
      <p:sp>
        <p:nvSpPr>
          <p:cNvPr id="4" name="Título 3">
            <a:extLst>
              <a:ext uri="{FF2B5EF4-FFF2-40B4-BE49-F238E27FC236}">
                <a16:creationId xmlns:a16="http://schemas.microsoft.com/office/drawing/2014/main" id="{6E1497C7-A158-47A4-9925-19782CAC55A4}"/>
              </a:ext>
            </a:extLst>
          </p:cNvPr>
          <p:cNvSpPr>
            <a:spLocks noGrp="1"/>
          </p:cNvSpPr>
          <p:nvPr>
            <p:ph type="title"/>
          </p:nvPr>
        </p:nvSpPr>
        <p:spPr>
          <a:xfrm>
            <a:off x="0" y="-89362"/>
            <a:ext cx="12191999" cy="1418024"/>
          </a:xfrm>
        </p:spPr>
        <p:txBody>
          <a:bodyPr>
            <a:normAutofit/>
          </a:bodyPr>
          <a:lstStyle/>
          <a:p>
            <a:pPr algn="ctr"/>
            <a:r>
              <a:rPr lang="pt-BR" sz="4000" dirty="0">
                <a:solidFill>
                  <a:schemeClr val="bg1"/>
                </a:solidFill>
                <a:effectLst>
                  <a:outerShdw blurRad="38100" dist="38100" dir="2700000" algn="tl">
                    <a:srgbClr val="000000">
                      <a:alpha val="43137"/>
                    </a:srgbClr>
                  </a:outerShdw>
                </a:effectLst>
              </a:rPr>
              <a:t>OPS DESTINO - OBRIGAÇÕES</a:t>
            </a:r>
            <a:r>
              <a:rPr lang="pt-BR" dirty="0">
                <a:solidFill>
                  <a:schemeClr val="bg1"/>
                </a:solidFill>
                <a:effectLst>
                  <a:outerShdw blurRad="38100" dist="38100" dir="2700000" algn="tl">
                    <a:srgbClr val="000000">
                      <a:alpha val="43137"/>
                    </a:srgbClr>
                  </a:outerShdw>
                </a:effectLst>
              </a:rPr>
              <a:t/>
            </a:r>
            <a:br>
              <a:rPr lang="pt-BR" dirty="0">
                <a:solidFill>
                  <a:schemeClr val="bg1"/>
                </a:solidFill>
                <a:effectLst>
                  <a:outerShdw blurRad="38100" dist="38100" dir="2700000" algn="tl">
                    <a:srgbClr val="000000">
                      <a:alpha val="43137"/>
                    </a:srgbClr>
                  </a:outerShdw>
                </a:effectLst>
              </a:rPr>
            </a:br>
            <a:endParaRPr lang="pt-BR" dirty="0">
              <a:solidFill>
                <a:schemeClr val="bg1"/>
              </a:solidFill>
              <a:effectLst>
                <a:outerShdw blurRad="38100" dist="38100" dir="2700000" algn="tl">
                  <a:srgbClr val="000000">
                    <a:alpha val="43137"/>
                  </a:srgbClr>
                </a:outerShdw>
              </a:effectLst>
            </a:endParaRPr>
          </a:p>
        </p:txBody>
      </p:sp>
      <p:grpSp>
        <p:nvGrpSpPr>
          <p:cNvPr id="5" name="Agrupar 4">
            <a:extLst>
              <a:ext uri="{FF2B5EF4-FFF2-40B4-BE49-F238E27FC236}">
                <a16:creationId xmlns:a16="http://schemas.microsoft.com/office/drawing/2014/main" id="{3434AB22-0AB0-4DDF-A5D7-38F561F5FBF2}"/>
              </a:ext>
            </a:extLst>
          </p:cNvPr>
          <p:cNvGrpSpPr/>
          <p:nvPr/>
        </p:nvGrpSpPr>
        <p:grpSpPr>
          <a:xfrm>
            <a:off x="3831383" y="1835282"/>
            <a:ext cx="3957278" cy="1810597"/>
            <a:chOff x="3647942" y="1048569"/>
            <a:chExt cx="3957278" cy="1810597"/>
          </a:xfrm>
        </p:grpSpPr>
        <p:sp>
          <p:nvSpPr>
            <p:cNvPr id="22" name="Balão de Fala: Oval 21">
              <a:extLst>
                <a:ext uri="{FF2B5EF4-FFF2-40B4-BE49-F238E27FC236}">
                  <a16:creationId xmlns:a16="http://schemas.microsoft.com/office/drawing/2014/main" id="{A3B1ADD0-DEBC-4BE8-BCA2-45035AF4474E}"/>
                </a:ext>
              </a:extLst>
            </p:cNvPr>
            <p:cNvSpPr/>
            <p:nvPr/>
          </p:nvSpPr>
          <p:spPr>
            <a:xfrm>
              <a:off x="3647942" y="1048569"/>
              <a:ext cx="3957278" cy="1810597"/>
            </a:xfrm>
            <a:prstGeom prst="wedgeEllipseCallout">
              <a:avLst/>
            </a:prstGeom>
            <a:solidFill>
              <a:srgbClr val="6633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Balão de Fala: Oval 4">
              <a:extLst>
                <a:ext uri="{FF2B5EF4-FFF2-40B4-BE49-F238E27FC236}">
                  <a16:creationId xmlns:a16="http://schemas.microsoft.com/office/drawing/2014/main" id="{CD0C0AD7-5624-4B3C-8429-4B09F0C59CD6}"/>
                </a:ext>
              </a:extLst>
            </p:cNvPr>
            <p:cNvSpPr txBox="1"/>
            <p:nvPr/>
          </p:nvSpPr>
          <p:spPr>
            <a:xfrm>
              <a:off x="4227472" y="1313725"/>
              <a:ext cx="2798218" cy="128028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latin typeface="Trebuchet MS" panose="020B0603020202020204" pitchFamily="34" charset="0"/>
                </a:rPr>
                <a:t>Atenção: Deve constar que a proposta está sujeita a recusa da OPS destino no prazo de 10 dias</a:t>
              </a:r>
            </a:p>
          </p:txBody>
        </p:sp>
      </p:grpSp>
      <p:grpSp>
        <p:nvGrpSpPr>
          <p:cNvPr id="6" name="Agrupar 5">
            <a:extLst>
              <a:ext uri="{FF2B5EF4-FFF2-40B4-BE49-F238E27FC236}">
                <a16:creationId xmlns:a16="http://schemas.microsoft.com/office/drawing/2014/main" id="{AE4A2E9D-037B-4645-8890-5FD99FF668F9}"/>
              </a:ext>
            </a:extLst>
          </p:cNvPr>
          <p:cNvGrpSpPr/>
          <p:nvPr/>
        </p:nvGrpSpPr>
        <p:grpSpPr>
          <a:xfrm>
            <a:off x="470350" y="1126485"/>
            <a:ext cx="3038522" cy="1987825"/>
            <a:chOff x="286909" y="339772"/>
            <a:chExt cx="3038522" cy="1987825"/>
          </a:xfrm>
        </p:grpSpPr>
        <p:sp>
          <p:nvSpPr>
            <p:cNvPr id="20" name="Retângulo: Cantos Arredondados 19">
              <a:extLst>
                <a:ext uri="{FF2B5EF4-FFF2-40B4-BE49-F238E27FC236}">
                  <a16:creationId xmlns:a16="http://schemas.microsoft.com/office/drawing/2014/main" id="{F32C1F59-2A21-4947-8200-CD1608C4F700}"/>
                </a:ext>
              </a:extLst>
            </p:cNvPr>
            <p:cNvSpPr/>
            <p:nvPr/>
          </p:nvSpPr>
          <p:spPr>
            <a:xfrm>
              <a:off x="286909" y="339772"/>
              <a:ext cx="3038522" cy="1987825"/>
            </a:xfrm>
            <a:prstGeom prst="roundRect">
              <a:avLst/>
            </a:prstGeom>
            <a:solidFill>
              <a:srgbClr val="ED1651"/>
            </a:solidFill>
          </p:spPr>
          <p:style>
            <a:lnRef idx="2">
              <a:schemeClr val="dk1"/>
            </a:lnRef>
            <a:fillRef idx="1">
              <a:schemeClr val="lt1"/>
            </a:fillRef>
            <a:effectRef idx="0">
              <a:schemeClr val="dk1"/>
            </a:effectRef>
            <a:fontRef idx="minor">
              <a:schemeClr val="dk1"/>
            </a:fontRef>
          </p:style>
        </p:sp>
        <p:sp>
          <p:nvSpPr>
            <p:cNvPr id="21" name="Retângulo: Cantos Arredondados 6">
              <a:extLst>
                <a:ext uri="{FF2B5EF4-FFF2-40B4-BE49-F238E27FC236}">
                  <a16:creationId xmlns:a16="http://schemas.microsoft.com/office/drawing/2014/main" id="{D59A084A-6A4E-480C-A22D-E9459CC32388}"/>
                </a:ext>
              </a:extLst>
            </p:cNvPr>
            <p:cNvSpPr txBox="1"/>
            <p:nvPr/>
          </p:nvSpPr>
          <p:spPr>
            <a:xfrm>
              <a:off x="383947" y="436810"/>
              <a:ext cx="2844446" cy="179374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bg1"/>
                  </a:solidFill>
                  <a:latin typeface="Trebuchet MS" panose="020B0603020202020204" pitchFamily="34" charset="0"/>
                </a:rPr>
                <a:t>1. Administradora de Benefícios também pode analisar portabilidade (</a:t>
              </a:r>
              <a:r>
                <a:rPr lang="pt-BR" dirty="0">
                  <a:solidFill>
                    <a:schemeClr val="bg1"/>
                  </a:solidFill>
                  <a:latin typeface="Trebuchet MS" panose="020B0603020202020204" pitchFamily="34" charset="0"/>
                </a:rPr>
                <a:t>negociar </a:t>
              </a:r>
              <a:r>
                <a:rPr lang="pt-BR" sz="1800" kern="1200" dirty="0">
                  <a:solidFill>
                    <a:schemeClr val="bg1"/>
                  </a:solidFill>
                  <a:latin typeface="Trebuchet MS" panose="020B0603020202020204" pitchFamily="34" charset="0"/>
                </a:rPr>
                <a:t>com as adm. Benefícios a responsabilidade com quem fica).</a:t>
              </a:r>
            </a:p>
          </p:txBody>
        </p:sp>
      </p:grpSp>
      <p:grpSp>
        <p:nvGrpSpPr>
          <p:cNvPr id="7" name="Agrupar 6">
            <a:extLst>
              <a:ext uri="{FF2B5EF4-FFF2-40B4-BE49-F238E27FC236}">
                <a16:creationId xmlns:a16="http://schemas.microsoft.com/office/drawing/2014/main" id="{8F9D0B29-D67A-4737-BB9A-78A7D3133351}"/>
              </a:ext>
            </a:extLst>
          </p:cNvPr>
          <p:cNvGrpSpPr/>
          <p:nvPr/>
        </p:nvGrpSpPr>
        <p:grpSpPr>
          <a:xfrm>
            <a:off x="4275433" y="3862214"/>
            <a:ext cx="2919234" cy="1869301"/>
            <a:chOff x="4091992" y="3075501"/>
            <a:chExt cx="2919234" cy="1869301"/>
          </a:xfrm>
        </p:grpSpPr>
        <p:sp>
          <p:nvSpPr>
            <p:cNvPr id="18" name="Retângulo: Cantos Arredondados 17">
              <a:extLst>
                <a:ext uri="{FF2B5EF4-FFF2-40B4-BE49-F238E27FC236}">
                  <a16:creationId xmlns:a16="http://schemas.microsoft.com/office/drawing/2014/main" id="{B37A283D-3FA8-4E53-9DA1-481284A6319F}"/>
                </a:ext>
              </a:extLst>
            </p:cNvPr>
            <p:cNvSpPr/>
            <p:nvPr/>
          </p:nvSpPr>
          <p:spPr>
            <a:xfrm>
              <a:off x="4091992" y="3075501"/>
              <a:ext cx="2919234" cy="1869301"/>
            </a:xfrm>
            <a:prstGeom prst="roundRect">
              <a:avLst/>
            </a:prstGeom>
            <a:solidFill>
              <a:srgbClr val="ED1651"/>
            </a:solidFill>
          </p:spPr>
          <p:style>
            <a:lnRef idx="2">
              <a:schemeClr val="dk1"/>
            </a:lnRef>
            <a:fillRef idx="1">
              <a:schemeClr val="lt1"/>
            </a:fillRef>
            <a:effectRef idx="0">
              <a:schemeClr val="dk1"/>
            </a:effectRef>
            <a:fontRef idx="minor">
              <a:schemeClr val="dk1"/>
            </a:fontRef>
          </p:style>
        </p:sp>
        <p:sp>
          <p:nvSpPr>
            <p:cNvPr id="19" name="Retângulo: Cantos Arredondados 8">
              <a:extLst>
                <a:ext uri="{FF2B5EF4-FFF2-40B4-BE49-F238E27FC236}">
                  <a16:creationId xmlns:a16="http://schemas.microsoft.com/office/drawing/2014/main" id="{948CCEDC-56C3-485D-AB2B-AC47E7DB0F8D}"/>
                </a:ext>
              </a:extLst>
            </p:cNvPr>
            <p:cNvSpPr txBox="1"/>
            <p:nvPr/>
          </p:nvSpPr>
          <p:spPr>
            <a:xfrm>
              <a:off x="4183244" y="3166753"/>
              <a:ext cx="2736730" cy="1686797"/>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bg1"/>
                  </a:solidFill>
                  <a:latin typeface="Trebuchet MS" panose="020B0603020202020204" pitchFamily="34" charset="0"/>
                </a:rPr>
                <a:t>3. Proposta de Adesão assinada pelo proponente já no ato da entrada do pedido de portabilidade</a:t>
              </a:r>
            </a:p>
          </p:txBody>
        </p:sp>
      </p:grpSp>
      <p:grpSp>
        <p:nvGrpSpPr>
          <p:cNvPr id="8" name="Agrupar 7">
            <a:extLst>
              <a:ext uri="{FF2B5EF4-FFF2-40B4-BE49-F238E27FC236}">
                <a16:creationId xmlns:a16="http://schemas.microsoft.com/office/drawing/2014/main" id="{B063FAB0-0DCA-464D-BE90-332242AB4821}"/>
              </a:ext>
            </a:extLst>
          </p:cNvPr>
          <p:cNvGrpSpPr/>
          <p:nvPr/>
        </p:nvGrpSpPr>
        <p:grpSpPr>
          <a:xfrm>
            <a:off x="470301" y="3682439"/>
            <a:ext cx="3063594" cy="2018264"/>
            <a:chOff x="286860" y="2895726"/>
            <a:chExt cx="3063594" cy="2018264"/>
          </a:xfrm>
        </p:grpSpPr>
        <p:sp>
          <p:nvSpPr>
            <p:cNvPr id="16" name="Retângulo: Cantos Arredondados 15">
              <a:extLst>
                <a:ext uri="{FF2B5EF4-FFF2-40B4-BE49-F238E27FC236}">
                  <a16:creationId xmlns:a16="http://schemas.microsoft.com/office/drawing/2014/main" id="{B6B22549-F975-4C28-A3F1-766FD56499D6}"/>
                </a:ext>
              </a:extLst>
            </p:cNvPr>
            <p:cNvSpPr/>
            <p:nvPr/>
          </p:nvSpPr>
          <p:spPr>
            <a:xfrm>
              <a:off x="286860" y="2895726"/>
              <a:ext cx="3063594" cy="2018264"/>
            </a:xfrm>
            <a:prstGeom prst="roundRect">
              <a:avLst/>
            </a:prstGeom>
            <a:solidFill>
              <a:srgbClr val="ED1651"/>
            </a:solidFill>
          </p:spPr>
          <p:style>
            <a:lnRef idx="2">
              <a:schemeClr val="dk1"/>
            </a:lnRef>
            <a:fillRef idx="1">
              <a:schemeClr val="lt1"/>
            </a:fillRef>
            <a:effectRef idx="0">
              <a:schemeClr val="dk1"/>
            </a:effectRef>
            <a:fontRef idx="minor">
              <a:schemeClr val="dk1"/>
            </a:fontRef>
          </p:style>
        </p:sp>
        <p:sp>
          <p:nvSpPr>
            <p:cNvPr id="17" name="Retângulo: Cantos Arredondados 10">
              <a:extLst>
                <a:ext uri="{FF2B5EF4-FFF2-40B4-BE49-F238E27FC236}">
                  <a16:creationId xmlns:a16="http://schemas.microsoft.com/office/drawing/2014/main" id="{18C5C94B-BC75-4BBD-8D29-8E8786C1A6CF}"/>
                </a:ext>
              </a:extLst>
            </p:cNvPr>
            <p:cNvSpPr txBox="1"/>
            <p:nvPr/>
          </p:nvSpPr>
          <p:spPr>
            <a:xfrm>
              <a:off x="385384" y="2994250"/>
              <a:ext cx="2866546" cy="1821216"/>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bg1"/>
                  </a:solidFill>
                  <a:latin typeface="Trebuchet MS" panose="020B0603020202020204" pitchFamily="34" charset="0"/>
                </a:rPr>
                <a:t>2. Prazo de análise reduzido para 10 dias corridos</a:t>
              </a:r>
            </a:p>
          </p:txBody>
        </p:sp>
      </p:grpSp>
      <p:grpSp>
        <p:nvGrpSpPr>
          <p:cNvPr id="9" name="Agrupar 8">
            <a:extLst>
              <a:ext uri="{FF2B5EF4-FFF2-40B4-BE49-F238E27FC236}">
                <a16:creationId xmlns:a16="http://schemas.microsoft.com/office/drawing/2014/main" id="{C3D5F0C8-B71C-41C9-BA47-3FADBBADD4CB}"/>
              </a:ext>
            </a:extLst>
          </p:cNvPr>
          <p:cNvGrpSpPr/>
          <p:nvPr/>
        </p:nvGrpSpPr>
        <p:grpSpPr>
          <a:xfrm>
            <a:off x="7788661" y="3862214"/>
            <a:ext cx="3104436" cy="1869300"/>
            <a:chOff x="7977531" y="3169972"/>
            <a:chExt cx="2767626" cy="1740199"/>
          </a:xfrm>
        </p:grpSpPr>
        <p:sp>
          <p:nvSpPr>
            <p:cNvPr id="14" name="Retângulo: Cantos Arredondados 13">
              <a:extLst>
                <a:ext uri="{FF2B5EF4-FFF2-40B4-BE49-F238E27FC236}">
                  <a16:creationId xmlns:a16="http://schemas.microsoft.com/office/drawing/2014/main" id="{F5EB351C-9F37-4318-B0E7-01FF4185170F}"/>
                </a:ext>
              </a:extLst>
            </p:cNvPr>
            <p:cNvSpPr/>
            <p:nvPr/>
          </p:nvSpPr>
          <p:spPr>
            <a:xfrm>
              <a:off x="7977531" y="3169972"/>
              <a:ext cx="2767626" cy="1740199"/>
            </a:xfrm>
            <a:prstGeom prst="roundRect">
              <a:avLst/>
            </a:prstGeom>
            <a:solidFill>
              <a:srgbClr val="ED1651"/>
            </a:solidFill>
          </p:spPr>
          <p:style>
            <a:lnRef idx="2">
              <a:schemeClr val="dk1"/>
            </a:lnRef>
            <a:fillRef idx="1">
              <a:schemeClr val="lt1"/>
            </a:fillRef>
            <a:effectRef idx="0">
              <a:schemeClr val="dk1"/>
            </a:effectRef>
            <a:fontRef idx="minor">
              <a:schemeClr val="dk1"/>
            </a:fontRef>
          </p:style>
        </p:sp>
        <p:sp>
          <p:nvSpPr>
            <p:cNvPr id="15" name="Retângulo: Cantos Arredondados 12">
              <a:extLst>
                <a:ext uri="{FF2B5EF4-FFF2-40B4-BE49-F238E27FC236}">
                  <a16:creationId xmlns:a16="http://schemas.microsoft.com/office/drawing/2014/main" id="{8BFA0EE0-37AE-475B-B443-FD29DC60C853}"/>
                </a:ext>
              </a:extLst>
            </p:cNvPr>
            <p:cNvSpPr txBox="1"/>
            <p:nvPr/>
          </p:nvSpPr>
          <p:spPr>
            <a:xfrm>
              <a:off x="8062481" y="3254922"/>
              <a:ext cx="2597726" cy="157029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solidFill>
                    <a:schemeClr val="bg1"/>
                  </a:solidFill>
                  <a:latin typeface="Trebuchet MS" panose="020B0603020202020204" pitchFamily="34" charset="0"/>
                </a:rPr>
                <a:t>4. No caso de recusa, informar o proponente no prazo de 10 dias corridos</a:t>
              </a:r>
            </a:p>
          </p:txBody>
        </p:sp>
      </p:grpSp>
      <p:grpSp>
        <p:nvGrpSpPr>
          <p:cNvPr id="10" name="Agrupar 9">
            <a:extLst>
              <a:ext uri="{FF2B5EF4-FFF2-40B4-BE49-F238E27FC236}">
                <a16:creationId xmlns:a16="http://schemas.microsoft.com/office/drawing/2014/main" id="{552D7E2A-4CC3-4966-AFA0-3300A3447580}"/>
              </a:ext>
            </a:extLst>
          </p:cNvPr>
          <p:cNvGrpSpPr/>
          <p:nvPr/>
        </p:nvGrpSpPr>
        <p:grpSpPr>
          <a:xfrm>
            <a:off x="7975233" y="1517816"/>
            <a:ext cx="3746417" cy="2066508"/>
            <a:chOff x="7791840" y="807445"/>
            <a:chExt cx="3746417" cy="2066508"/>
          </a:xfrm>
        </p:grpSpPr>
        <p:sp>
          <p:nvSpPr>
            <p:cNvPr id="11" name="Balão de Fala: Oval 10">
              <a:extLst>
                <a:ext uri="{FF2B5EF4-FFF2-40B4-BE49-F238E27FC236}">
                  <a16:creationId xmlns:a16="http://schemas.microsoft.com/office/drawing/2014/main" id="{7CEF878C-13B7-496A-BE28-163EA19F5D4D}"/>
                </a:ext>
              </a:extLst>
            </p:cNvPr>
            <p:cNvSpPr/>
            <p:nvPr/>
          </p:nvSpPr>
          <p:spPr>
            <a:xfrm>
              <a:off x="7791840" y="807445"/>
              <a:ext cx="3746417" cy="2066508"/>
            </a:xfrm>
            <a:prstGeom prst="wedgeEllipseCallout">
              <a:avLst/>
            </a:prstGeom>
            <a:solidFill>
              <a:srgbClr val="6633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Balão de Fala: Oval 14">
              <a:extLst>
                <a:ext uri="{FF2B5EF4-FFF2-40B4-BE49-F238E27FC236}">
                  <a16:creationId xmlns:a16="http://schemas.microsoft.com/office/drawing/2014/main" id="{138412E0-B40B-4B7C-8490-183F10945D54}"/>
                </a:ext>
              </a:extLst>
            </p:cNvPr>
            <p:cNvSpPr txBox="1"/>
            <p:nvPr/>
          </p:nvSpPr>
          <p:spPr>
            <a:xfrm>
              <a:off x="8340490" y="1110078"/>
              <a:ext cx="2649117" cy="146124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latin typeface="Trebuchet MS" panose="020B0603020202020204" pitchFamily="34" charset="0"/>
                </a:rPr>
                <a:t>Atenção: Embora não exija formalidade, recomenda-se carta registrada, e-mail com confirmação de leitura ou ligação gravada </a:t>
              </a:r>
            </a:p>
          </p:txBody>
        </p:sp>
      </p:grpSp>
    </p:spTree>
    <p:extLst>
      <p:ext uri="{BB962C8B-B14F-4D97-AF65-F5344CB8AC3E}">
        <p14:creationId xmlns:p14="http://schemas.microsoft.com/office/powerpoint/2010/main" val="124240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0F433F8F-6BF9-41C2-BAF5-E302879D3496}"/>
              </a:ext>
            </a:extLst>
          </p:cNvPr>
          <p:cNvSpPr>
            <a:spLocks noGrp="1"/>
          </p:cNvSpPr>
          <p:nvPr>
            <p:ph type="sldNum" sz="quarter" idx="4"/>
          </p:nvPr>
        </p:nvSpPr>
        <p:spPr/>
        <p:txBody>
          <a:bodyPr/>
          <a:lstStyle/>
          <a:p>
            <a:fld id="{EBDF65D9-FF99-764A-9415-06FA1DD469B9}" type="slidenum">
              <a:rPr lang="en-US" smtClean="0"/>
              <a:t>8</a:t>
            </a:fld>
            <a:endParaRPr lang="en-US" dirty="0"/>
          </a:p>
        </p:txBody>
      </p:sp>
      <p:sp>
        <p:nvSpPr>
          <p:cNvPr id="3" name="Espaço Reservado para Conteúdo 2">
            <a:extLst>
              <a:ext uri="{FF2B5EF4-FFF2-40B4-BE49-F238E27FC236}">
                <a16:creationId xmlns:a16="http://schemas.microsoft.com/office/drawing/2014/main" id="{982A3064-231F-413D-ACFA-BAB31AE9FE9A}"/>
              </a:ext>
            </a:extLst>
          </p:cNvPr>
          <p:cNvSpPr>
            <a:spLocks noGrp="1"/>
          </p:cNvSpPr>
          <p:nvPr>
            <p:ph idx="1"/>
          </p:nvPr>
        </p:nvSpPr>
        <p:spPr>
          <a:xfrm>
            <a:off x="755373" y="1662422"/>
            <a:ext cx="10840278" cy="4137487"/>
          </a:xfrm>
        </p:spPr>
        <p:txBody>
          <a:bodyPr>
            <a:normAutofit/>
          </a:bodyPr>
          <a:lstStyle/>
          <a:p>
            <a:pPr>
              <a:lnSpc>
                <a:spcPct val="150000"/>
              </a:lnSpc>
            </a:pPr>
            <a:endParaRPr lang="pt-BR" dirty="0"/>
          </a:p>
          <a:p>
            <a:pPr marL="457200" indent="-457200">
              <a:lnSpc>
                <a:spcPct val="150000"/>
              </a:lnSpc>
              <a:buFont typeface="+mj-lt"/>
              <a:buAutoNum type="alphaLcParenR"/>
            </a:pPr>
            <a:endParaRPr lang="pt-BR" dirty="0"/>
          </a:p>
          <a:p>
            <a:endParaRPr lang="pt-BR" dirty="0"/>
          </a:p>
        </p:txBody>
      </p:sp>
      <p:sp>
        <p:nvSpPr>
          <p:cNvPr id="4" name="Título 3">
            <a:extLst>
              <a:ext uri="{FF2B5EF4-FFF2-40B4-BE49-F238E27FC236}">
                <a16:creationId xmlns:a16="http://schemas.microsoft.com/office/drawing/2014/main" id="{6E1497C7-A158-47A4-9925-19782CAC55A4}"/>
              </a:ext>
            </a:extLst>
          </p:cNvPr>
          <p:cNvSpPr>
            <a:spLocks noGrp="1"/>
          </p:cNvSpPr>
          <p:nvPr>
            <p:ph type="title"/>
          </p:nvPr>
        </p:nvSpPr>
        <p:spPr>
          <a:xfrm>
            <a:off x="0" y="-55090"/>
            <a:ext cx="12191999" cy="1418024"/>
          </a:xfrm>
        </p:spPr>
        <p:txBody>
          <a:bodyPr>
            <a:normAutofit/>
          </a:bodyPr>
          <a:lstStyle/>
          <a:p>
            <a:pPr algn="ctr"/>
            <a:r>
              <a:rPr lang="pt-BR" sz="4000" dirty="0">
                <a:solidFill>
                  <a:schemeClr val="bg1"/>
                </a:solidFill>
                <a:effectLst>
                  <a:outerShdw blurRad="38100" dist="38100" dir="2700000" algn="tl">
                    <a:srgbClr val="000000">
                      <a:alpha val="43137"/>
                    </a:srgbClr>
                  </a:outerShdw>
                </a:effectLst>
              </a:rPr>
              <a:t>OPS DESTINO - OBRIGAÇÕES</a:t>
            </a:r>
            <a:r>
              <a:rPr lang="pt-BR" dirty="0">
                <a:solidFill>
                  <a:schemeClr val="bg1"/>
                </a:solidFill>
                <a:effectLst>
                  <a:outerShdw blurRad="38100" dist="38100" dir="2700000" algn="tl">
                    <a:srgbClr val="000000">
                      <a:alpha val="43137"/>
                    </a:srgbClr>
                  </a:outerShdw>
                </a:effectLst>
              </a:rPr>
              <a:t/>
            </a:r>
            <a:br>
              <a:rPr lang="pt-BR" dirty="0">
                <a:solidFill>
                  <a:schemeClr val="bg1"/>
                </a:solidFill>
                <a:effectLst>
                  <a:outerShdw blurRad="38100" dist="38100" dir="2700000" algn="tl">
                    <a:srgbClr val="000000">
                      <a:alpha val="43137"/>
                    </a:srgbClr>
                  </a:outerShdw>
                </a:effectLst>
              </a:rPr>
            </a:br>
            <a:endParaRPr lang="pt-BR" dirty="0">
              <a:solidFill>
                <a:schemeClr val="bg1"/>
              </a:solidFill>
              <a:effectLst>
                <a:outerShdw blurRad="38100" dist="38100" dir="2700000" algn="tl">
                  <a:srgbClr val="000000">
                    <a:alpha val="43137"/>
                  </a:srgbClr>
                </a:outerShdw>
              </a:effectLst>
            </a:endParaRPr>
          </a:p>
        </p:txBody>
      </p:sp>
      <p:graphicFrame>
        <p:nvGraphicFramePr>
          <p:cNvPr id="12" name="Diagrama 11">
            <a:extLst>
              <a:ext uri="{FF2B5EF4-FFF2-40B4-BE49-F238E27FC236}">
                <a16:creationId xmlns:a16="http://schemas.microsoft.com/office/drawing/2014/main" id="{97815CE0-F463-4B8D-8C4A-896AA5BE8B02}"/>
              </a:ext>
            </a:extLst>
          </p:cNvPr>
          <p:cNvGraphicFramePr/>
          <p:nvPr>
            <p:extLst>
              <p:ext uri="{D42A27DB-BD31-4B8C-83A1-F6EECF244321}">
                <p14:modId xmlns:p14="http://schemas.microsoft.com/office/powerpoint/2010/main" val="2966029429"/>
              </p:ext>
            </p:extLst>
          </p:nvPr>
        </p:nvGraphicFramePr>
        <p:xfrm>
          <a:off x="0" y="875819"/>
          <a:ext cx="11882511" cy="60256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6" name="Agrupar 5">
            <a:extLst>
              <a:ext uri="{FF2B5EF4-FFF2-40B4-BE49-F238E27FC236}">
                <a16:creationId xmlns:a16="http://schemas.microsoft.com/office/drawing/2014/main" id="{1E7C2511-FBB2-4A51-9A92-30F2781F3B35}"/>
              </a:ext>
            </a:extLst>
          </p:cNvPr>
          <p:cNvGrpSpPr/>
          <p:nvPr/>
        </p:nvGrpSpPr>
        <p:grpSpPr>
          <a:xfrm>
            <a:off x="87106" y="3679422"/>
            <a:ext cx="3966623" cy="2768311"/>
            <a:chOff x="4022106" y="2272222"/>
            <a:chExt cx="2955047" cy="2332952"/>
          </a:xfrm>
          <a:solidFill>
            <a:srgbClr val="ED1651"/>
          </a:solidFill>
        </p:grpSpPr>
        <p:sp>
          <p:nvSpPr>
            <p:cNvPr id="7" name="Retângulo: Cantos Arredondados 11">
              <a:extLst>
                <a:ext uri="{FF2B5EF4-FFF2-40B4-BE49-F238E27FC236}">
                  <a16:creationId xmlns:a16="http://schemas.microsoft.com/office/drawing/2014/main" id="{C9B8106B-5AB6-4439-981C-ABB323A9AC07}"/>
                </a:ext>
              </a:extLst>
            </p:cNvPr>
            <p:cNvSpPr/>
            <p:nvPr/>
          </p:nvSpPr>
          <p:spPr>
            <a:xfrm>
              <a:off x="4022106" y="2272222"/>
              <a:ext cx="2955047" cy="2332952"/>
            </a:xfrm>
            <a:prstGeom prst="roundRect">
              <a:avLst/>
            </a:prstGeom>
            <a:grpFill/>
          </p:spPr>
          <p:style>
            <a:lnRef idx="2">
              <a:schemeClr val="dk1"/>
            </a:lnRef>
            <a:fillRef idx="1">
              <a:schemeClr val="lt1"/>
            </a:fillRef>
            <a:effectRef idx="0">
              <a:schemeClr val="dk1"/>
            </a:effectRef>
            <a:fontRef idx="minor">
              <a:schemeClr val="dk1"/>
            </a:fontRef>
          </p:style>
        </p:sp>
        <p:sp>
          <p:nvSpPr>
            <p:cNvPr id="8" name="Retângulo: Cantos Arredondados 4">
              <a:extLst>
                <a:ext uri="{FF2B5EF4-FFF2-40B4-BE49-F238E27FC236}">
                  <a16:creationId xmlns:a16="http://schemas.microsoft.com/office/drawing/2014/main" id="{65B662B3-5C8C-4098-861D-16061D0B12A9}"/>
                </a:ext>
              </a:extLst>
            </p:cNvPr>
            <p:cNvSpPr txBox="1"/>
            <p:nvPr/>
          </p:nvSpPr>
          <p:spPr>
            <a:xfrm>
              <a:off x="4135991" y="2386107"/>
              <a:ext cx="2727277" cy="2105182"/>
            </a:xfrm>
            <a:prstGeom prst="rect">
              <a:avLst/>
            </a:prstGeom>
            <a:grpFill/>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pt-BR" sz="1800" kern="1200" dirty="0">
                  <a:solidFill>
                    <a:schemeClr val="bg1"/>
                  </a:solidFill>
                  <a:latin typeface="Trebuchet MS" panose="020B0603020202020204" pitchFamily="34" charset="0"/>
                </a:rPr>
                <a:t>5. </a:t>
              </a:r>
              <a:r>
                <a:rPr lang="pt-BR" dirty="0">
                  <a:solidFill>
                    <a:schemeClr val="bg1"/>
                  </a:solidFill>
                  <a:latin typeface="Trebuchet MS" panose="020B0603020202020204" pitchFamily="34" charset="0"/>
                </a:rPr>
                <a:t>Comunicar beneficiário sobre cancelamento do plano de origem em 5 dias e informá-lo que, na hipótese de descumprimento, serão aplicadas todas as carências previstas no plano de destino</a:t>
              </a:r>
            </a:p>
          </p:txBody>
        </p:sp>
      </p:grpSp>
      <p:grpSp>
        <p:nvGrpSpPr>
          <p:cNvPr id="13" name="Agrupar 12">
            <a:extLst>
              <a:ext uri="{FF2B5EF4-FFF2-40B4-BE49-F238E27FC236}">
                <a16:creationId xmlns:a16="http://schemas.microsoft.com/office/drawing/2014/main" id="{057A317F-6681-4C35-8E8B-990AF806674C}"/>
              </a:ext>
            </a:extLst>
          </p:cNvPr>
          <p:cNvGrpSpPr/>
          <p:nvPr/>
        </p:nvGrpSpPr>
        <p:grpSpPr>
          <a:xfrm>
            <a:off x="4223857" y="3679423"/>
            <a:ext cx="3616100" cy="2768311"/>
            <a:chOff x="4022107" y="2272222"/>
            <a:chExt cx="2955047" cy="2332952"/>
          </a:xfrm>
          <a:solidFill>
            <a:srgbClr val="ED1651"/>
          </a:solidFill>
        </p:grpSpPr>
        <p:sp>
          <p:nvSpPr>
            <p:cNvPr id="14" name="Retângulo: Cantos Arredondados 5">
              <a:extLst>
                <a:ext uri="{FF2B5EF4-FFF2-40B4-BE49-F238E27FC236}">
                  <a16:creationId xmlns:a16="http://schemas.microsoft.com/office/drawing/2014/main" id="{29096F87-0F67-4B88-AA81-C71324A55948}"/>
                </a:ext>
              </a:extLst>
            </p:cNvPr>
            <p:cNvSpPr/>
            <p:nvPr/>
          </p:nvSpPr>
          <p:spPr>
            <a:xfrm>
              <a:off x="4022107" y="2272222"/>
              <a:ext cx="2955047" cy="2332952"/>
            </a:xfrm>
            <a:prstGeom prst="roundRect">
              <a:avLst/>
            </a:prstGeom>
            <a:grpFill/>
          </p:spPr>
          <p:style>
            <a:lnRef idx="2">
              <a:schemeClr val="dk1"/>
            </a:lnRef>
            <a:fillRef idx="1">
              <a:schemeClr val="lt1"/>
            </a:fillRef>
            <a:effectRef idx="0">
              <a:schemeClr val="dk1"/>
            </a:effectRef>
            <a:fontRef idx="minor">
              <a:schemeClr val="dk1"/>
            </a:fontRef>
          </p:style>
        </p:sp>
        <p:sp>
          <p:nvSpPr>
            <p:cNvPr id="15" name="Retângulo: Cantos Arredondados 4">
              <a:extLst>
                <a:ext uri="{FF2B5EF4-FFF2-40B4-BE49-F238E27FC236}">
                  <a16:creationId xmlns:a16="http://schemas.microsoft.com/office/drawing/2014/main" id="{8052120F-A9CF-49C7-9A8B-7AA8E44F4A7E}"/>
                </a:ext>
              </a:extLst>
            </p:cNvPr>
            <p:cNvSpPr txBox="1"/>
            <p:nvPr/>
          </p:nvSpPr>
          <p:spPr>
            <a:xfrm>
              <a:off x="4135991" y="2386107"/>
              <a:ext cx="2727277" cy="2105182"/>
            </a:xfrm>
            <a:prstGeom prst="rect">
              <a:avLst/>
            </a:prstGeom>
            <a:grpFill/>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dirty="0">
                  <a:solidFill>
                    <a:schemeClr val="bg1"/>
                  </a:solidFill>
                  <a:latin typeface="Trebuchet MS" panose="020B0603020202020204" pitchFamily="34" charset="0"/>
                </a:rPr>
                <a:t>6</a:t>
              </a:r>
              <a:r>
                <a:rPr lang="pt-BR" sz="1800" kern="1200" dirty="0">
                  <a:solidFill>
                    <a:schemeClr val="bg1"/>
                  </a:solidFill>
                  <a:latin typeface="Trebuchet MS" panose="020B0603020202020204" pitchFamily="34" charset="0"/>
                </a:rPr>
                <a:t>. Após 5 dias da vigência, se o beneficiário não cancelar o plano de origem, a OPS Destino pode desconsiderar o direito à portabilidade e aplicar carências</a:t>
              </a:r>
            </a:p>
          </p:txBody>
        </p:sp>
      </p:grpSp>
      <p:grpSp>
        <p:nvGrpSpPr>
          <p:cNvPr id="16" name="Agrupar 15">
            <a:extLst>
              <a:ext uri="{FF2B5EF4-FFF2-40B4-BE49-F238E27FC236}">
                <a16:creationId xmlns:a16="http://schemas.microsoft.com/office/drawing/2014/main" id="{D70122C8-2D15-4B1A-A3D7-DC903C3A2C12}"/>
              </a:ext>
            </a:extLst>
          </p:cNvPr>
          <p:cNvGrpSpPr/>
          <p:nvPr/>
        </p:nvGrpSpPr>
        <p:grpSpPr>
          <a:xfrm>
            <a:off x="8036490" y="3615948"/>
            <a:ext cx="3729289" cy="2779857"/>
            <a:chOff x="4022106" y="2272222"/>
            <a:chExt cx="2955047" cy="2332952"/>
          </a:xfrm>
          <a:solidFill>
            <a:srgbClr val="ED1651"/>
          </a:solidFill>
        </p:grpSpPr>
        <p:sp>
          <p:nvSpPr>
            <p:cNvPr id="17" name="Retângulo: Cantos Arredondados 5">
              <a:extLst>
                <a:ext uri="{FF2B5EF4-FFF2-40B4-BE49-F238E27FC236}">
                  <a16:creationId xmlns:a16="http://schemas.microsoft.com/office/drawing/2014/main" id="{DCB947EE-D065-4E54-840C-BC2B9938E556}"/>
                </a:ext>
              </a:extLst>
            </p:cNvPr>
            <p:cNvSpPr/>
            <p:nvPr/>
          </p:nvSpPr>
          <p:spPr>
            <a:xfrm>
              <a:off x="4022106" y="2272222"/>
              <a:ext cx="2955047" cy="2332952"/>
            </a:xfrm>
            <a:prstGeom prst="roundRect">
              <a:avLst/>
            </a:prstGeom>
            <a:grpFill/>
          </p:spPr>
          <p:style>
            <a:lnRef idx="2">
              <a:schemeClr val="dk1"/>
            </a:lnRef>
            <a:fillRef idx="1">
              <a:schemeClr val="lt1"/>
            </a:fillRef>
            <a:effectRef idx="0">
              <a:schemeClr val="dk1"/>
            </a:effectRef>
            <a:fontRef idx="minor">
              <a:schemeClr val="dk1"/>
            </a:fontRef>
          </p:style>
        </p:sp>
        <p:sp>
          <p:nvSpPr>
            <p:cNvPr id="18" name="Retângulo: Cantos Arredondados 4">
              <a:extLst>
                <a:ext uri="{FF2B5EF4-FFF2-40B4-BE49-F238E27FC236}">
                  <a16:creationId xmlns:a16="http://schemas.microsoft.com/office/drawing/2014/main" id="{30F491BC-C18B-4AE3-A9BC-3CA4E0E4F298}"/>
                </a:ext>
              </a:extLst>
            </p:cNvPr>
            <p:cNvSpPr txBox="1"/>
            <p:nvPr/>
          </p:nvSpPr>
          <p:spPr>
            <a:xfrm>
              <a:off x="4135991" y="2386107"/>
              <a:ext cx="2727277" cy="2105182"/>
            </a:xfrm>
            <a:prstGeom prst="rect">
              <a:avLst/>
            </a:prstGeom>
            <a:grpFill/>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2000" kern="1200" dirty="0">
                  <a:solidFill>
                    <a:schemeClr val="bg1"/>
                  </a:solidFill>
                  <a:latin typeface="Trebuchet MS" panose="020B0603020202020204" pitchFamily="34" charset="0"/>
                </a:rPr>
                <a:t>7. Caso a operadora faça a oferta de contratação pela rede mundial de computadores, deve disponibilizar uma forma de recepcionar o pedido de portabilidade eletronicamente</a:t>
              </a:r>
            </a:p>
          </p:txBody>
        </p:sp>
      </p:grpSp>
    </p:spTree>
    <p:extLst>
      <p:ext uri="{BB962C8B-B14F-4D97-AF65-F5344CB8AC3E}">
        <p14:creationId xmlns:p14="http://schemas.microsoft.com/office/powerpoint/2010/main" val="225312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a:extLst>
              <a:ext uri="{FF2B5EF4-FFF2-40B4-BE49-F238E27FC236}">
                <a16:creationId xmlns:a16="http://schemas.microsoft.com/office/drawing/2014/main" id="{0F433F8F-6BF9-41C2-BAF5-E302879D3496}"/>
              </a:ext>
            </a:extLst>
          </p:cNvPr>
          <p:cNvSpPr>
            <a:spLocks noGrp="1"/>
          </p:cNvSpPr>
          <p:nvPr>
            <p:ph type="sldNum" sz="quarter" idx="4"/>
          </p:nvPr>
        </p:nvSpPr>
        <p:spPr/>
        <p:txBody>
          <a:bodyPr/>
          <a:lstStyle/>
          <a:p>
            <a:fld id="{EBDF65D9-FF99-764A-9415-06FA1DD469B9}" type="slidenum">
              <a:rPr lang="en-US" smtClean="0"/>
              <a:t>9</a:t>
            </a:fld>
            <a:endParaRPr lang="en-US" dirty="0"/>
          </a:p>
        </p:txBody>
      </p:sp>
      <p:sp>
        <p:nvSpPr>
          <p:cNvPr id="3" name="Espaço Reservado para Conteúdo 2">
            <a:extLst>
              <a:ext uri="{FF2B5EF4-FFF2-40B4-BE49-F238E27FC236}">
                <a16:creationId xmlns:a16="http://schemas.microsoft.com/office/drawing/2014/main" id="{982A3064-231F-413D-ACFA-BAB31AE9FE9A}"/>
              </a:ext>
            </a:extLst>
          </p:cNvPr>
          <p:cNvSpPr>
            <a:spLocks noGrp="1"/>
          </p:cNvSpPr>
          <p:nvPr>
            <p:ph idx="1"/>
          </p:nvPr>
        </p:nvSpPr>
        <p:spPr>
          <a:xfrm>
            <a:off x="755373" y="1662422"/>
            <a:ext cx="10840278" cy="4137487"/>
          </a:xfrm>
        </p:spPr>
        <p:txBody>
          <a:bodyPr>
            <a:normAutofit/>
          </a:bodyPr>
          <a:lstStyle/>
          <a:p>
            <a:pPr>
              <a:lnSpc>
                <a:spcPct val="150000"/>
              </a:lnSpc>
            </a:pPr>
            <a:endParaRPr lang="pt-BR" dirty="0"/>
          </a:p>
          <a:p>
            <a:pPr marL="457200" indent="-457200">
              <a:lnSpc>
                <a:spcPct val="150000"/>
              </a:lnSpc>
              <a:buFont typeface="+mj-lt"/>
              <a:buAutoNum type="alphaLcParenR"/>
            </a:pPr>
            <a:endParaRPr lang="pt-BR" dirty="0"/>
          </a:p>
          <a:p>
            <a:endParaRPr lang="pt-BR" dirty="0"/>
          </a:p>
        </p:txBody>
      </p:sp>
      <p:sp>
        <p:nvSpPr>
          <p:cNvPr id="4" name="Título 3">
            <a:extLst>
              <a:ext uri="{FF2B5EF4-FFF2-40B4-BE49-F238E27FC236}">
                <a16:creationId xmlns:a16="http://schemas.microsoft.com/office/drawing/2014/main" id="{6E1497C7-A158-47A4-9925-19782CAC55A4}"/>
              </a:ext>
            </a:extLst>
          </p:cNvPr>
          <p:cNvSpPr>
            <a:spLocks noGrp="1"/>
          </p:cNvSpPr>
          <p:nvPr>
            <p:ph type="title"/>
          </p:nvPr>
        </p:nvSpPr>
        <p:spPr>
          <a:xfrm>
            <a:off x="0" y="-59524"/>
            <a:ext cx="12191999" cy="1418024"/>
          </a:xfrm>
        </p:spPr>
        <p:txBody>
          <a:bodyPr>
            <a:normAutofit/>
          </a:bodyPr>
          <a:lstStyle/>
          <a:p>
            <a:pPr algn="ctr"/>
            <a:r>
              <a:rPr lang="pt-BR" sz="4000" dirty="0">
                <a:solidFill>
                  <a:schemeClr val="bg1"/>
                </a:solidFill>
                <a:effectLst>
                  <a:outerShdw blurRad="38100" dist="38100" dir="2700000" algn="tl">
                    <a:srgbClr val="000000">
                      <a:alpha val="43137"/>
                    </a:srgbClr>
                  </a:outerShdw>
                </a:effectLst>
              </a:rPr>
              <a:t>OPS ORIGEM - OBRIGAÇÕES</a:t>
            </a:r>
            <a:r>
              <a:rPr lang="pt-BR" dirty="0">
                <a:solidFill>
                  <a:schemeClr val="bg1"/>
                </a:solidFill>
                <a:effectLst>
                  <a:outerShdw blurRad="38100" dist="38100" dir="2700000" algn="tl">
                    <a:srgbClr val="000000">
                      <a:alpha val="43137"/>
                    </a:srgbClr>
                  </a:outerShdw>
                </a:effectLst>
              </a:rPr>
              <a:t/>
            </a:r>
            <a:br>
              <a:rPr lang="pt-BR" dirty="0">
                <a:solidFill>
                  <a:schemeClr val="bg1"/>
                </a:solidFill>
                <a:effectLst>
                  <a:outerShdw blurRad="38100" dist="38100" dir="2700000" algn="tl">
                    <a:srgbClr val="000000">
                      <a:alpha val="43137"/>
                    </a:srgbClr>
                  </a:outerShdw>
                </a:effectLst>
              </a:rPr>
            </a:br>
            <a:endParaRPr lang="pt-BR" dirty="0">
              <a:solidFill>
                <a:schemeClr val="bg1"/>
              </a:solidFill>
              <a:effectLst>
                <a:outerShdw blurRad="38100" dist="38100" dir="2700000" algn="tl">
                  <a:srgbClr val="000000">
                    <a:alpha val="43137"/>
                  </a:srgbClr>
                </a:outerShdw>
              </a:effectLst>
            </a:endParaRPr>
          </a:p>
        </p:txBody>
      </p:sp>
      <p:grpSp>
        <p:nvGrpSpPr>
          <p:cNvPr id="9" name="Agrupar 8">
            <a:extLst>
              <a:ext uri="{FF2B5EF4-FFF2-40B4-BE49-F238E27FC236}">
                <a16:creationId xmlns:a16="http://schemas.microsoft.com/office/drawing/2014/main" id="{D6D25C87-26A4-43C2-B7CB-C8D81782283C}"/>
              </a:ext>
            </a:extLst>
          </p:cNvPr>
          <p:cNvGrpSpPr/>
          <p:nvPr/>
        </p:nvGrpSpPr>
        <p:grpSpPr>
          <a:xfrm>
            <a:off x="165875" y="4283199"/>
            <a:ext cx="3785379" cy="2021356"/>
            <a:chOff x="0" y="3564775"/>
            <a:chExt cx="3785379" cy="2021356"/>
          </a:xfrm>
        </p:grpSpPr>
        <p:sp>
          <p:nvSpPr>
            <p:cNvPr id="14" name="Retângulo: Cantos Arredondados 13">
              <a:extLst>
                <a:ext uri="{FF2B5EF4-FFF2-40B4-BE49-F238E27FC236}">
                  <a16:creationId xmlns:a16="http://schemas.microsoft.com/office/drawing/2014/main" id="{30A8B383-AE84-4AD7-AF29-4F75956D4FE2}"/>
                </a:ext>
              </a:extLst>
            </p:cNvPr>
            <p:cNvSpPr/>
            <p:nvPr/>
          </p:nvSpPr>
          <p:spPr>
            <a:xfrm>
              <a:off x="0" y="3564775"/>
              <a:ext cx="3785379" cy="2021356"/>
            </a:xfrm>
            <a:prstGeom prst="roundRect">
              <a:avLst/>
            </a:prstGeom>
            <a:solidFill>
              <a:srgbClr val="FFF0C7"/>
            </a:solidFill>
          </p:spPr>
          <p:style>
            <a:lnRef idx="2">
              <a:schemeClr val="dk1"/>
            </a:lnRef>
            <a:fillRef idx="1">
              <a:schemeClr val="lt1"/>
            </a:fillRef>
            <a:effectRef idx="0">
              <a:schemeClr val="dk1"/>
            </a:effectRef>
            <a:fontRef idx="minor">
              <a:schemeClr val="dk1"/>
            </a:fontRef>
          </p:style>
        </p:sp>
        <p:sp>
          <p:nvSpPr>
            <p:cNvPr id="15" name="Retângulo: Cantos Arredondados 4">
              <a:extLst>
                <a:ext uri="{FF2B5EF4-FFF2-40B4-BE49-F238E27FC236}">
                  <a16:creationId xmlns:a16="http://schemas.microsoft.com/office/drawing/2014/main" id="{F73B59B3-93BD-4994-9094-CE4060F82CAB}"/>
                </a:ext>
              </a:extLst>
            </p:cNvPr>
            <p:cNvSpPr txBox="1"/>
            <p:nvPr/>
          </p:nvSpPr>
          <p:spPr>
            <a:xfrm>
              <a:off x="98674" y="3663449"/>
              <a:ext cx="3588031" cy="1824008"/>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pt-BR" sz="2000" kern="1200" dirty="0">
                  <a:latin typeface="Trebuchet MS" panose="020B0603020202020204" pitchFamily="34" charset="0"/>
                </a:rPr>
                <a:t>1. Emitir Declaração de Permanência sempre que solicitada pelo beneficiário</a:t>
              </a:r>
            </a:p>
          </p:txBody>
        </p:sp>
      </p:grpSp>
      <p:grpSp>
        <p:nvGrpSpPr>
          <p:cNvPr id="10" name="Agrupar 9">
            <a:extLst>
              <a:ext uri="{FF2B5EF4-FFF2-40B4-BE49-F238E27FC236}">
                <a16:creationId xmlns:a16="http://schemas.microsoft.com/office/drawing/2014/main" id="{FBA24EF7-86F6-4532-BAA2-D5D7AB302086}"/>
              </a:ext>
            </a:extLst>
          </p:cNvPr>
          <p:cNvGrpSpPr/>
          <p:nvPr/>
        </p:nvGrpSpPr>
        <p:grpSpPr>
          <a:xfrm>
            <a:off x="561256" y="664717"/>
            <a:ext cx="5408132" cy="3156259"/>
            <a:chOff x="301295" y="0"/>
            <a:chExt cx="5408132" cy="3156259"/>
          </a:xfrm>
        </p:grpSpPr>
        <p:sp>
          <p:nvSpPr>
            <p:cNvPr id="11" name="Balão de Fala: Oval 10">
              <a:extLst>
                <a:ext uri="{FF2B5EF4-FFF2-40B4-BE49-F238E27FC236}">
                  <a16:creationId xmlns:a16="http://schemas.microsoft.com/office/drawing/2014/main" id="{02A69FDA-7DF9-4199-A80C-D74908B1772D}"/>
                </a:ext>
              </a:extLst>
            </p:cNvPr>
            <p:cNvSpPr/>
            <p:nvPr/>
          </p:nvSpPr>
          <p:spPr>
            <a:xfrm>
              <a:off x="301295" y="0"/>
              <a:ext cx="5408132" cy="3156259"/>
            </a:xfrm>
            <a:prstGeom prst="wedgeEllipseCallout">
              <a:avLst/>
            </a:prstGeom>
            <a:solidFill>
              <a:srgbClr val="663300"/>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Balão de Fala: Oval 6">
              <a:extLst>
                <a:ext uri="{FF2B5EF4-FFF2-40B4-BE49-F238E27FC236}">
                  <a16:creationId xmlns:a16="http://schemas.microsoft.com/office/drawing/2014/main" id="{76AD63D1-0F70-4FB2-A3A2-1662B050B6B6}"/>
                </a:ext>
              </a:extLst>
            </p:cNvPr>
            <p:cNvSpPr txBox="1"/>
            <p:nvPr/>
          </p:nvSpPr>
          <p:spPr>
            <a:xfrm>
              <a:off x="1093298" y="462223"/>
              <a:ext cx="3824126" cy="22318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1. Itens obrigatórios: </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1. Nº registro OPS </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2. Nº registro plano</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3. Prazo de permanência</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4. Adimplência</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5. Se cumpriu ou está cumprindo CPT</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6. Valor atualizado da mensalidade</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7. Se 1ª ou 2ª portabilidade</a:t>
              </a:r>
            </a:p>
            <a:p>
              <a:pPr marL="0" lvl="0" indent="0" algn="ctr" defTabSz="711200">
                <a:lnSpc>
                  <a:spcPct val="90000"/>
                </a:lnSpc>
                <a:spcBef>
                  <a:spcPct val="0"/>
                </a:spcBef>
                <a:spcAft>
                  <a:spcPct val="35000"/>
                </a:spcAft>
                <a:buNone/>
              </a:pPr>
              <a:r>
                <a:rPr lang="pt-BR" sz="1600" kern="1200" dirty="0">
                  <a:latin typeface="Trebuchet MS" panose="020B0603020202020204" pitchFamily="34" charset="0"/>
                </a:rPr>
                <a:t>8. Data de adaptação </a:t>
              </a:r>
            </a:p>
          </p:txBody>
        </p:sp>
      </p:grpSp>
      <p:grpSp>
        <p:nvGrpSpPr>
          <p:cNvPr id="19" name="Agrupar 18">
            <a:extLst>
              <a:ext uri="{FF2B5EF4-FFF2-40B4-BE49-F238E27FC236}">
                <a16:creationId xmlns:a16="http://schemas.microsoft.com/office/drawing/2014/main" id="{F9638914-786D-45E6-A62E-9A0EBF942726}"/>
              </a:ext>
            </a:extLst>
          </p:cNvPr>
          <p:cNvGrpSpPr/>
          <p:nvPr/>
        </p:nvGrpSpPr>
        <p:grpSpPr>
          <a:xfrm>
            <a:off x="4093542" y="4298428"/>
            <a:ext cx="3829537" cy="2067290"/>
            <a:chOff x="3906914" y="3575899"/>
            <a:chExt cx="3829537" cy="2067290"/>
          </a:xfrm>
        </p:grpSpPr>
        <p:sp>
          <p:nvSpPr>
            <p:cNvPr id="20" name="Retângulo: Cantos Arredondados 19">
              <a:extLst>
                <a:ext uri="{FF2B5EF4-FFF2-40B4-BE49-F238E27FC236}">
                  <a16:creationId xmlns:a16="http://schemas.microsoft.com/office/drawing/2014/main" id="{E8DDD2BC-7BDD-484B-B178-C40F6FAE780A}"/>
                </a:ext>
              </a:extLst>
            </p:cNvPr>
            <p:cNvSpPr/>
            <p:nvPr/>
          </p:nvSpPr>
          <p:spPr>
            <a:xfrm>
              <a:off x="3906914" y="3575899"/>
              <a:ext cx="3829537" cy="2067290"/>
            </a:xfrm>
            <a:prstGeom prst="roundRect">
              <a:avLst/>
            </a:prstGeom>
            <a:solidFill>
              <a:srgbClr val="FFF0C7"/>
            </a:solidFill>
          </p:spPr>
          <p:style>
            <a:lnRef idx="2">
              <a:schemeClr val="dk1"/>
            </a:lnRef>
            <a:fillRef idx="1">
              <a:schemeClr val="lt1"/>
            </a:fillRef>
            <a:effectRef idx="0">
              <a:schemeClr val="dk1"/>
            </a:effectRef>
            <a:fontRef idx="minor">
              <a:schemeClr val="dk1"/>
            </a:fontRef>
          </p:style>
        </p:sp>
        <p:sp>
          <p:nvSpPr>
            <p:cNvPr id="21" name="Retângulo: Cantos Arredondados 4">
              <a:extLst>
                <a:ext uri="{FF2B5EF4-FFF2-40B4-BE49-F238E27FC236}">
                  <a16:creationId xmlns:a16="http://schemas.microsoft.com/office/drawing/2014/main" id="{AD19EBDD-4693-4C49-A66C-7F1B9C6A63B9}"/>
                </a:ext>
              </a:extLst>
            </p:cNvPr>
            <p:cNvSpPr txBox="1"/>
            <p:nvPr/>
          </p:nvSpPr>
          <p:spPr>
            <a:xfrm>
              <a:off x="4007831" y="3676816"/>
              <a:ext cx="3627703" cy="1865456"/>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pt-BR" sz="1700" kern="1200" dirty="0">
                  <a:latin typeface="Trebuchet MS" panose="020B0603020202020204" pitchFamily="34" charset="0"/>
                </a:rPr>
                <a:t>2. Nas situações previstas como portabilidade simples “condicionada”, informar o beneficiário sobre o prazo de 60 dias para exercer o direito</a:t>
              </a:r>
            </a:p>
          </p:txBody>
        </p:sp>
      </p:grpSp>
      <p:grpSp>
        <p:nvGrpSpPr>
          <p:cNvPr id="22" name="Agrupar 21">
            <a:extLst>
              <a:ext uri="{FF2B5EF4-FFF2-40B4-BE49-F238E27FC236}">
                <a16:creationId xmlns:a16="http://schemas.microsoft.com/office/drawing/2014/main" id="{8B392624-72E6-458D-A1AA-8AA433EC9F14}"/>
              </a:ext>
            </a:extLst>
          </p:cNvPr>
          <p:cNvGrpSpPr/>
          <p:nvPr/>
        </p:nvGrpSpPr>
        <p:grpSpPr>
          <a:xfrm>
            <a:off x="8127010" y="4276123"/>
            <a:ext cx="3610929" cy="2040011"/>
            <a:chOff x="7773376" y="1156836"/>
            <a:chExt cx="3596398" cy="1913398"/>
          </a:xfrm>
        </p:grpSpPr>
        <p:sp>
          <p:nvSpPr>
            <p:cNvPr id="23" name="Retângulo: Cantos Arredondados 22">
              <a:extLst>
                <a:ext uri="{FF2B5EF4-FFF2-40B4-BE49-F238E27FC236}">
                  <a16:creationId xmlns:a16="http://schemas.microsoft.com/office/drawing/2014/main" id="{2D2CF940-193E-44B1-BF90-ACB68A0FD913}"/>
                </a:ext>
              </a:extLst>
            </p:cNvPr>
            <p:cNvSpPr/>
            <p:nvPr/>
          </p:nvSpPr>
          <p:spPr>
            <a:xfrm>
              <a:off x="7773376" y="1156836"/>
              <a:ext cx="3596398" cy="1913398"/>
            </a:xfrm>
            <a:prstGeom prst="roundRect">
              <a:avLst/>
            </a:prstGeom>
            <a:solidFill>
              <a:srgbClr val="FFF0C7"/>
            </a:solidFill>
          </p:spPr>
          <p:style>
            <a:lnRef idx="2">
              <a:schemeClr val="dk1"/>
            </a:lnRef>
            <a:fillRef idx="1">
              <a:schemeClr val="lt1"/>
            </a:fillRef>
            <a:effectRef idx="0">
              <a:schemeClr val="dk1"/>
            </a:effectRef>
            <a:fontRef idx="minor">
              <a:schemeClr val="dk1"/>
            </a:fontRef>
          </p:style>
        </p:sp>
        <p:sp>
          <p:nvSpPr>
            <p:cNvPr id="24" name="Retângulo: Cantos Arredondados 4">
              <a:extLst>
                <a:ext uri="{FF2B5EF4-FFF2-40B4-BE49-F238E27FC236}">
                  <a16:creationId xmlns:a16="http://schemas.microsoft.com/office/drawing/2014/main" id="{36817AC8-4BB5-4BC8-8A04-4BB7565BC956}"/>
                </a:ext>
              </a:extLst>
            </p:cNvPr>
            <p:cNvSpPr txBox="1"/>
            <p:nvPr/>
          </p:nvSpPr>
          <p:spPr>
            <a:xfrm>
              <a:off x="7866780" y="1250240"/>
              <a:ext cx="3409590" cy="1726590"/>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latin typeface="Trebuchet MS" panose="020B0603020202020204" pitchFamily="34" charset="0"/>
                </a:rPr>
                <a:t>3. Ao receber o pedido de cancelamento (pelo SAC, telefone, Portal ou presencialmente), deve processá-lo imediatamente    (RN 412), e fornecer recibo de solicitação de cancelamento</a:t>
              </a:r>
            </a:p>
          </p:txBody>
        </p:sp>
      </p:grpSp>
      <p:grpSp>
        <p:nvGrpSpPr>
          <p:cNvPr id="25" name="Agrupar 24">
            <a:extLst>
              <a:ext uri="{FF2B5EF4-FFF2-40B4-BE49-F238E27FC236}">
                <a16:creationId xmlns:a16="http://schemas.microsoft.com/office/drawing/2014/main" id="{52AB75D7-D005-4BB6-99C7-20102D296F8A}"/>
              </a:ext>
            </a:extLst>
          </p:cNvPr>
          <p:cNvGrpSpPr/>
          <p:nvPr/>
        </p:nvGrpSpPr>
        <p:grpSpPr>
          <a:xfrm>
            <a:off x="6930129" y="1458085"/>
            <a:ext cx="3692025" cy="2114563"/>
            <a:chOff x="4022106" y="2272222"/>
            <a:chExt cx="2955047" cy="2332952"/>
          </a:xfrm>
          <a:solidFill>
            <a:srgbClr val="FFF0C7"/>
          </a:solidFill>
        </p:grpSpPr>
        <p:sp>
          <p:nvSpPr>
            <p:cNvPr id="26" name="Retângulo: Cantos Arredondados 8">
              <a:extLst>
                <a:ext uri="{FF2B5EF4-FFF2-40B4-BE49-F238E27FC236}">
                  <a16:creationId xmlns:a16="http://schemas.microsoft.com/office/drawing/2014/main" id="{5C45895B-0455-4431-A1FA-5578CEE05EE9}"/>
                </a:ext>
              </a:extLst>
            </p:cNvPr>
            <p:cNvSpPr/>
            <p:nvPr/>
          </p:nvSpPr>
          <p:spPr>
            <a:xfrm>
              <a:off x="4022106" y="2272222"/>
              <a:ext cx="2955047" cy="2332952"/>
            </a:xfrm>
            <a:prstGeom prst="roundRect">
              <a:avLst/>
            </a:prstGeom>
            <a:grpFill/>
          </p:spPr>
          <p:style>
            <a:lnRef idx="2">
              <a:schemeClr val="dk1"/>
            </a:lnRef>
            <a:fillRef idx="1">
              <a:schemeClr val="lt1"/>
            </a:fillRef>
            <a:effectRef idx="0">
              <a:schemeClr val="dk1"/>
            </a:effectRef>
            <a:fontRef idx="minor">
              <a:schemeClr val="dk1"/>
            </a:fontRef>
          </p:style>
        </p:sp>
        <p:sp>
          <p:nvSpPr>
            <p:cNvPr id="27" name="Retângulo: Cantos Arredondados 4">
              <a:extLst>
                <a:ext uri="{FF2B5EF4-FFF2-40B4-BE49-F238E27FC236}">
                  <a16:creationId xmlns:a16="http://schemas.microsoft.com/office/drawing/2014/main" id="{2846E26A-29F4-4B51-A74F-594F3576907B}"/>
                </a:ext>
              </a:extLst>
            </p:cNvPr>
            <p:cNvSpPr txBox="1"/>
            <p:nvPr/>
          </p:nvSpPr>
          <p:spPr>
            <a:xfrm>
              <a:off x="4135991" y="2386107"/>
              <a:ext cx="2727277" cy="2105182"/>
            </a:xfrm>
            <a:prstGeom prst="rect">
              <a:avLst/>
            </a:prstGeom>
            <a:grpFill/>
          </p:spPr>
          <p:style>
            <a:lnRef idx="0">
              <a:scrgbClr r="0" g="0" b="0"/>
            </a:lnRef>
            <a:fillRef idx="0">
              <a:scrgbClr r="0" g="0" b="0"/>
            </a:fillRef>
            <a:effectRef idx="0">
              <a:scrgbClr r="0" g="0" b="0"/>
            </a:effectRef>
            <a:fontRef idx="minor">
              <a:schemeClr val="dk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pt-BR" sz="1800" kern="1200" dirty="0">
                  <a:latin typeface="Trebuchet MS" panose="020B0603020202020204" pitchFamily="34" charset="0"/>
                </a:rPr>
                <a:t>4. É obrigatório que a OPS Origem adote cobrança pro-rata para a última mensalidade ou a devolução dos valores correspondentes ao período de não cobertura</a:t>
              </a:r>
            </a:p>
          </p:txBody>
        </p:sp>
      </p:grpSp>
    </p:spTree>
    <p:extLst>
      <p:ext uri="{BB962C8B-B14F-4D97-AF65-F5344CB8AC3E}">
        <p14:creationId xmlns:p14="http://schemas.microsoft.com/office/powerpoint/2010/main" val="2219750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Personalizada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00000"/>
      </a:hlink>
      <a:folHlink>
        <a:srgbClr val="000000"/>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3936</TotalTime>
  <Words>2548</Words>
  <Application>Microsoft Office PowerPoint</Application>
  <PresentationFormat>Widescreen</PresentationFormat>
  <Paragraphs>292</Paragraphs>
  <Slides>33</Slides>
  <Notes>1</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33</vt:i4>
      </vt:variant>
    </vt:vector>
  </HeadingPairs>
  <TitlesOfParts>
    <vt:vector size="40" baseType="lpstr">
      <vt:lpstr>Arial</vt:lpstr>
      <vt:lpstr>Calibri</vt:lpstr>
      <vt:lpstr>Calibri Light</vt:lpstr>
      <vt:lpstr>Tahoma</vt:lpstr>
      <vt:lpstr>Trebuchet MS</vt:lpstr>
      <vt:lpstr>Wingdings</vt:lpstr>
      <vt:lpstr>Tema do Office</vt:lpstr>
      <vt:lpstr>NOVAS REGRAS PARA A PORTABILIDADE - 2019</vt:lpstr>
      <vt:lpstr>NOVAS REGRAS PARA A PORTABILIDADE - 2019</vt:lpstr>
      <vt:lpstr>REGRAS GERAIS</vt:lpstr>
      <vt:lpstr>REGRAS GERAIS</vt:lpstr>
      <vt:lpstr>DOCUMENTOS A SEREM EXIGIDOS</vt:lpstr>
      <vt:lpstr>DOCUMENTOS A SEREM EXIGIDOS</vt:lpstr>
      <vt:lpstr>OPS DESTINO - OBRIGAÇÕES </vt:lpstr>
      <vt:lpstr>OPS DESTINO - OBRIGAÇÕES </vt:lpstr>
      <vt:lpstr>OPS ORIGEM - OBRIGAÇÕES </vt:lpstr>
      <vt:lpstr>FLUXOGRAMA</vt:lpstr>
      <vt:lpstr>ESPÉCIES DE PORTABILIDADE</vt:lpstr>
      <vt:lpstr>CONCEITO</vt:lpstr>
      <vt:lpstr>REQUISITOS</vt:lpstr>
      <vt:lpstr>REQUISITO - PRAZO DE PERMANÊNCIA</vt:lpstr>
      <vt:lpstr>REQUISITOS -PRAZO DE PERMANÊNCIA: EXCEÇÕES</vt:lpstr>
      <vt:lpstr>REQUISITOS - FAIXA DE PREÇO:  EXCEÇÕES</vt:lpstr>
      <vt:lpstr>CONCEITO</vt:lpstr>
      <vt:lpstr>REQUISITOS</vt:lpstr>
      <vt:lpstr>HIPÓTESES</vt:lpstr>
      <vt:lpstr>REGRAS ESPECÍFICAS</vt:lpstr>
      <vt:lpstr>CONCEITO</vt:lpstr>
      <vt:lpstr>REQUISITO</vt:lpstr>
      <vt:lpstr>HIPÓTESES</vt:lpstr>
      <vt:lpstr>REGRAS ESPECÍFICAS</vt:lpstr>
      <vt:lpstr>CONCEITO</vt:lpstr>
      <vt:lpstr>REQUISITO</vt:lpstr>
      <vt:lpstr>HIPÓTESES</vt:lpstr>
      <vt:lpstr>REGRA ESPECÍFICA</vt:lpstr>
      <vt:lpstr>                     SÚMULA 21 VERSUS RN 438</vt:lpstr>
      <vt:lpstr>                Res. CONSU 19 VERSUS RN 438, art.8º, IV </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FDPR-COMU-Fernanda Caroline Garcia</dc:creator>
  <cp:lastModifiedBy>FDPR-JURI-Fabiano Luiz Ribeiro Pereira</cp:lastModifiedBy>
  <cp:revision>302</cp:revision>
  <cp:lastPrinted>2019-01-30T17:02:12Z</cp:lastPrinted>
  <dcterms:created xsi:type="dcterms:W3CDTF">2018-12-21T09:50:44Z</dcterms:created>
  <dcterms:modified xsi:type="dcterms:W3CDTF">2019-04-24T13:57:49Z</dcterms:modified>
</cp:coreProperties>
</file>