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73" r:id="rId4"/>
    <p:sldId id="267" r:id="rId5"/>
    <p:sldId id="274" r:id="rId6"/>
    <p:sldId id="275" r:id="rId7"/>
    <p:sldId id="276" r:id="rId8"/>
    <p:sldId id="277" r:id="rId9"/>
    <p:sldId id="278" r:id="rId10"/>
    <p:sldId id="27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DPR-COMU-Wellington Marçal" initials="WM" lastIdx="6" clrIdx="0">
    <p:extLst>
      <p:ext uri="{19B8F6BF-5375-455C-9EA6-DF929625EA0E}">
        <p15:presenceInfo xmlns:p15="http://schemas.microsoft.com/office/powerpoint/2012/main" userId="S::wmarcal@unimedpr.com.br::8a4416d7-fa31-4348-80d8-06f1813ef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22"/>
    <a:srgbClr val="BBD034"/>
    <a:srgbClr val="0C484C"/>
    <a:srgbClr val="008C50"/>
    <a:srgbClr val="FFFCE9"/>
    <a:srgbClr val="F8F5EC"/>
    <a:srgbClr val="000000"/>
    <a:srgbClr val="F4F3E7"/>
    <a:srgbClr val="00995D"/>
    <a:srgbClr val="A4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118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4C04-6517-40A9-B8A4-CA498911FF76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4515-4535-4A36-ADB3-FB1449F3E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4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aber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689417" y="1625600"/>
            <a:ext cx="4202546" cy="1969457"/>
          </a:xfrm>
        </p:spPr>
        <p:txBody>
          <a:bodyPr anchor="b">
            <a:noAutofit/>
          </a:bodyPr>
          <a:lstStyle>
            <a:lvl1pPr algn="ctr">
              <a:lnSpc>
                <a:spcPts val="5000"/>
              </a:lnSpc>
              <a:defRPr sz="4000" b="1" baseline="0">
                <a:solidFill>
                  <a:srgbClr val="EF7922"/>
                </a:solidFill>
                <a:latin typeface="+mn-lt"/>
              </a:defRPr>
            </a:lvl1pPr>
          </a:lstStyle>
          <a:p>
            <a:r>
              <a:rPr lang="pt-BR" dirty="0"/>
              <a:t>Insira aqui o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689417" y="3806929"/>
            <a:ext cx="4202546" cy="1508244"/>
          </a:xfrm>
        </p:spPr>
        <p:txBody>
          <a:bodyPr anchor="t">
            <a:noAutofit/>
          </a:bodyPr>
          <a:lstStyle>
            <a:lvl1pPr marL="0" indent="0" algn="ctr">
              <a:buNone/>
              <a:defRPr sz="2500" b="1" baseline="0">
                <a:solidFill>
                  <a:srgbClr val="BBD0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palestrante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40E6736-1E55-4472-810B-4084C2D89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868" y="172851"/>
            <a:ext cx="2542223" cy="8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  <p15:guide id="2" pos="7491" userDrawn="1">
          <p15:clr>
            <a:srgbClr val="FBAE40"/>
          </p15:clr>
        </p15:guide>
        <p15:guide id="3" pos="1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19" y="6344493"/>
            <a:ext cx="2743200" cy="365125"/>
          </a:xfrm>
        </p:spPr>
        <p:txBody>
          <a:bodyPr/>
          <a:lstStyle>
            <a:lvl1pPr>
              <a:defRPr sz="1600" b="1" i="1">
                <a:solidFill>
                  <a:schemeClr val="bg1"/>
                </a:solidFill>
              </a:defRPr>
            </a:lvl1pPr>
          </a:lstStyle>
          <a:p>
            <a:fld id="{0B2821BB-D42A-45DB-8B76-7C8BA77D528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0A2C1CA-B911-45EC-A137-0D6147D3D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872" y="219214"/>
            <a:ext cx="10058479" cy="508918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995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aqui para adicionar um título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A77CEACD-618E-4CDC-9679-9015C3B50B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502" y="1564206"/>
            <a:ext cx="10058479" cy="39442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adicionar um texto</a:t>
            </a:r>
          </a:p>
        </p:txBody>
      </p:sp>
    </p:spTree>
    <p:extLst>
      <p:ext uri="{BB962C8B-B14F-4D97-AF65-F5344CB8AC3E}">
        <p14:creationId xmlns:p14="http://schemas.microsoft.com/office/powerpoint/2010/main" val="279835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E07232-E0C7-0AC2-C7FC-F2315117DB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9400" y="1638300"/>
            <a:ext cx="6553200" cy="36118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rgbClr val="0C484C"/>
                </a:solidFill>
              </a:defRPr>
            </a:lvl1pPr>
          </a:lstStyle>
          <a:p>
            <a:pPr lvl="0"/>
            <a:r>
              <a:rPr lang="pt-BR" dirty="0"/>
              <a:t>Slide título/separador</a:t>
            </a:r>
          </a:p>
        </p:txBody>
      </p:sp>
    </p:spTree>
    <p:extLst>
      <p:ext uri="{BB962C8B-B14F-4D97-AF65-F5344CB8AC3E}">
        <p14:creationId xmlns:p14="http://schemas.microsoft.com/office/powerpoint/2010/main" val="377161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AC50964F-3F9E-C4ED-3A50-382230997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3054" y="1485205"/>
            <a:ext cx="3990109" cy="1908234"/>
          </a:xfrm>
        </p:spPr>
        <p:txBody>
          <a:bodyPr anchor="b">
            <a:normAutofit/>
          </a:bodyPr>
          <a:lstStyle>
            <a:lvl1pPr marL="0" indent="0" algn="r">
              <a:buNone/>
              <a:defRPr sz="4000" b="1">
                <a:solidFill>
                  <a:srgbClr val="EF7922"/>
                </a:solidFill>
              </a:defRPr>
            </a:lvl1pPr>
          </a:lstStyle>
          <a:p>
            <a:pPr lvl="0"/>
            <a:r>
              <a:rPr lang="pt-BR" dirty="0"/>
              <a:t>Nome palestrante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3D8073-91C2-305B-7B32-E3BA109BC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3054" y="3619500"/>
            <a:ext cx="3990109" cy="1753295"/>
          </a:xfrm>
        </p:spPr>
        <p:txBody>
          <a:bodyPr anchor="t">
            <a:normAutofit/>
          </a:bodyPr>
          <a:lstStyle>
            <a:lvl1pPr marL="0" indent="0" algn="r">
              <a:buNone/>
              <a:defRPr sz="3500" b="0">
                <a:solidFill>
                  <a:srgbClr val="BBD034"/>
                </a:solidFill>
              </a:defRPr>
            </a:lvl1pPr>
          </a:lstStyle>
          <a:p>
            <a:pPr lvl="0"/>
            <a:r>
              <a:rPr lang="pt-BR" dirty="0"/>
              <a:t>@palestrante</a:t>
            </a:r>
            <a:br>
              <a:rPr lang="pt-BR" dirty="0"/>
            </a:br>
            <a:r>
              <a:rPr lang="pt-BR" dirty="0"/>
              <a:t>@palestrante</a:t>
            </a:r>
          </a:p>
        </p:txBody>
      </p:sp>
    </p:spTree>
    <p:extLst>
      <p:ext uri="{BB962C8B-B14F-4D97-AF65-F5344CB8AC3E}">
        <p14:creationId xmlns:p14="http://schemas.microsoft.com/office/powerpoint/2010/main" val="390978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21BB-D42A-45DB-8B76-7C8BA77D5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131C68-AC3E-4B71-8356-50B6653E9D60}"/>
              </a:ext>
            </a:extLst>
          </p:cNvPr>
          <p:cNvSpPr txBox="1"/>
          <p:nvPr/>
        </p:nvSpPr>
        <p:spPr>
          <a:xfrm>
            <a:off x="1626734" y="172543"/>
            <a:ext cx="9848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B680BC-78E9-43BF-85D0-9D05897DF7D5}"/>
              </a:ext>
            </a:extLst>
          </p:cNvPr>
          <p:cNvSpPr txBox="1"/>
          <p:nvPr/>
        </p:nvSpPr>
        <p:spPr>
          <a:xfrm>
            <a:off x="1626734" y="660018"/>
            <a:ext cx="9848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00:10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3AC2E9-9AD7-8498-71CB-EB39F13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Painel Curva ABC – RN 585</a:t>
            </a:r>
            <a:br>
              <a:rPr lang="pt-BR" dirty="0"/>
            </a:br>
            <a:endParaRPr lang="pt-BR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9E6B8AD6-9F88-ED4E-E7FA-D918A3A11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Rodrigo de Souza Zaruvne</a:t>
            </a:r>
          </a:p>
        </p:txBody>
      </p:sp>
    </p:spTree>
    <p:extLst>
      <p:ext uri="{BB962C8B-B14F-4D97-AF65-F5344CB8AC3E}">
        <p14:creationId xmlns:p14="http://schemas.microsoft.com/office/powerpoint/2010/main" val="182800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34D89-67EF-B59E-6243-CC809AB32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Rodrigo de Souza Zaruvne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EC7F18-8BC2-C447-0C88-54ADC3887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rzaruvne@unimedpr.coop.br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0C6C2C9-AFFB-0915-F775-02FAA26452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238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923FC3-EBB2-D61B-A448-F6F117A6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2CB3FDE-F0C7-D7C3-CD47-9297342E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funciona?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6AE0722B-8B1D-3E40-DD1F-C7C5F0A05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r>
              <a:rPr lang="pt-BR" dirty="0"/>
              <a:t>Plataforma </a:t>
            </a:r>
            <a:r>
              <a:rPr lang="pt-BR" dirty="0" err="1"/>
              <a:t>Qlik</a:t>
            </a:r>
            <a:r>
              <a:rPr lang="pt-BR" dirty="0"/>
              <a:t> Sense.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Painel visual para cálculo da curva ABC para redimensionamento integral do prestador e exclusão parcial de serviços a partir dos dados das guias TISS da operadora.</a:t>
            </a:r>
          </a:p>
          <a:p>
            <a:pPr algn="just"/>
            <a:endParaRPr lang="pt-BR" dirty="0"/>
          </a:p>
          <a:p>
            <a:pPr marL="285750" indent="-285750" algn="just"/>
            <a:r>
              <a:rPr lang="pt-BR" dirty="0"/>
              <a:t>A qualidade da análise depende da qualidade dos dados e estrutura das guias enviadas.  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Produto de checagem complementar, com o objetivo de ser uma segunda verificação. Sendo a Singular a encarregada pela geração e envio das guias TISS, permanece sendo a responsável pela averiguação dos dados de internações e atendimentos de urgência e emergência ao realizar estudos para alteração hospitalar conforme as regras definidas pela ANS.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3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A432-3E5E-27AA-51FE-ECD9A80F6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FE74E76-A4D5-2B97-B671-C6874F3E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025E965-B907-5636-9A24-BF0A2DBD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Premissas para uso do produto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1C9B8AF-8093-FC95-F898-50B7364A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r>
              <a:rPr lang="pt-BR" dirty="0"/>
              <a:t>A Federação fornecerá o painel já construído e estrutura do servidor. A Singular será responsável por eventuais manutenções, se necessário.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Recomendado que o responsável na Singular tenha algum conhecimento sobre o </a:t>
            </a:r>
            <a:r>
              <a:rPr lang="pt-BR" dirty="0" err="1"/>
              <a:t>Qlik</a:t>
            </a:r>
            <a:r>
              <a:rPr lang="pt-BR" dirty="0"/>
              <a:t> Sense.</a:t>
            </a:r>
          </a:p>
          <a:p>
            <a:pPr marL="285750" indent="-285750" algn="just"/>
            <a:endParaRPr lang="pt-BR" dirty="0"/>
          </a:p>
          <a:p>
            <a:pPr marL="285750" indent="-285750" algn="just"/>
            <a:r>
              <a:rPr lang="pt-BR" dirty="0"/>
              <a:t>A CEMPRE ficará disponível para quaisquer esclarecimentos e fornecerá manual técnico explicando as regras e parametrizações do código.</a:t>
            </a:r>
          </a:p>
          <a:p>
            <a:pPr algn="just"/>
            <a:endParaRPr lang="pt-BR" dirty="0"/>
          </a:p>
          <a:p>
            <a:pPr marL="285750" indent="-285750" algn="just"/>
            <a:r>
              <a:rPr lang="pt-BR" dirty="0"/>
              <a:t>Todas as guias TISS enviadas para a ANS, assim como os arquivos de retorno da ANS, deverão constar nas pastas no servidor.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32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9ADF-7FC1-0827-14CF-B5F76EA0D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D8C7D6-4AD1-68D8-91E0-DD844FAC64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C8FEE0-083C-B112-5D21-DE0C41CC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9" y="618836"/>
            <a:ext cx="11580871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4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3256-E035-DE83-991E-92150D79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7AD81E3-BC19-1082-5EE7-EBE103A9AB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6D15EC-7F36-4706-C637-DB907F63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3" y="1862139"/>
            <a:ext cx="20914272" cy="80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9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A775D-6950-77A3-7F54-6991E81B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E769FE-0843-1ED6-1622-E0CAFDDC99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FFA5F5-294E-732E-B9B8-A7B55CAC0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79311" y="1961512"/>
            <a:ext cx="23358622" cy="89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24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5226-CF3E-D1CE-D18B-EDD6ECA8D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1C89506-264B-C81B-B1C5-868C74D41A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A772D92B-B1DE-9249-809F-7D003E2F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8" y="504876"/>
            <a:ext cx="11053304" cy="163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8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D919E-2F76-331A-D665-25749415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D9C4FB-DEE3-80DA-9B5A-0A4E285314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FA6DF100-ABE9-42B8-0595-351E6598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8" y="-4759859"/>
            <a:ext cx="11053304" cy="163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0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11864-2C67-AE1E-C8A4-83BF5327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6C3E4DA-A94E-75B6-F5AA-32C5FC5763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0F3F4F71-7D44-D275-9540-7D81064A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8" y="-10374403"/>
            <a:ext cx="11053304" cy="163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3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224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Tema do Office</vt:lpstr>
      <vt:lpstr>Painel Curva ABC – RN 585 </vt:lpstr>
      <vt:lpstr>Como funciona?</vt:lpstr>
      <vt:lpstr>Premissas para uso do produto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FDPR-COMU-Fernanda Caroline Garcia</dc:creator>
  <cp:lastModifiedBy>FDPR-JURI-Fabiano Luiz Ribeiro Pereira</cp:lastModifiedBy>
  <cp:revision>46</cp:revision>
  <dcterms:created xsi:type="dcterms:W3CDTF">2023-01-11T14:30:29Z</dcterms:created>
  <dcterms:modified xsi:type="dcterms:W3CDTF">2025-09-23T20:33:01Z</dcterms:modified>
</cp:coreProperties>
</file>