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5" r:id="rId3"/>
    <p:sldId id="267" r:id="rId4"/>
    <p:sldId id="274" r:id="rId5"/>
    <p:sldId id="275" r:id="rId6"/>
    <p:sldId id="276" r:id="rId7"/>
    <p:sldId id="277" r:id="rId8"/>
    <p:sldId id="278" r:id="rId9"/>
    <p:sldId id="279"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80" r:id="rId24"/>
    <p:sldId id="298" r:id="rId25"/>
    <p:sldId id="282" r:id="rId26"/>
    <p:sldId id="296" r:id="rId27"/>
    <p:sldId id="297" r:id="rId28"/>
    <p:sldId id="272" r:id="rId2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85"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DPR-COMU-Wellington Marçal" initials="WM" lastIdx="6" clrIdx="0">
    <p:extLst>
      <p:ext uri="{19B8F6BF-5375-455C-9EA6-DF929625EA0E}">
        <p15:presenceInfo xmlns:p15="http://schemas.microsoft.com/office/powerpoint/2012/main" userId="S::wmarcal@unimedpr.com.br::8a4416d7-fa31-4348-80d8-06f1813ef8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922"/>
    <a:srgbClr val="BBD034"/>
    <a:srgbClr val="000000"/>
    <a:srgbClr val="0C484C"/>
    <a:srgbClr val="008C50"/>
    <a:srgbClr val="FFFCE9"/>
    <a:srgbClr val="F8F5EC"/>
    <a:srgbClr val="F4F3E7"/>
    <a:srgbClr val="00995D"/>
    <a:srgbClr val="A4D8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068" autoAdjust="0"/>
  </p:normalViewPr>
  <p:slideViewPr>
    <p:cSldViewPr snapToGrid="0">
      <p:cViewPr varScale="1">
        <p:scale>
          <a:sx n="68" d="100"/>
          <a:sy n="68" d="100"/>
        </p:scale>
        <p:origin x="816" y="72"/>
      </p:cViewPr>
      <p:guideLst>
        <p:guide orient="horz" pos="1185"/>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44C04-6517-40A9-B8A4-CA498911FF76}" type="datetimeFigureOut">
              <a:rPr lang="pt-BR" smtClean="0"/>
              <a:t>23/09/2025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A4515-4535-4A36-ADB3-FB1449F3E740}" type="slidenum">
              <a:rPr lang="pt-BR" smtClean="0"/>
              <a:t>‹nº›</a:t>
            </a:fld>
            <a:endParaRPr lang="pt-BR"/>
          </a:p>
        </p:txBody>
      </p:sp>
    </p:spTree>
    <p:extLst>
      <p:ext uri="{BB962C8B-B14F-4D97-AF65-F5344CB8AC3E}">
        <p14:creationId xmlns:p14="http://schemas.microsoft.com/office/powerpoint/2010/main" val="392541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0EA4515-4535-4A36-ADB3-FB1449F3E740}" type="slidenum">
              <a:rPr lang="pt-BR" smtClean="0"/>
              <a:t>2</a:t>
            </a:fld>
            <a:endParaRPr lang="pt-BR"/>
          </a:p>
        </p:txBody>
      </p:sp>
    </p:spTree>
    <p:extLst>
      <p:ext uri="{BB962C8B-B14F-4D97-AF65-F5344CB8AC3E}">
        <p14:creationId xmlns:p14="http://schemas.microsoft.com/office/powerpoint/2010/main" val="3286722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5B045-FA65-BDF3-AB7F-6FD03DFEE74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56163AB-CAB3-7A21-E302-8473F6F2035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091373-A7BA-A132-45EC-49B28F72ABA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86B323F-243C-181A-E1D8-D2A2A6942269}"/>
              </a:ext>
            </a:extLst>
          </p:cNvPr>
          <p:cNvSpPr>
            <a:spLocks noGrp="1"/>
          </p:cNvSpPr>
          <p:nvPr>
            <p:ph type="sldNum" sz="quarter" idx="5"/>
          </p:nvPr>
        </p:nvSpPr>
        <p:spPr/>
        <p:txBody>
          <a:bodyPr/>
          <a:lstStyle/>
          <a:p>
            <a:fld id="{A0EA4515-4535-4A36-ADB3-FB1449F3E740}" type="slidenum">
              <a:rPr lang="pt-BR" smtClean="0"/>
              <a:t>13</a:t>
            </a:fld>
            <a:endParaRPr lang="pt-BR"/>
          </a:p>
        </p:txBody>
      </p:sp>
    </p:spTree>
    <p:extLst>
      <p:ext uri="{BB962C8B-B14F-4D97-AF65-F5344CB8AC3E}">
        <p14:creationId xmlns:p14="http://schemas.microsoft.com/office/powerpoint/2010/main" val="647929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B7AA2-979E-9DE0-DB8D-980433623E9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C102F40-79B3-8189-C0D3-B98386DC20A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96F2880-0E3C-1967-A66D-DD8BFC739EE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B3D3340-58AC-7F0B-41C0-5874356A585F}"/>
              </a:ext>
            </a:extLst>
          </p:cNvPr>
          <p:cNvSpPr>
            <a:spLocks noGrp="1"/>
          </p:cNvSpPr>
          <p:nvPr>
            <p:ph type="sldNum" sz="quarter" idx="5"/>
          </p:nvPr>
        </p:nvSpPr>
        <p:spPr/>
        <p:txBody>
          <a:bodyPr/>
          <a:lstStyle/>
          <a:p>
            <a:fld id="{A0EA4515-4535-4A36-ADB3-FB1449F3E740}" type="slidenum">
              <a:rPr lang="pt-BR" smtClean="0"/>
              <a:t>14</a:t>
            </a:fld>
            <a:endParaRPr lang="pt-BR"/>
          </a:p>
        </p:txBody>
      </p:sp>
    </p:spTree>
    <p:extLst>
      <p:ext uri="{BB962C8B-B14F-4D97-AF65-F5344CB8AC3E}">
        <p14:creationId xmlns:p14="http://schemas.microsoft.com/office/powerpoint/2010/main" val="382594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3FA16-D69F-1579-624C-C225B5F5CD1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C15C00F-6B74-AA18-1765-A742CB105C5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7991F56-8876-B68F-C434-0452331C95D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7A4A248-6158-ECA5-F3E8-BFAC13F91556}"/>
              </a:ext>
            </a:extLst>
          </p:cNvPr>
          <p:cNvSpPr>
            <a:spLocks noGrp="1"/>
          </p:cNvSpPr>
          <p:nvPr>
            <p:ph type="sldNum" sz="quarter" idx="5"/>
          </p:nvPr>
        </p:nvSpPr>
        <p:spPr/>
        <p:txBody>
          <a:bodyPr/>
          <a:lstStyle/>
          <a:p>
            <a:fld id="{A0EA4515-4535-4A36-ADB3-FB1449F3E740}" type="slidenum">
              <a:rPr lang="pt-BR" smtClean="0"/>
              <a:t>15</a:t>
            </a:fld>
            <a:endParaRPr lang="pt-BR"/>
          </a:p>
        </p:txBody>
      </p:sp>
    </p:spTree>
    <p:extLst>
      <p:ext uri="{BB962C8B-B14F-4D97-AF65-F5344CB8AC3E}">
        <p14:creationId xmlns:p14="http://schemas.microsoft.com/office/powerpoint/2010/main" val="2150861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A5F94-695D-D9F2-26A7-2944CF62EDE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842AB3B-B912-16B0-7F4B-A3649B32C1C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E2EFE0D-8C5A-1F22-5417-25D6A40836D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9E44E6D-BFAA-BE7C-9093-79EE36A070CE}"/>
              </a:ext>
            </a:extLst>
          </p:cNvPr>
          <p:cNvSpPr>
            <a:spLocks noGrp="1"/>
          </p:cNvSpPr>
          <p:nvPr>
            <p:ph type="sldNum" sz="quarter" idx="5"/>
          </p:nvPr>
        </p:nvSpPr>
        <p:spPr/>
        <p:txBody>
          <a:bodyPr/>
          <a:lstStyle/>
          <a:p>
            <a:fld id="{A0EA4515-4535-4A36-ADB3-FB1449F3E740}" type="slidenum">
              <a:rPr lang="pt-BR" smtClean="0"/>
              <a:t>16</a:t>
            </a:fld>
            <a:endParaRPr lang="pt-BR"/>
          </a:p>
        </p:txBody>
      </p:sp>
    </p:spTree>
    <p:extLst>
      <p:ext uri="{BB962C8B-B14F-4D97-AF65-F5344CB8AC3E}">
        <p14:creationId xmlns:p14="http://schemas.microsoft.com/office/powerpoint/2010/main" val="1162906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53280-9099-6EDE-07F9-B904066F28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DC3D2A5-C1E0-71C8-19EF-3357CFCEFFD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1DE362B-1A92-BC7C-4E2D-5EE4A036D84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30F4B87-83FA-85A9-191F-6D96929B65AF}"/>
              </a:ext>
            </a:extLst>
          </p:cNvPr>
          <p:cNvSpPr>
            <a:spLocks noGrp="1"/>
          </p:cNvSpPr>
          <p:nvPr>
            <p:ph type="sldNum" sz="quarter" idx="5"/>
          </p:nvPr>
        </p:nvSpPr>
        <p:spPr/>
        <p:txBody>
          <a:bodyPr/>
          <a:lstStyle/>
          <a:p>
            <a:fld id="{A0EA4515-4535-4A36-ADB3-FB1449F3E740}" type="slidenum">
              <a:rPr lang="pt-BR" smtClean="0"/>
              <a:t>17</a:t>
            </a:fld>
            <a:endParaRPr lang="pt-BR"/>
          </a:p>
        </p:txBody>
      </p:sp>
    </p:spTree>
    <p:extLst>
      <p:ext uri="{BB962C8B-B14F-4D97-AF65-F5344CB8AC3E}">
        <p14:creationId xmlns:p14="http://schemas.microsoft.com/office/powerpoint/2010/main" val="132997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F54D-09F3-8D3D-7DC6-F22CF5694EA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9F77E7B-686D-05A6-1144-82A2E61213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93C9907-410F-8189-5EB5-E0C2C22CB52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5B84539-B9B4-50FA-2706-9078B81CB55B}"/>
              </a:ext>
            </a:extLst>
          </p:cNvPr>
          <p:cNvSpPr>
            <a:spLocks noGrp="1"/>
          </p:cNvSpPr>
          <p:nvPr>
            <p:ph type="sldNum" sz="quarter" idx="5"/>
          </p:nvPr>
        </p:nvSpPr>
        <p:spPr/>
        <p:txBody>
          <a:bodyPr/>
          <a:lstStyle/>
          <a:p>
            <a:fld id="{A0EA4515-4535-4A36-ADB3-FB1449F3E740}" type="slidenum">
              <a:rPr lang="pt-BR" smtClean="0"/>
              <a:t>18</a:t>
            </a:fld>
            <a:endParaRPr lang="pt-BR"/>
          </a:p>
        </p:txBody>
      </p:sp>
    </p:spTree>
    <p:extLst>
      <p:ext uri="{BB962C8B-B14F-4D97-AF65-F5344CB8AC3E}">
        <p14:creationId xmlns:p14="http://schemas.microsoft.com/office/powerpoint/2010/main" val="2265068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34BAD-07B1-8401-284D-976B7042EF3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6CE2F00-150A-B92C-FADA-3BD7738932B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229DFFC-543B-CD8E-0D59-12D013F7EEA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6D27493-CCFB-8488-7447-168CFD2A6AD8}"/>
              </a:ext>
            </a:extLst>
          </p:cNvPr>
          <p:cNvSpPr>
            <a:spLocks noGrp="1"/>
          </p:cNvSpPr>
          <p:nvPr>
            <p:ph type="sldNum" sz="quarter" idx="5"/>
          </p:nvPr>
        </p:nvSpPr>
        <p:spPr/>
        <p:txBody>
          <a:bodyPr/>
          <a:lstStyle/>
          <a:p>
            <a:fld id="{A0EA4515-4535-4A36-ADB3-FB1449F3E740}" type="slidenum">
              <a:rPr lang="pt-BR" smtClean="0"/>
              <a:t>19</a:t>
            </a:fld>
            <a:endParaRPr lang="pt-BR"/>
          </a:p>
        </p:txBody>
      </p:sp>
    </p:spTree>
    <p:extLst>
      <p:ext uri="{BB962C8B-B14F-4D97-AF65-F5344CB8AC3E}">
        <p14:creationId xmlns:p14="http://schemas.microsoft.com/office/powerpoint/2010/main" val="228294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66A3C-8126-6E04-A618-DF8FC20F152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5F4F9A2-055B-0E2C-D7F9-65860D81B0F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3BD7D6-BDAF-D76C-0153-E9F56D8BA79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27A2EE6-209F-CB72-4FFC-8B35426EDC80}"/>
              </a:ext>
            </a:extLst>
          </p:cNvPr>
          <p:cNvSpPr>
            <a:spLocks noGrp="1"/>
          </p:cNvSpPr>
          <p:nvPr>
            <p:ph type="sldNum" sz="quarter" idx="5"/>
          </p:nvPr>
        </p:nvSpPr>
        <p:spPr/>
        <p:txBody>
          <a:bodyPr/>
          <a:lstStyle/>
          <a:p>
            <a:fld id="{A0EA4515-4535-4A36-ADB3-FB1449F3E740}" type="slidenum">
              <a:rPr lang="pt-BR" smtClean="0"/>
              <a:t>20</a:t>
            </a:fld>
            <a:endParaRPr lang="pt-BR"/>
          </a:p>
        </p:txBody>
      </p:sp>
    </p:spTree>
    <p:extLst>
      <p:ext uri="{BB962C8B-B14F-4D97-AF65-F5344CB8AC3E}">
        <p14:creationId xmlns:p14="http://schemas.microsoft.com/office/powerpoint/2010/main" val="2913419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B2B12-E732-9FF4-1584-A1A5952CEC8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9695FAC-B550-9B02-5ABB-0DF35F48DC1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B89EE85-9CA5-FB00-83B0-D521AFECFCD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C639D89-B1AC-E26F-E6D4-D2639527BFBA}"/>
              </a:ext>
            </a:extLst>
          </p:cNvPr>
          <p:cNvSpPr>
            <a:spLocks noGrp="1"/>
          </p:cNvSpPr>
          <p:nvPr>
            <p:ph type="sldNum" sz="quarter" idx="5"/>
          </p:nvPr>
        </p:nvSpPr>
        <p:spPr/>
        <p:txBody>
          <a:bodyPr/>
          <a:lstStyle/>
          <a:p>
            <a:fld id="{A0EA4515-4535-4A36-ADB3-FB1449F3E740}" type="slidenum">
              <a:rPr lang="pt-BR" smtClean="0"/>
              <a:t>21</a:t>
            </a:fld>
            <a:endParaRPr lang="pt-BR"/>
          </a:p>
        </p:txBody>
      </p:sp>
    </p:spTree>
    <p:extLst>
      <p:ext uri="{BB962C8B-B14F-4D97-AF65-F5344CB8AC3E}">
        <p14:creationId xmlns:p14="http://schemas.microsoft.com/office/powerpoint/2010/main" val="1401170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DBAA9-AFB3-BC75-87B0-81ECBDDEA0F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49FBDBA-6ED1-0234-1298-85D564B89C6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40C7786-8D3A-2244-BEF9-53A0C5EADB9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AAEC7639-0173-F1DC-B8FA-8EA754B816F1}"/>
              </a:ext>
            </a:extLst>
          </p:cNvPr>
          <p:cNvSpPr>
            <a:spLocks noGrp="1"/>
          </p:cNvSpPr>
          <p:nvPr>
            <p:ph type="sldNum" sz="quarter" idx="5"/>
          </p:nvPr>
        </p:nvSpPr>
        <p:spPr/>
        <p:txBody>
          <a:bodyPr/>
          <a:lstStyle/>
          <a:p>
            <a:fld id="{A0EA4515-4535-4A36-ADB3-FB1449F3E740}" type="slidenum">
              <a:rPr lang="pt-BR" smtClean="0"/>
              <a:t>22</a:t>
            </a:fld>
            <a:endParaRPr lang="pt-BR"/>
          </a:p>
        </p:txBody>
      </p:sp>
    </p:spTree>
    <p:extLst>
      <p:ext uri="{BB962C8B-B14F-4D97-AF65-F5344CB8AC3E}">
        <p14:creationId xmlns:p14="http://schemas.microsoft.com/office/powerpoint/2010/main" val="137841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0EA4515-4535-4A36-ADB3-FB1449F3E740}" type="slidenum">
              <a:rPr lang="pt-BR" smtClean="0"/>
              <a:t>5</a:t>
            </a:fld>
            <a:endParaRPr lang="pt-BR"/>
          </a:p>
        </p:txBody>
      </p:sp>
    </p:spTree>
    <p:extLst>
      <p:ext uri="{BB962C8B-B14F-4D97-AF65-F5344CB8AC3E}">
        <p14:creationId xmlns:p14="http://schemas.microsoft.com/office/powerpoint/2010/main" val="847854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0EA4515-4535-4A36-ADB3-FB1449F3E740}" type="slidenum">
              <a:rPr lang="pt-BR" smtClean="0"/>
              <a:t>23</a:t>
            </a:fld>
            <a:endParaRPr lang="pt-BR"/>
          </a:p>
        </p:txBody>
      </p:sp>
    </p:spTree>
    <p:extLst>
      <p:ext uri="{BB962C8B-B14F-4D97-AF65-F5344CB8AC3E}">
        <p14:creationId xmlns:p14="http://schemas.microsoft.com/office/powerpoint/2010/main" val="3650948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0EA4515-4535-4A36-ADB3-FB1449F3E740}" type="slidenum">
              <a:rPr lang="pt-BR" smtClean="0"/>
              <a:t>26</a:t>
            </a:fld>
            <a:endParaRPr lang="pt-BR"/>
          </a:p>
        </p:txBody>
      </p:sp>
    </p:spTree>
    <p:extLst>
      <p:ext uri="{BB962C8B-B14F-4D97-AF65-F5344CB8AC3E}">
        <p14:creationId xmlns:p14="http://schemas.microsoft.com/office/powerpoint/2010/main" val="24088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24ADC-E621-F15C-DEA0-8775F23C65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2D11203-A079-7F66-0065-9CE8603BEFC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8C80845-56B2-17D9-7281-B4AA4EF18D7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DCAD533-C333-EDB7-F39B-1693F7644E61}"/>
              </a:ext>
            </a:extLst>
          </p:cNvPr>
          <p:cNvSpPr>
            <a:spLocks noGrp="1"/>
          </p:cNvSpPr>
          <p:nvPr>
            <p:ph type="sldNum" sz="quarter" idx="5"/>
          </p:nvPr>
        </p:nvSpPr>
        <p:spPr/>
        <p:txBody>
          <a:bodyPr/>
          <a:lstStyle/>
          <a:p>
            <a:fld id="{A0EA4515-4535-4A36-ADB3-FB1449F3E740}" type="slidenum">
              <a:rPr lang="pt-BR" smtClean="0"/>
              <a:t>6</a:t>
            </a:fld>
            <a:endParaRPr lang="pt-BR"/>
          </a:p>
        </p:txBody>
      </p:sp>
    </p:spTree>
    <p:extLst>
      <p:ext uri="{BB962C8B-B14F-4D97-AF65-F5344CB8AC3E}">
        <p14:creationId xmlns:p14="http://schemas.microsoft.com/office/powerpoint/2010/main" val="1041683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51029-5C3C-400D-A1D1-19D38289D47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902F414-FD44-384B-02DB-66E053D9A20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53691A-D2F3-0B2C-347B-743E8A887DC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41340F15-7698-ADB1-9C8D-7FE6B00FF73B}"/>
              </a:ext>
            </a:extLst>
          </p:cNvPr>
          <p:cNvSpPr>
            <a:spLocks noGrp="1"/>
          </p:cNvSpPr>
          <p:nvPr>
            <p:ph type="sldNum" sz="quarter" idx="5"/>
          </p:nvPr>
        </p:nvSpPr>
        <p:spPr/>
        <p:txBody>
          <a:bodyPr/>
          <a:lstStyle/>
          <a:p>
            <a:fld id="{A0EA4515-4535-4A36-ADB3-FB1449F3E740}" type="slidenum">
              <a:rPr lang="pt-BR" smtClean="0"/>
              <a:t>7</a:t>
            </a:fld>
            <a:endParaRPr lang="pt-BR"/>
          </a:p>
        </p:txBody>
      </p:sp>
    </p:spTree>
    <p:extLst>
      <p:ext uri="{BB962C8B-B14F-4D97-AF65-F5344CB8AC3E}">
        <p14:creationId xmlns:p14="http://schemas.microsoft.com/office/powerpoint/2010/main" val="189958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68AC5-CB74-DE04-66F3-AED7F9B23A5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C9A326-B9CA-4D3E-2553-2A466064CC2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C55C670-67BF-4CFC-D738-FA67C60B96E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AD0A0254-880D-5700-76CA-85E61DE19B9F}"/>
              </a:ext>
            </a:extLst>
          </p:cNvPr>
          <p:cNvSpPr>
            <a:spLocks noGrp="1"/>
          </p:cNvSpPr>
          <p:nvPr>
            <p:ph type="sldNum" sz="quarter" idx="5"/>
          </p:nvPr>
        </p:nvSpPr>
        <p:spPr/>
        <p:txBody>
          <a:bodyPr/>
          <a:lstStyle/>
          <a:p>
            <a:fld id="{A0EA4515-4535-4A36-ADB3-FB1449F3E740}" type="slidenum">
              <a:rPr lang="pt-BR" smtClean="0"/>
              <a:t>8</a:t>
            </a:fld>
            <a:endParaRPr lang="pt-BR"/>
          </a:p>
        </p:txBody>
      </p:sp>
    </p:spTree>
    <p:extLst>
      <p:ext uri="{BB962C8B-B14F-4D97-AF65-F5344CB8AC3E}">
        <p14:creationId xmlns:p14="http://schemas.microsoft.com/office/powerpoint/2010/main" val="104622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F9074-DD64-A95B-B029-F24F115CCC4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7514E3C-3887-2355-F308-F0952D7428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13E126C-B50D-DDA6-A471-0F6A604EFE9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AC9ADDA-5187-5982-712B-2358A73A840E}"/>
              </a:ext>
            </a:extLst>
          </p:cNvPr>
          <p:cNvSpPr>
            <a:spLocks noGrp="1"/>
          </p:cNvSpPr>
          <p:nvPr>
            <p:ph type="sldNum" sz="quarter" idx="5"/>
          </p:nvPr>
        </p:nvSpPr>
        <p:spPr/>
        <p:txBody>
          <a:bodyPr/>
          <a:lstStyle/>
          <a:p>
            <a:fld id="{A0EA4515-4535-4A36-ADB3-FB1449F3E740}" type="slidenum">
              <a:rPr lang="pt-BR" smtClean="0"/>
              <a:t>9</a:t>
            </a:fld>
            <a:endParaRPr lang="pt-BR"/>
          </a:p>
        </p:txBody>
      </p:sp>
    </p:spTree>
    <p:extLst>
      <p:ext uri="{BB962C8B-B14F-4D97-AF65-F5344CB8AC3E}">
        <p14:creationId xmlns:p14="http://schemas.microsoft.com/office/powerpoint/2010/main" val="4050017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3C70D-2F90-3794-24AF-EE28B4B9BBF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A301C41-26AA-C65B-EED4-D8F3FF04D05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2791963-14F5-BC82-F401-98C3B902E52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16AF50C-9EEC-FE36-86A0-DB8F957E9AB9}"/>
              </a:ext>
            </a:extLst>
          </p:cNvPr>
          <p:cNvSpPr>
            <a:spLocks noGrp="1"/>
          </p:cNvSpPr>
          <p:nvPr>
            <p:ph type="sldNum" sz="quarter" idx="5"/>
          </p:nvPr>
        </p:nvSpPr>
        <p:spPr/>
        <p:txBody>
          <a:bodyPr/>
          <a:lstStyle/>
          <a:p>
            <a:fld id="{A0EA4515-4535-4A36-ADB3-FB1449F3E740}" type="slidenum">
              <a:rPr lang="pt-BR" smtClean="0"/>
              <a:t>10</a:t>
            </a:fld>
            <a:endParaRPr lang="pt-BR"/>
          </a:p>
        </p:txBody>
      </p:sp>
    </p:spTree>
    <p:extLst>
      <p:ext uri="{BB962C8B-B14F-4D97-AF65-F5344CB8AC3E}">
        <p14:creationId xmlns:p14="http://schemas.microsoft.com/office/powerpoint/2010/main" val="1676814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008E1-A7A5-A80E-4941-76490DEB057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0DBFADB-D778-2EB2-6BC6-6217A4EB8C7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D8C0B9C-2A77-FC57-DC3F-7551948F696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AB8D940-3409-65CC-9189-BE6423680044}"/>
              </a:ext>
            </a:extLst>
          </p:cNvPr>
          <p:cNvSpPr>
            <a:spLocks noGrp="1"/>
          </p:cNvSpPr>
          <p:nvPr>
            <p:ph type="sldNum" sz="quarter" idx="5"/>
          </p:nvPr>
        </p:nvSpPr>
        <p:spPr/>
        <p:txBody>
          <a:bodyPr/>
          <a:lstStyle/>
          <a:p>
            <a:fld id="{A0EA4515-4535-4A36-ADB3-FB1449F3E740}" type="slidenum">
              <a:rPr lang="pt-BR" smtClean="0"/>
              <a:t>11</a:t>
            </a:fld>
            <a:endParaRPr lang="pt-BR"/>
          </a:p>
        </p:txBody>
      </p:sp>
    </p:spTree>
    <p:extLst>
      <p:ext uri="{BB962C8B-B14F-4D97-AF65-F5344CB8AC3E}">
        <p14:creationId xmlns:p14="http://schemas.microsoft.com/office/powerpoint/2010/main" val="3228158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DA1F8-2EDB-7976-8539-495E5B2A485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3BCA346-9B22-AA32-38B2-1C7197DFF2E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55E28F8-F594-F710-4011-F09DC534A12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28040EE-7092-B233-34A7-1F8FAC70A5A8}"/>
              </a:ext>
            </a:extLst>
          </p:cNvPr>
          <p:cNvSpPr>
            <a:spLocks noGrp="1"/>
          </p:cNvSpPr>
          <p:nvPr>
            <p:ph type="sldNum" sz="quarter" idx="5"/>
          </p:nvPr>
        </p:nvSpPr>
        <p:spPr/>
        <p:txBody>
          <a:bodyPr/>
          <a:lstStyle/>
          <a:p>
            <a:fld id="{A0EA4515-4535-4A36-ADB3-FB1449F3E740}" type="slidenum">
              <a:rPr lang="pt-BR" smtClean="0"/>
              <a:t>12</a:t>
            </a:fld>
            <a:endParaRPr lang="pt-BR"/>
          </a:p>
        </p:txBody>
      </p:sp>
    </p:spTree>
    <p:extLst>
      <p:ext uri="{BB962C8B-B14F-4D97-AF65-F5344CB8AC3E}">
        <p14:creationId xmlns:p14="http://schemas.microsoft.com/office/powerpoint/2010/main" val="3136679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abertu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7689417" y="1625600"/>
            <a:ext cx="4202546" cy="1969457"/>
          </a:xfrm>
        </p:spPr>
        <p:txBody>
          <a:bodyPr anchor="b">
            <a:noAutofit/>
          </a:bodyPr>
          <a:lstStyle>
            <a:lvl1pPr algn="ctr">
              <a:lnSpc>
                <a:spcPts val="5000"/>
              </a:lnSpc>
              <a:defRPr sz="4000" b="1" baseline="0">
                <a:solidFill>
                  <a:srgbClr val="EF7922"/>
                </a:solidFill>
                <a:latin typeface="+mn-lt"/>
              </a:defRPr>
            </a:lvl1pPr>
          </a:lstStyle>
          <a:p>
            <a:r>
              <a:rPr lang="pt-BR" dirty="0"/>
              <a:t>Insira aqui o título</a:t>
            </a:r>
          </a:p>
        </p:txBody>
      </p:sp>
      <p:sp>
        <p:nvSpPr>
          <p:cNvPr id="3" name="Subtítulo 2"/>
          <p:cNvSpPr>
            <a:spLocks noGrp="1"/>
          </p:cNvSpPr>
          <p:nvPr>
            <p:ph type="subTitle" idx="1" hasCustomPrompt="1"/>
          </p:nvPr>
        </p:nvSpPr>
        <p:spPr>
          <a:xfrm>
            <a:off x="7689417" y="3806929"/>
            <a:ext cx="4202546" cy="1508244"/>
          </a:xfrm>
        </p:spPr>
        <p:txBody>
          <a:bodyPr anchor="t">
            <a:noAutofit/>
          </a:bodyPr>
          <a:lstStyle>
            <a:lvl1pPr marL="0" indent="0" algn="ctr">
              <a:buNone/>
              <a:defRPr sz="2500" b="1" baseline="0">
                <a:solidFill>
                  <a:srgbClr val="BBD0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Nome do palestrante</a:t>
            </a:r>
          </a:p>
        </p:txBody>
      </p:sp>
      <p:pic>
        <p:nvPicPr>
          <p:cNvPr id="9" name="Imagem 8">
            <a:extLst>
              <a:ext uri="{FF2B5EF4-FFF2-40B4-BE49-F238E27FC236}">
                <a16:creationId xmlns:a16="http://schemas.microsoft.com/office/drawing/2014/main" id="{740E6736-1E55-4472-810B-4084C2D8914E}"/>
              </a:ext>
            </a:extLst>
          </p:cNvPr>
          <p:cNvPicPr>
            <a:picLocks noChangeAspect="1"/>
          </p:cNvPicPr>
          <p:nvPr userDrawn="1"/>
        </p:nvPicPr>
        <p:blipFill>
          <a:blip r:embed="rId3"/>
          <a:stretch>
            <a:fillRect/>
          </a:stretch>
        </p:blipFill>
        <p:spPr>
          <a:xfrm>
            <a:off x="164868" y="172851"/>
            <a:ext cx="2542223" cy="872915"/>
          </a:xfrm>
          <a:prstGeom prst="rect">
            <a:avLst/>
          </a:prstGeom>
        </p:spPr>
      </p:pic>
    </p:spTree>
    <p:extLst>
      <p:ext uri="{BB962C8B-B14F-4D97-AF65-F5344CB8AC3E}">
        <p14:creationId xmlns:p14="http://schemas.microsoft.com/office/powerpoint/2010/main" val="814261658"/>
      </p:ext>
    </p:extLst>
  </p:cSld>
  <p:clrMapOvr>
    <a:masterClrMapping/>
  </p:clrMapOvr>
  <p:extLst>
    <p:ext uri="{DCECCB84-F9BA-43D5-87BE-67443E8EF086}">
      <p15:sldGuideLst xmlns:p15="http://schemas.microsoft.com/office/powerpoint/2012/main">
        <p15:guide id="1" orient="horz" pos="1797" userDrawn="1">
          <p15:clr>
            <a:srgbClr val="FBAE40"/>
          </p15:clr>
        </p15:guide>
        <p15:guide id="2" pos="7491" userDrawn="1">
          <p15:clr>
            <a:srgbClr val="FBAE40"/>
          </p15:clr>
        </p15:guide>
        <p15:guide id="3" pos="18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6" name="Espaço Reservado para Número de Slide 5"/>
          <p:cNvSpPr>
            <a:spLocks noGrp="1"/>
          </p:cNvSpPr>
          <p:nvPr>
            <p:ph type="sldNum" sz="quarter" idx="12"/>
          </p:nvPr>
        </p:nvSpPr>
        <p:spPr>
          <a:xfrm>
            <a:off x="9329419" y="6344493"/>
            <a:ext cx="2743200" cy="365125"/>
          </a:xfrm>
        </p:spPr>
        <p:txBody>
          <a:bodyPr/>
          <a:lstStyle>
            <a:lvl1pPr>
              <a:defRPr sz="1600" b="1" i="1">
                <a:solidFill>
                  <a:schemeClr val="bg1"/>
                </a:solidFill>
              </a:defRPr>
            </a:lvl1pPr>
          </a:lstStyle>
          <a:p>
            <a:fld id="{0B2821BB-D42A-45DB-8B76-7C8BA77D528D}" type="slidenum">
              <a:rPr lang="pt-BR" smtClean="0"/>
              <a:pPr/>
              <a:t>‹nº›</a:t>
            </a:fld>
            <a:endParaRPr lang="pt-BR" dirty="0"/>
          </a:p>
        </p:txBody>
      </p:sp>
      <p:sp>
        <p:nvSpPr>
          <p:cNvPr id="7" name="Título 1">
            <a:extLst>
              <a:ext uri="{FF2B5EF4-FFF2-40B4-BE49-F238E27FC236}">
                <a16:creationId xmlns:a16="http://schemas.microsoft.com/office/drawing/2014/main" id="{80A2C1CA-B911-45EC-A137-0D6147D3D3F0}"/>
              </a:ext>
            </a:extLst>
          </p:cNvPr>
          <p:cNvSpPr>
            <a:spLocks noGrp="1"/>
          </p:cNvSpPr>
          <p:nvPr>
            <p:ph type="title" hasCustomPrompt="1"/>
          </p:nvPr>
        </p:nvSpPr>
        <p:spPr>
          <a:xfrm>
            <a:off x="871872" y="219214"/>
            <a:ext cx="10058479" cy="508918"/>
          </a:xfrm>
        </p:spPr>
        <p:txBody>
          <a:bodyPr>
            <a:noAutofit/>
          </a:bodyPr>
          <a:lstStyle>
            <a:lvl1pPr algn="l">
              <a:defRPr sz="3200" b="1">
                <a:solidFill>
                  <a:srgbClr val="00995D"/>
                </a:solidFill>
                <a:latin typeface="Trebuchet MS" panose="020B0603020202020204" pitchFamily="34" charset="0"/>
              </a:defRPr>
            </a:lvl1pPr>
          </a:lstStyle>
          <a:p>
            <a:r>
              <a:rPr lang="pt-BR" dirty="0"/>
              <a:t>Clique aqui para adicionar um título</a:t>
            </a:r>
          </a:p>
        </p:txBody>
      </p:sp>
      <p:sp>
        <p:nvSpPr>
          <p:cNvPr id="8" name="Espaço Reservado para Conteúdo 5">
            <a:extLst>
              <a:ext uri="{FF2B5EF4-FFF2-40B4-BE49-F238E27FC236}">
                <a16:creationId xmlns:a16="http://schemas.microsoft.com/office/drawing/2014/main" id="{A77CEACD-618E-4CDC-9679-9015C3B50BEF}"/>
              </a:ext>
            </a:extLst>
          </p:cNvPr>
          <p:cNvSpPr>
            <a:spLocks noGrp="1"/>
          </p:cNvSpPr>
          <p:nvPr>
            <p:ph idx="1" hasCustomPrompt="1"/>
          </p:nvPr>
        </p:nvSpPr>
        <p:spPr>
          <a:xfrm>
            <a:off x="938502" y="1564206"/>
            <a:ext cx="10058479" cy="3944212"/>
          </a:xfrm>
        </p:spPr>
        <p:txBody>
          <a:bodyPr>
            <a:normAutofit/>
          </a:bodyPr>
          <a:lstStyle>
            <a:lvl1pPr>
              <a:defRPr sz="1800">
                <a:solidFill>
                  <a:schemeClr val="tx1">
                    <a:lumMod val="75000"/>
                    <a:lumOff val="25000"/>
                  </a:schemeClr>
                </a:solidFill>
              </a:defRPr>
            </a:lvl1pPr>
          </a:lstStyle>
          <a:p>
            <a:r>
              <a:rPr lang="pt-BR" dirty="0"/>
              <a:t>Clique para adicionar um texto</a:t>
            </a:r>
          </a:p>
        </p:txBody>
      </p:sp>
    </p:spTree>
    <p:extLst>
      <p:ext uri="{BB962C8B-B14F-4D97-AF65-F5344CB8AC3E}">
        <p14:creationId xmlns:p14="http://schemas.microsoft.com/office/powerpoint/2010/main" val="2798352574"/>
      </p:ext>
    </p:extLst>
  </p:cSld>
  <p:clrMapOvr>
    <a:masterClrMapping/>
  </p:clrMapOvr>
  <p:extLst>
    <p:ext uri="{DCECCB84-F9BA-43D5-87BE-67443E8EF086}">
      <p15:sldGuideLst xmlns:p15="http://schemas.microsoft.com/office/powerpoint/2012/main">
        <p15:guide id="1" orient="horz" pos="709" userDrawn="1">
          <p15:clr>
            <a:srgbClr val="FBAE40"/>
          </p15:clr>
        </p15:guide>
        <p15:guide id="2" pos="59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e separador">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31E07232-E0C7-0AC2-C7FC-F2315117DB6B}"/>
              </a:ext>
            </a:extLst>
          </p:cNvPr>
          <p:cNvSpPr>
            <a:spLocks noGrp="1"/>
          </p:cNvSpPr>
          <p:nvPr>
            <p:ph type="body" sz="quarter" idx="10" hasCustomPrompt="1"/>
          </p:nvPr>
        </p:nvSpPr>
        <p:spPr>
          <a:xfrm>
            <a:off x="2819400" y="1638300"/>
            <a:ext cx="6553200" cy="3611879"/>
          </a:xfrm>
        </p:spPr>
        <p:txBody>
          <a:bodyPr anchor="ctr">
            <a:normAutofit/>
          </a:bodyPr>
          <a:lstStyle>
            <a:lvl1pPr marL="0" indent="0" algn="ctr">
              <a:buNone/>
              <a:defRPr sz="5000" b="1">
                <a:solidFill>
                  <a:srgbClr val="0C484C"/>
                </a:solidFill>
              </a:defRPr>
            </a:lvl1pPr>
          </a:lstStyle>
          <a:p>
            <a:pPr lvl="0"/>
            <a:r>
              <a:rPr lang="pt-BR" dirty="0"/>
              <a:t>Slide título/separador</a:t>
            </a:r>
          </a:p>
        </p:txBody>
      </p:sp>
    </p:spTree>
    <p:extLst>
      <p:ext uri="{BB962C8B-B14F-4D97-AF65-F5344CB8AC3E}">
        <p14:creationId xmlns:p14="http://schemas.microsoft.com/office/powerpoint/2010/main" val="37716181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encerramen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ço Reservado para Texto 2">
            <a:extLst>
              <a:ext uri="{FF2B5EF4-FFF2-40B4-BE49-F238E27FC236}">
                <a16:creationId xmlns:a16="http://schemas.microsoft.com/office/drawing/2014/main" id="{AC50964F-3F9E-C4ED-3A50-382230997645}"/>
              </a:ext>
            </a:extLst>
          </p:cNvPr>
          <p:cNvSpPr>
            <a:spLocks noGrp="1"/>
          </p:cNvSpPr>
          <p:nvPr>
            <p:ph type="body" sz="quarter" idx="10" hasCustomPrompt="1"/>
          </p:nvPr>
        </p:nvSpPr>
        <p:spPr>
          <a:xfrm>
            <a:off x="7583054" y="1485205"/>
            <a:ext cx="3990109" cy="1908234"/>
          </a:xfrm>
        </p:spPr>
        <p:txBody>
          <a:bodyPr anchor="b">
            <a:normAutofit/>
          </a:bodyPr>
          <a:lstStyle>
            <a:lvl1pPr marL="0" indent="0" algn="r">
              <a:buNone/>
              <a:defRPr sz="4000" b="1">
                <a:solidFill>
                  <a:srgbClr val="EF7922"/>
                </a:solidFill>
              </a:defRPr>
            </a:lvl1pPr>
          </a:lstStyle>
          <a:p>
            <a:pPr lvl="0"/>
            <a:r>
              <a:rPr lang="pt-BR" dirty="0"/>
              <a:t>Nome palestrante</a:t>
            </a:r>
          </a:p>
        </p:txBody>
      </p:sp>
      <p:sp>
        <p:nvSpPr>
          <p:cNvPr id="3" name="Espaço Reservado para Texto 2">
            <a:extLst>
              <a:ext uri="{FF2B5EF4-FFF2-40B4-BE49-F238E27FC236}">
                <a16:creationId xmlns:a16="http://schemas.microsoft.com/office/drawing/2014/main" id="{923D8073-91C2-305B-7B32-E3BA109BCF9F}"/>
              </a:ext>
            </a:extLst>
          </p:cNvPr>
          <p:cNvSpPr>
            <a:spLocks noGrp="1"/>
          </p:cNvSpPr>
          <p:nvPr>
            <p:ph type="body" sz="quarter" idx="11" hasCustomPrompt="1"/>
          </p:nvPr>
        </p:nvSpPr>
        <p:spPr>
          <a:xfrm>
            <a:off x="7583054" y="3619500"/>
            <a:ext cx="3990109" cy="1753295"/>
          </a:xfrm>
        </p:spPr>
        <p:txBody>
          <a:bodyPr anchor="t">
            <a:normAutofit/>
          </a:bodyPr>
          <a:lstStyle>
            <a:lvl1pPr marL="0" indent="0" algn="r">
              <a:buNone/>
              <a:defRPr sz="3500" b="0">
                <a:solidFill>
                  <a:srgbClr val="BBD034"/>
                </a:solidFill>
              </a:defRPr>
            </a:lvl1pPr>
          </a:lstStyle>
          <a:p>
            <a:pPr lvl="0"/>
            <a:r>
              <a:rPr lang="pt-BR" dirty="0"/>
              <a:t>@palestrante</a:t>
            </a:r>
            <a:br>
              <a:rPr lang="pt-BR" dirty="0"/>
            </a:br>
            <a:r>
              <a:rPr lang="pt-BR" dirty="0"/>
              <a:t>@palestrante</a:t>
            </a:r>
          </a:p>
        </p:txBody>
      </p:sp>
    </p:spTree>
    <p:extLst>
      <p:ext uri="{BB962C8B-B14F-4D97-AF65-F5344CB8AC3E}">
        <p14:creationId xmlns:p14="http://schemas.microsoft.com/office/powerpoint/2010/main" val="3909781775"/>
      </p:ext>
    </p:extLst>
  </p:cSld>
  <p:clrMapOvr>
    <a:masterClrMapping/>
  </p:clrMapOvr>
  <p:extLst>
    <p:ext uri="{DCECCB84-F9BA-43D5-87BE-67443E8EF086}">
      <p15:sldGuideLst xmlns:p15="http://schemas.microsoft.com/office/powerpoint/2012/main">
        <p15:guide id="1" orient="horz" pos="1616" userDrawn="1">
          <p15:clr>
            <a:srgbClr val="FBAE40"/>
          </p15:clr>
        </p15:guide>
        <p15:guide id="2" pos="619"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821BB-D42A-45DB-8B76-7C8BA77D528D}" type="slidenum">
              <a:rPr lang="pt-BR" smtClean="0"/>
              <a:t>‹nº›</a:t>
            </a:fld>
            <a:endParaRPr lang="pt-BR"/>
          </a:p>
        </p:txBody>
      </p:sp>
    </p:spTree>
    <p:extLst>
      <p:ext uri="{BB962C8B-B14F-4D97-AF65-F5344CB8AC3E}">
        <p14:creationId xmlns:p14="http://schemas.microsoft.com/office/powerpoint/2010/main" val="2448118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0131C68-AC3E-4B71-8356-50B6653E9D60}"/>
              </a:ext>
            </a:extLst>
          </p:cNvPr>
          <p:cNvSpPr txBox="1"/>
          <p:nvPr/>
        </p:nvSpPr>
        <p:spPr>
          <a:xfrm>
            <a:off x="1626734" y="172543"/>
            <a:ext cx="984885" cy="369332"/>
          </a:xfrm>
          <a:prstGeom prst="rect">
            <a:avLst/>
          </a:prstGeom>
          <a:noFill/>
        </p:spPr>
        <p:txBody>
          <a:bodyPr wrap="square" rtlCol="0" anchor="ctr">
            <a:spAutoFit/>
          </a:bodyPr>
          <a:lstStyle/>
          <a:p>
            <a:pPr algn="l"/>
            <a:r>
              <a:rPr lang="pt-BR" b="1" i="1" dirty="0">
                <a:solidFill>
                  <a:schemeClr val="bg1"/>
                </a:solidFill>
                <a:latin typeface="Trebuchet MS" panose="020B0603020202020204" pitchFamily="34" charset="0"/>
              </a:rPr>
              <a:t>028</a:t>
            </a:r>
          </a:p>
        </p:txBody>
      </p:sp>
      <p:sp>
        <p:nvSpPr>
          <p:cNvPr id="5" name="CaixaDeTexto 4">
            <a:extLst>
              <a:ext uri="{FF2B5EF4-FFF2-40B4-BE49-F238E27FC236}">
                <a16:creationId xmlns:a16="http://schemas.microsoft.com/office/drawing/2014/main" id="{45B680BC-78E9-43BF-85D0-9D05897DF7D5}"/>
              </a:ext>
            </a:extLst>
          </p:cNvPr>
          <p:cNvSpPr txBox="1"/>
          <p:nvPr/>
        </p:nvSpPr>
        <p:spPr>
          <a:xfrm>
            <a:off x="1626734" y="660018"/>
            <a:ext cx="984885" cy="369332"/>
          </a:xfrm>
          <a:prstGeom prst="rect">
            <a:avLst/>
          </a:prstGeom>
          <a:noFill/>
        </p:spPr>
        <p:txBody>
          <a:bodyPr wrap="square" rtlCol="0" anchor="ctr">
            <a:spAutoFit/>
          </a:bodyPr>
          <a:lstStyle/>
          <a:p>
            <a:pPr algn="l"/>
            <a:r>
              <a:rPr lang="pt-BR" b="1" i="1" dirty="0">
                <a:solidFill>
                  <a:schemeClr val="bg1"/>
                </a:solidFill>
                <a:latin typeface="Trebuchet MS" panose="020B0603020202020204" pitchFamily="34" charset="0"/>
              </a:rPr>
              <a:t>00:30</a:t>
            </a:r>
          </a:p>
        </p:txBody>
      </p:sp>
      <p:sp>
        <p:nvSpPr>
          <p:cNvPr id="10" name="Título 9">
            <a:extLst>
              <a:ext uri="{FF2B5EF4-FFF2-40B4-BE49-F238E27FC236}">
                <a16:creationId xmlns:a16="http://schemas.microsoft.com/office/drawing/2014/main" id="{7D3AC2E9-9AD7-8498-71CB-EB39F13C691D}"/>
              </a:ext>
            </a:extLst>
          </p:cNvPr>
          <p:cNvSpPr>
            <a:spLocks noGrp="1"/>
          </p:cNvSpPr>
          <p:nvPr>
            <p:ph type="ctrTitle"/>
          </p:nvPr>
        </p:nvSpPr>
        <p:spPr>
          <a:xfrm>
            <a:off x="7689417" y="2292350"/>
            <a:ext cx="4202546" cy="1969457"/>
          </a:xfrm>
        </p:spPr>
        <p:txBody>
          <a:bodyPr anchor="ctr"/>
          <a:lstStyle/>
          <a:p>
            <a:r>
              <a:rPr lang="pt-BR" sz="4800" dirty="0">
                <a:latin typeface="Gill Sans MT" panose="020B0502020104020203" pitchFamily="34" charset="0"/>
              </a:rPr>
              <a:t>PREMIAÇÃO</a:t>
            </a:r>
          </a:p>
        </p:txBody>
      </p:sp>
      <p:sp>
        <p:nvSpPr>
          <p:cNvPr id="11" name="Subtítulo 10">
            <a:extLst>
              <a:ext uri="{FF2B5EF4-FFF2-40B4-BE49-F238E27FC236}">
                <a16:creationId xmlns:a16="http://schemas.microsoft.com/office/drawing/2014/main" id="{9E6B8AD6-9F88-ED4E-E7FA-D918A3A1144E}"/>
              </a:ext>
            </a:extLst>
          </p:cNvPr>
          <p:cNvSpPr>
            <a:spLocks noGrp="1"/>
          </p:cNvSpPr>
          <p:nvPr>
            <p:ph type="subTitle" idx="1"/>
          </p:nvPr>
        </p:nvSpPr>
        <p:spPr>
          <a:xfrm>
            <a:off x="7689417" y="3683104"/>
            <a:ext cx="4202546" cy="1508244"/>
          </a:xfrm>
        </p:spPr>
        <p:txBody>
          <a:bodyPr/>
          <a:lstStyle/>
          <a:p>
            <a:r>
              <a:rPr lang="pt-BR" dirty="0"/>
              <a:t>FABIANO PEREIRA</a:t>
            </a:r>
          </a:p>
        </p:txBody>
      </p:sp>
    </p:spTree>
    <p:extLst>
      <p:ext uri="{BB962C8B-B14F-4D97-AF65-F5344CB8AC3E}">
        <p14:creationId xmlns:p14="http://schemas.microsoft.com/office/powerpoint/2010/main" val="1828007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3FDE6-3AA0-5AC5-B4C5-D6C68E8A07D4}"/>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2D0DD2F6-D164-533B-72A5-0648AC6476D5}"/>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8FA80208-9A39-FC69-6177-B9F34830764E}"/>
              </a:ext>
            </a:extLst>
          </p:cNvPr>
          <p:cNvSpPr txBox="1"/>
          <p:nvPr/>
        </p:nvSpPr>
        <p:spPr>
          <a:xfrm>
            <a:off x="5144405" y="0"/>
            <a:ext cx="6956352" cy="1261884"/>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Encaminhar a documentação relacionada com o ressarcimento ao SUS dentro do prazo estabelecido na solicitação realizada pela Federação.</a:t>
            </a:r>
          </a:p>
        </p:txBody>
      </p:sp>
      <p:sp>
        <p:nvSpPr>
          <p:cNvPr id="42" name="CaixaDeTexto 41">
            <a:extLst>
              <a:ext uri="{FF2B5EF4-FFF2-40B4-BE49-F238E27FC236}">
                <a16:creationId xmlns:a16="http://schemas.microsoft.com/office/drawing/2014/main" id="{A187A30C-354E-5594-32BB-48B00FDDF8DC}"/>
              </a:ext>
            </a:extLst>
          </p:cNvPr>
          <p:cNvSpPr txBox="1"/>
          <p:nvPr/>
        </p:nvSpPr>
        <p:spPr>
          <a:xfrm>
            <a:off x="5144405" y="1210595"/>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cxnSp>
        <p:nvCxnSpPr>
          <p:cNvPr id="61" name="Conector reto 60">
            <a:extLst>
              <a:ext uri="{FF2B5EF4-FFF2-40B4-BE49-F238E27FC236}">
                <a16:creationId xmlns:a16="http://schemas.microsoft.com/office/drawing/2014/main" id="{54899A1E-84D3-29FE-A4B1-AD9F95B116A6}"/>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0F873036-A5DB-A85A-508B-3DD61FD9FB5B}"/>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3FFE62C4-6363-B8EF-88B8-B4EC2DBA5779}"/>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8B4ECEA3-E3E9-B22B-4AF9-D59A8F1D5378}"/>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E92DD4E4-5B35-4DD8-69C1-E1D6E832BA2B}"/>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426BD633-A52E-07FD-F04B-7A2A1D97B9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564" y="4032451"/>
            <a:ext cx="959809" cy="1103214"/>
          </a:xfrm>
          <a:prstGeom prst="rect">
            <a:avLst/>
          </a:prstGeom>
        </p:spPr>
      </p:pic>
      <p:sp>
        <p:nvSpPr>
          <p:cNvPr id="10" name="Espaço Reservado para Texto 1">
            <a:extLst>
              <a:ext uri="{FF2B5EF4-FFF2-40B4-BE49-F238E27FC236}">
                <a16:creationId xmlns:a16="http://schemas.microsoft.com/office/drawing/2014/main" id="{3D171024-D3F6-D949-C973-D496CA958105}"/>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9D757FC9-2694-BEBD-11E2-22C7C1178CBA}"/>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sp>
        <p:nvSpPr>
          <p:cNvPr id="12" name="CaixaDeTexto 11">
            <a:extLst>
              <a:ext uri="{FF2B5EF4-FFF2-40B4-BE49-F238E27FC236}">
                <a16:creationId xmlns:a16="http://schemas.microsoft.com/office/drawing/2014/main" id="{BF865CFE-4B54-2784-FF88-D1CCA5C0F882}"/>
              </a:ext>
            </a:extLst>
          </p:cNvPr>
          <p:cNvSpPr txBox="1"/>
          <p:nvPr/>
        </p:nvSpPr>
        <p:spPr>
          <a:xfrm>
            <a:off x="5664203" y="1743531"/>
            <a:ext cx="6527798" cy="5139869"/>
          </a:xfrm>
          <a:prstGeom prst="rect">
            <a:avLst/>
          </a:prstGeom>
          <a:noFill/>
        </p:spPr>
        <p:txBody>
          <a:bodyPr wrap="square">
            <a:spAutoFit/>
          </a:bodyPr>
          <a:lstStyle/>
          <a:p>
            <a:pPr marL="342900" indent="-342900">
              <a:buAutoNum type="alphaLcParenR"/>
            </a:pPr>
            <a:r>
              <a:rPr lang="pt-BR" sz="1600" dirty="0" err="1">
                <a:solidFill>
                  <a:schemeClr val="bg2">
                    <a:lumMod val="25000"/>
                  </a:schemeClr>
                </a:solidFill>
                <a:latin typeface="Gill Sans MT" panose="020B0502020104020203" pitchFamily="34" charset="0"/>
              </a:rPr>
              <a:t>ABIs</a:t>
            </a:r>
            <a:r>
              <a:rPr lang="pt-BR" sz="1600" dirty="0">
                <a:solidFill>
                  <a:schemeClr val="bg2">
                    <a:lumMod val="25000"/>
                  </a:schemeClr>
                </a:solidFill>
                <a:latin typeface="Gill Sans MT" panose="020B0502020104020203" pitchFamily="34" charset="0"/>
              </a:rPr>
              <a:t> a serem </a:t>
            </a:r>
            <a:r>
              <a:rPr lang="pt-BR" sz="1600" b="1" dirty="0">
                <a:solidFill>
                  <a:srgbClr val="EF7922"/>
                </a:solidFill>
                <a:latin typeface="Gill Sans MT" panose="020B0502020104020203" pitchFamily="34" charset="0"/>
              </a:rPr>
              <a:t>considerados</a:t>
            </a:r>
            <a:r>
              <a:rPr lang="pt-BR" sz="1600" dirty="0">
                <a:solidFill>
                  <a:schemeClr val="bg2">
                    <a:lumMod val="25000"/>
                  </a:schemeClr>
                </a:solidFill>
                <a:latin typeface="Gill Sans MT" panose="020B0502020104020203" pitchFamily="34" charset="0"/>
              </a:rPr>
              <a:t>: 100º, 101º e 102º;</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Após a finalização de cada ABI, será apurada a quantidade de documentos que foram apresentados à CERSUS dentro e fora do prazo estabelecido na solicitação de documentos.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O cálculo será realizado obtendo o prazo em dias da apresentação do documento, em relação ao prazo estabelecido para atendimento da solicitação de documentos, encaminhada à singular;</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Será calculada a média dos dias identificados em cada ABI operacionalizado;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Em caso de empate, o critério para escolha será a Singular que tiver obtido mais vezes a média 0 (zero) no período considerado e nenhuma declaração de inexistência de documentos.</a:t>
            </a:r>
          </a:p>
          <a:p>
            <a:endParaRPr lang="pt-BR" sz="1600" dirty="0">
              <a:solidFill>
                <a:schemeClr val="bg2">
                  <a:lumMod val="90000"/>
                </a:schemeClr>
              </a:solidFill>
              <a:latin typeface="Gill Sans MT" panose="020B0502020104020203" pitchFamily="34" charset="0"/>
            </a:endParaRPr>
          </a:p>
          <a:p>
            <a:r>
              <a:rPr lang="pt-BR" sz="1400" dirty="0">
                <a:solidFill>
                  <a:schemeClr val="bg2">
                    <a:lumMod val="90000"/>
                  </a:schemeClr>
                </a:solidFill>
                <a:latin typeface="Gill Sans MT" panose="020B0502020104020203" pitchFamily="34" charset="0"/>
              </a:rPr>
              <a:t>* Singulares não aderentes ao serviço CERSUS (e que quiserem concorrer) deverão encaminhar as informações solicitadas pela Assessoria Regulamentar da Federação com antecedência mínima de 45 dias da data da premiação, demonstrando que os prazos estipulados internamente.</a:t>
            </a:r>
          </a:p>
        </p:txBody>
      </p:sp>
      <p:pic>
        <p:nvPicPr>
          <p:cNvPr id="16" name="Gráfico 15" descr="Guitarra com preenchimento sólido">
            <a:extLst>
              <a:ext uri="{FF2B5EF4-FFF2-40B4-BE49-F238E27FC236}">
                <a16:creationId xmlns:a16="http://schemas.microsoft.com/office/drawing/2014/main" id="{3DDFE949-71BB-B192-8700-9242D04AC6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003" y="1827516"/>
            <a:ext cx="457200" cy="457200"/>
          </a:xfrm>
          <a:prstGeom prst="rect">
            <a:avLst/>
          </a:prstGeom>
        </p:spPr>
      </p:pic>
    </p:spTree>
    <p:extLst>
      <p:ext uri="{BB962C8B-B14F-4D97-AF65-F5344CB8AC3E}">
        <p14:creationId xmlns:p14="http://schemas.microsoft.com/office/powerpoint/2010/main" val="2811150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FFE18-B1F9-D30F-BED4-10F0080254AF}"/>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A8ACFA2F-B831-934B-27BD-221D734AFE8D}"/>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6C1230F2-6F15-2306-1438-354DE8515401}"/>
              </a:ext>
            </a:extLst>
          </p:cNvPr>
          <p:cNvSpPr txBox="1"/>
          <p:nvPr/>
        </p:nvSpPr>
        <p:spPr>
          <a:xfrm>
            <a:off x="5144405" y="0"/>
            <a:ext cx="6956352" cy="1261884"/>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Encaminhar a documentação relacionada com o ressarcimento ao SUS dentro do prazo estabelecido na solicitação realizada pela Federação.</a:t>
            </a:r>
          </a:p>
        </p:txBody>
      </p:sp>
      <p:sp>
        <p:nvSpPr>
          <p:cNvPr id="42" name="CaixaDeTexto 41">
            <a:extLst>
              <a:ext uri="{FF2B5EF4-FFF2-40B4-BE49-F238E27FC236}">
                <a16:creationId xmlns:a16="http://schemas.microsoft.com/office/drawing/2014/main" id="{75125DF2-9DD3-307A-1D39-30BFE9CC0F26}"/>
              </a:ext>
            </a:extLst>
          </p:cNvPr>
          <p:cNvSpPr txBox="1"/>
          <p:nvPr/>
        </p:nvSpPr>
        <p:spPr>
          <a:xfrm>
            <a:off x="5144405" y="1210595"/>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cxnSp>
        <p:nvCxnSpPr>
          <p:cNvPr id="61" name="Conector reto 60">
            <a:extLst>
              <a:ext uri="{FF2B5EF4-FFF2-40B4-BE49-F238E27FC236}">
                <a16:creationId xmlns:a16="http://schemas.microsoft.com/office/drawing/2014/main" id="{769FD432-C397-75FE-0099-7BB7A534FFD3}"/>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BF688FBD-27FC-59F1-A97B-70632389B88B}"/>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B56EB169-1C03-37D6-8A4E-28E9DCA796C1}"/>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F6D08491-2394-F1B7-5D03-0FC5BA361C54}"/>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E24B0959-A463-C722-4901-38836CCAAEE8}"/>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DC141939-E793-4126-BE99-36801669E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564" y="4032451"/>
            <a:ext cx="959809" cy="1103214"/>
          </a:xfrm>
          <a:prstGeom prst="rect">
            <a:avLst/>
          </a:prstGeom>
        </p:spPr>
      </p:pic>
      <p:sp>
        <p:nvSpPr>
          <p:cNvPr id="10" name="Espaço Reservado para Texto 1">
            <a:extLst>
              <a:ext uri="{FF2B5EF4-FFF2-40B4-BE49-F238E27FC236}">
                <a16:creationId xmlns:a16="http://schemas.microsoft.com/office/drawing/2014/main" id="{0719A334-24FE-78BB-627D-27A0A2BD6C26}"/>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77DA2850-100D-AC58-A043-818816DE8D23}"/>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sp>
        <p:nvSpPr>
          <p:cNvPr id="12" name="CaixaDeTexto 11">
            <a:extLst>
              <a:ext uri="{FF2B5EF4-FFF2-40B4-BE49-F238E27FC236}">
                <a16:creationId xmlns:a16="http://schemas.microsoft.com/office/drawing/2014/main" id="{24A3D275-A512-EAF5-FADE-FF109AA7B509}"/>
              </a:ext>
            </a:extLst>
          </p:cNvPr>
          <p:cNvSpPr txBox="1"/>
          <p:nvPr/>
        </p:nvSpPr>
        <p:spPr>
          <a:xfrm>
            <a:off x="5664203" y="1743531"/>
            <a:ext cx="6527798" cy="5139869"/>
          </a:xfrm>
          <a:prstGeom prst="rect">
            <a:avLst/>
          </a:prstGeom>
          <a:noFill/>
        </p:spPr>
        <p:txBody>
          <a:bodyPr wrap="square">
            <a:spAutoFit/>
          </a:bodyPr>
          <a:lstStyle/>
          <a:p>
            <a:pPr marL="342900" indent="-342900">
              <a:buAutoNum type="alphaLcParenR"/>
            </a:pPr>
            <a:r>
              <a:rPr lang="pt-BR" sz="1600" dirty="0" err="1">
                <a:solidFill>
                  <a:schemeClr val="bg2">
                    <a:lumMod val="90000"/>
                  </a:schemeClr>
                </a:solidFill>
                <a:latin typeface="Gill Sans MT" panose="020B0502020104020203" pitchFamily="34" charset="0"/>
              </a:rPr>
              <a:t>ABIs</a:t>
            </a:r>
            <a:r>
              <a:rPr lang="pt-BR" sz="1600" dirty="0">
                <a:solidFill>
                  <a:schemeClr val="bg2">
                    <a:lumMod val="90000"/>
                  </a:schemeClr>
                </a:solidFill>
                <a:latin typeface="Gill Sans MT" panose="020B0502020104020203" pitchFamily="34" charset="0"/>
              </a:rPr>
              <a:t> a serem considerados: 100º, 101º e 102º;</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25000"/>
                  </a:schemeClr>
                </a:solidFill>
                <a:latin typeface="Gill Sans MT" panose="020B0502020104020203" pitchFamily="34" charset="0"/>
              </a:rPr>
              <a:t>b) Após a finalização de cada ABI, será </a:t>
            </a:r>
            <a:r>
              <a:rPr lang="pt-BR" sz="1600" b="1" dirty="0">
                <a:solidFill>
                  <a:srgbClr val="EF7922"/>
                </a:solidFill>
                <a:latin typeface="Gill Sans MT" panose="020B0502020104020203" pitchFamily="34" charset="0"/>
              </a:rPr>
              <a:t>apurada</a:t>
            </a:r>
            <a:r>
              <a:rPr lang="pt-BR" sz="1600" dirty="0">
                <a:solidFill>
                  <a:schemeClr val="bg2">
                    <a:lumMod val="25000"/>
                  </a:schemeClr>
                </a:solidFill>
                <a:latin typeface="Gill Sans MT" panose="020B0502020104020203" pitchFamily="34" charset="0"/>
              </a:rPr>
              <a:t> a quantidade de documentos que foram apresentados à </a:t>
            </a:r>
            <a:r>
              <a:rPr lang="pt-BR" sz="1600" b="1" dirty="0">
                <a:solidFill>
                  <a:srgbClr val="EF7922"/>
                </a:solidFill>
                <a:latin typeface="Gill Sans MT" panose="020B0502020104020203" pitchFamily="34" charset="0"/>
              </a:rPr>
              <a:t>CERSUS</a:t>
            </a:r>
            <a:r>
              <a:rPr lang="pt-BR" sz="1600" dirty="0">
                <a:solidFill>
                  <a:schemeClr val="bg2">
                    <a:lumMod val="25000"/>
                  </a:schemeClr>
                </a:solidFill>
                <a:latin typeface="Gill Sans MT" panose="020B0502020104020203" pitchFamily="34" charset="0"/>
              </a:rPr>
              <a:t> dentro e fora do prazo </a:t>
            </a:r>
            <a:r>
              <a:rPr lang="pt-BR" sz="1600" b="1" dirty="0">
                <a:solidFill>
                  <a:srgbClr val="EF7922"/>
                </a:solidFill>
                <a:latin typeface="Gill Sans MT" panose="020B0502020104020203" pitchFamily="34" charset="0"/>
              </a:rPr>
              <a:t>estabelecido</a:t>
            </a:r>
            <a:r>
              <a:rPr lang="pt-BR" sz="1600" dirty="0">
                <a:solidFill>
                  <a:schemeClr val="bg2">
                    <a:lumMod val="25000"/>
                  </a:schemeClr>
                </a:solidFill>
                <a:latin typeface="Gill Sans MT" panose="020B0502020104020203" pitchFamily="34" charset="0"/>
              </a:rPr>
              <a:t> na </a:t>
            </a:r>
            <a:r>
              <a:rPr lang="pt-BR" sz="1600" b="1" dirty="0">
                <a:solidFill>
                  <a:srgbClr val="EF7922"/>
                </a:solidFill>
                <a:latin typeface="Gill Sans MT" panose="020B0502020104020203" pitchFamily="34" charset="0"/>
              </a:rPr>
              <a:t>solicitação</a:t>
            </a:r>
            <a:r>
              <a:rPr lang="pt-BR" sz="1600" dirty="0">
                <a:solidFill>
                  <a:schemeClr val="bg2">
                    <a:lumMod val="25000"/>
                  </a:schemeClr>
                </a:solidFill>
                <a:latin typeface="Gill Sans MT" panose="020B0502020104020203" pitchFamily="34" charset="0"/>
              </a:rPr>
              <a:t> de documentos.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O cálculo será realizado obtendo o prazo em dias da apresentação do documento, em relação ao prazo estabelecido para atendimento da solicitação de documentos, encaminhada à singular;</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Será calculada a média dos dias identificados em cada ABI operacionalizado;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Em caso de empate, o critério para escolha será a Singular que tiver obtido mais vezes a média 0 (zero) no período considerado e nenhuma declaração de inexistência de documentos.</a:t>
            </a:r>
          </a:p>
          <a:p>
            <a:endParaRPr lang="pt-BR" sz="1600" dirty="0">
              <a:solidFill>
                <a:schemeClr val="bg2">
                  <a:lumMod val="90000"/>
                </a:schemeClr>
              </a:solidFill>
              <a:latin typeface="Gill Sans MT" panose="020B0502020104020203" pitchFamily="34" charset="0"/>
            </a:endParaRPr>
          </a:p>
          <a:p>
            <a:r>
              <a:rPr lang="pt-BR" sz="1400" dirty="0">
                <a:solidFill>
                  <a:schemeClr val="bg2">
                    <a:lumMod val="90000"/>
                  </a:schemeClr>
                </a:solidFill>
                <a:latin typeface="Gill Sans MT" panose="020B0502020104020203" pitchFamily="34" charset="0"/>
              </a:rPr>
              <a:t>* Singulares não aderentes ao serviço CERSUS (e que quiserem concorrer) deverão encaminhar as informações solicitadas pela Assessoria Regulamentar da Federação com antecedência mínima de 45 dias da data da premiação, demonstrando que os prazos estipulados internamente.</a:t>
            </a:r>
          </a:p>
        </p:txBody>
      </p:sp>
      <p:pic>
        <p:nvPicPr>
          <p:cNvPr id="16" name="Gráfico 15" descr="Guitarra com preenchimento sólido">
            <a:extLst>
              <a:ext uri="{FF2B5EF4-FFF2-40B4-BE49-F238E27FC236}">
                <a16:creationId xmlns:a16="http://schemas.microsoft.com/office/drawing/2014/main" id="{8D21DA3C-BB13-88B5-5DE3-5984BF8D8E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003" y="2386281"/>
            <a:ext cx="457200" cy="457200"/>
          </a:xfrm>
          <a:prstGeom prst="rect">
            <a:avLst/>
          </a:prstGeom>
        </p:spPr>
      </p:pic>
    </p:spTree>
    <p:extLst>
      <p:ext uri="{BB962C8B-B14F-4D97-AF65-F5344CB8AC3E}">
        <p14:creationId xmlns:p14="http://schemas.microsoft.com/office/powerpoint/2010/main" val="2042092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F7EC7-B04B-DCF9-7C05-DDA9D4ED3A75}"/>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08895154-77AE-961C-38A2-FC6DBAD7B843}"/>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D3E28E43-EC81-1FCA-2592-D694FA14B9A5}"/>
              </a:ext>
            </a:extLst>
          </p:cNvPr>
          <p:cNvSpPr txBox="1"/>
          <p:nvPr/>
        </p:nvSpPr>
        <p:spPr>
          <a:xfrm>
            <a:off x="5144405" y="0"/>
            <a:ext cx="6956352" cy="1261884"/>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Encaminhar a documentação relacionada com o ressarcimento ao SUS dentro do prazo estabelecido na solicitação realizada pela Federação.</a:t>
            </a:r>
          </a:p>
        </p:txBody>
      </p:sp>
      <p:sp>
        <p:nvSpPr>
          <p:cNvPr id="42" name="CaixaDeTexto 41">
            <a:extLst>
              <a:ext uri="{FF2B5EF4-FFF2-40B4-BE49-F238E27FC236}">
                <a16:creationId xmlns:a16="http://schemas.microsoft.com/office/drawing/2014/main" id="{68E25302-304A-EE86-80FD-EBF0A04ACCB9}"/>
              </a:ext>
            </a:extLst>
          </p:cNvPr>
          <p:cNvSpPr txBox="1"/>
          <p:nvPr/>
        </p:nvSpPr>
        <p:spPr>
          <a:xfrm>
            <a:off x="5144405" y="1210595"/>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cxnSp>
        <p:nvCxnSpPr>
          <p:cNvPr id="61" name="Conector reto 60">
            <a:extLst>
              <a:ext uri="{FF2B5EF4-FFF2-40B4-BE49-F238E27FC236}">
                <a16:creationId xmlns:a16="http://schemas.microsoft.com/office/drawing/2014/main" id="{683E604C-C301-DEB0-6978-B2FA0DCCCC9A}"/>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EFDDE454-F8C6-3325-5057-B616046FDDBB}"/>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BCE9F291-322D-8701-C8A1-D6686552DA1A}"/>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C9D1AF67-2A10-0DFB-C793-2C47053DE610}"/>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4B74A9EF-D230-F456-C7B0-D9F738E24C9E}"/>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83A6D309-6F56-839C-A5C2-4053BACC31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564" y="4032451"/>
            <a:ext cx="959809" cy="1103214"/>
          </a:xfrm>
          <a:prstGeom prst="rect">
            <a:avLst/>
          </a:prstGeom>
        </p:spPr>
      </p:pic>
      <p:sp>
        <p:nvSpPr>
          <p:cNvPr id="10" name="Espaço Reservado para Texto 1">
            <a:extLst>
              <a:ext uri="{FF2B5EF4-FFF2-40B4-BE49-F238E27FC236}">
                <a16:creationId xmlns:a16="http://schemas.microsoft.com/office/drawing/2014/main" id="{E0D54986-D95C-9BD5-BA28-2069B55445A2}"/>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8FC52ABD-F3F2-1703-9F08-B697475EF617}"/>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sp>
        <p:nvSpPr>
          <p:cNvPr id="12" name="CaixaDeTexto 11">
            <a:extLst>
              <a:ext uri="{FF2B5EF4-FFF2-40B4-BE49-F238E27FC236}">
                <a16:creationId xmlns:a16="http://schemas.microsoft.com/office/drawing/2014/main" id="{8738DA72-D70A-357A-F0CB-AAB7476FA2D1}"/>
              </a:ext>
            </a:extLst>
          </p:cNvPr>
          <p:cNvSpPr txBox="1"/>
          <p:nvPr/>
        </p:nvSpPr>
        <p:spPr>
          <a:xfrm>
            <a:off x="5664203" y="1743531"/>
            <a:ext cx="6527798" cy="5139869"/>
          </a:xfrm>
          <a:prstGeom prst="rect">
            <a:avLst/>
          </a:prstGeom>
          <a:noFill/>
        </p:spPr>
        <p:txBody>
          <a:bodyPr wrap="square">
            <a:spAutoFit/>
          </a:bodyPr>
          <a:lstStyle/>
          <a:p>
            <a:pPr marL="342900" indent="-342900">
              <a:buAutoNum type="alphaLcParenR"/>
            </a:pPr>
            <a:r>
              <a:rPr lang="pt-BR" sz="1600" dirty="0" err="1">
                <a:solidFill>
                  <a:schemeClr val="bg2">
                    <a:lumMod val="90000"/>
                  </a:schemeClr>
                </a:solidFill>
                <a:latin typeface="Gill Sans MT" panose="020B0502020104020203" pitchFamily="34" charset="0"/>
              </a:rPr>
              <a:t>ABIs</a:t>
            </a:r>
            <a:r>
              <a:rPr lang="pt-BR" sz="1600" dirty="0">
                <a:solidFill>
                  <a:schemeClr val="bg2">
                    <a:lumMod val="90000"/>
                  </a:schemeClr>
                </a:solidFill>
                <a:latin typeface="Gill Sans MT" panose="020B0502020104020203" pitchFamily="34" charset="0"/>
              </a:rPr>
              <a:t> a serem considerados: 100º, 101º e 102º;</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Após a finalização de cada ABI, será apurada a quantidade de documentos que foram apresentados à CERSUS dentro e fora do prazo estabelecido na solicitação de documentos.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25000"/>
                  </a:schemeClr>
                </a:solidFill>
                <a:latin typeface="Gill Sans MT" panose="020B0502020104020203" pitchFamily="34" charset="0"/>
              </a:rPr>
              <a:t>c) O </a:t>
            </a:r>
            <a:r>
              <a:rPr lang="pt-BR" sz="1600" b="1" dirty="0">
                <a:solidFill>
                  <a:srgbClr val="EF7922"/>
                </a:solidFill>
                <a:latin typeface="Gill Sans MT" panose="020B0502020104020203" pitchFamily="34" charset="0"/>
              </a:rPr>
              <a:t>cálculo</a:t>
            </a:r>
            <a:r>
              <a:rPr lang="pt-BR" sz="1600" dirty="0">
                <a:solidFill>
                  <a:schemeClr val="bg2">
                    <a:lumMod val="25000"/>
                  </a:schemeClr>
                </a:solidFill>
                <a:latin typeface="Gill Sans MT" panose="020B0502020104020203" pitchFamily="34" charset="0"/>
              </a:rPr>
              <a:t> será realizado obtendo o prazo em dias da apresentação do documento, em relação ao </a:t>
            </a:r>
            <a:r>
              <a:rPr lang="pt-BR" sz="1600" b="1" dirty="0">
                <a:solidFill>
                  <a:srgbClr val="EF7922"/>
                </a:solidFill>
                <a:latin typeface="Gill Sans MT" panose="020B0502020104020203" pitchFamily="34" charset="0"/>
              </a:rPr>
              <a:t>prazo</a:t>
            </a:r>
            <a:r>
              <a:rPr lang="pt-BR" sz="1600" dirty="0">
                <a:solidFill>
                  <a:schemeClr val="bg2">
                    <a:lumMod val="25000"/>
                  </a:schemeClr>
                </a:solidFill>
                <a:latin typeface="Gill Sans MT" panose="020B0502020104020203" pitchFamily="34" charset="0"/>
              </a:rPr>
              <a:t> </a:t>
            </a:r>
            <a:r>
              <a:rPr lang="pt-BR" sz="1600" b="1" dirty="0">
                <a:solidFill>
                  <a:srgbClr val="EF7922"/>
                </a:solidFill>
                <a:latin typeface="Gill Sans MT" panose="020B0502020104020203" pitchFamily="34" charset="0"/>
              </a:rPr>
              <a:t>estabelecido</a:t>
            </a:r>
            <a:r>
              <a:rPr lang="pt-BR" sz="1600" dirty="0">
                <a:solidFill>
                  <a:schemeClr val="bg2">
                    <a:lumMod val="25000"/>
                  </a:schemeClr>
                </a:solidFill>
                <a:latin typeface="Gill Sans MT" panose="020B0502020104020203" pitchFamily="34" charset="0"/>
              </a:rPr>
              <a:t> para atendimento da solicitação de documentos, encaminhada à </a:t>
            </a:r>
            <a:r>
              <a:rPr lang="pt-BR" sz="1600" b="1" dirty="0">
                <a:solidFill>
                  <a:srgbClr val="EF7922"/>
                </a:solidFill>
                <a:latin typeface="Gill Sans MT" panose="020B0502020104020203" pitchFamily="34" charset="0"/>
              </a:rPr>
              <a:t>singular</a:t>
            </a:r>
            <a:r>
              <a:rPr lang="pt-BR" sz="1600" dirty="0">
                <a:solidFill>
                  <a:schemeClr val="bg2">
                    <a:lumMod val="25000"/>
                  </a:schemeClr>
                </a:solidFill>
                <a:latin typeface="Gill Sans MT" panose="020B0502020104020203" pitchFamily="34" charset="0"/>
              </a:rPr>
              <a:t>;</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Será calculada a média dos dias identificados em cada ABI operacionalizado;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Em caso de empate, o critério para escolha será a Singular que tiver obtido mais vezes a média 0 (zero) no período considerado e nenhuma declaração de inexistência de documentos.</a:t>
            </a:r>
          </a:p>
          <a:p>
            <a:endParaRPr lang="pt-BR" sz="1600" dirty="0">
              <a:solidFill>
                <a:schemeClr val="bg2">
                  <a:lumMod val="90000"/>
                </a:schemeClr>
              </a:solidFill>
              <a:latin typeface="Gill Sans MT" panose="020B0502020104020203" pitchFamily="34" charset="0"/>
            </a:endParaRPr>
          </a:p>
          <a:p>
            <a:r>
              <a:rPr lang="pt-BR" sz="1400" dirty="0">
                <a:solidFill>
                  <a:schemeClr val="bg2">
                    <a:lumMod val="90000"/>
                  </a:schemeClr>
                </a:solidFill>
                <a:latin typeface="Gill Sans MT" panose="020B0502020104020203" pitchFamily="34" charset="0"/>
              </a:rPr>
              <a:t>* Singulares não aderentes ao serviço CERSUS (e que quiserem concorrer) deverão encaminhar as informações solicitadas pela Assessoria Regulamentar da Federação com antecedência mínima de 45 dias da data da premiação, demonstrando que os prazos estipulados internamente.</a:t>
            </a:r>
          </a:p>
        </p:txBody>
      </p:sp>
      <p:pic>
        <p:nvPicPr>
          <p:cNvPr id="16" name="Gráfico 15" descr="Guitarra com preenchimento sólido">
            <a:extLst>
              <a:ext uri="{FF2B5EF4-FFF2-40B4-BE49-F238E27FC236}">
                <a16:creationId xmlns:a16="http://schemas.microsoft.com/office/drawing/2014/main" id="{9D17FAF8-0A80-3A43-0576-14523FB9FD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003" y="3440381"/>
            <a:ext cx="457200" cy="457200"/>
          </a:xfrm>
          <a:prstGeom prst="rect">
            <a:avLst/>
          </a:prstGeom>
        </p:spPr>
      </p:pic>
    </p:spTree>
    <p:extLst>
      <p:ext uri="{BB962C8B-B14F-4D97-AF65-F5344CB8AC3E}">
        <p14:creationId xmlns:p14="http://schemas.microsoft.com/office/powerpoint/2010/main" val="2581804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35E15-B84F-2DDF-EB99-304053FB2F84}"/>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8A894610-C73A-ED1F-8308-0460F287D031}"/>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E77DB66E-0B72-A9D2-0C3E-1C1F4A8614D9}"/>
              </a:ext>
            </a:extLst>
          </p:cNvPr>
          <p:cNvSpPr txBox="1"/>
          <p:nvPr/>
        </p:nvSpPr>
        <p:spPr>
          <a:xfrm>
            <a:off x="5144405" y="0"/>
            <a:ext cx="6956352" cy="1261884"/>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Encaminhar a documentação relacionada com o ressarcimento ao SUS dentro do prazo estabelecido na solicitação realizada pela Federação.</a:t>
            </a:r>
          </a:p>
        </p:txBody>
      </p:sp>
      <p:sp>
        <p:nvSpPr>
          <p:cNvPr id="42" name="CaixaDeTexto 41">
            <a:extLst>
              <a:ext uri="{FF2B5EF4-FFF2-40B4-BE49-F238E27FC236}">
                <a16:creationId xmlns:a16="http://schemas.microsoft.com/office/drawing/2014/main" id="{83D550BD-C500-C9B4-777A-C5F2B4078A70}"/>
              </a:ext>
            </a:extLst>
          </p:cNvPr>
          <p:cNvSpPr txBox="1"/>
          <p:nvPr/>
        </p:nvSpPr>
        <p:spPr>
          <a:xfrm>
            <a:off x="5144405" y="1210595"/>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cxnSp>
        <p:nvCxnSpPr>
          <p:cNvPr id="61" name="Conector reto 60">
            <a:extLst>
              <a:ext uri="{FF2B5EF4-FFF2-40B4-BE49-F238E27FC236}">
                <a16:creationId xmlns:a16="http://schemas.microsoft.com/office/drawing/2014/main" id="{07DB6BC2-27AC-8D7F-9B9E-5C61D6CAE975}"/>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25B3F217-50FF-1969-58B1-4D5A7BD30CD4}"/>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E768A6E2-988F-03E8-0CE2-5D6737A4DD1C}"/>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926ADA8A-D256-01BA-2C7F-EC6FFAB47CB7}"/>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C06334CB-D2C0-C024-7603-296A5CE9ABCC}"/>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5CC721BD-2ECD-7BD1-D982-467DBE6034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564" y="4032451"/>
            <a:ext cx="959809" cy="1103214"/>
          </a:xfrm>
          <a:prstGeom prst="rect">
            <a:avLst/>
          </a:prstGeom>
        </p:spPr>
      </p:pic>
      <p:sp>
        <p:nvSpPr>
          <p:cNvPr id="10" name="Espaço Reservado para Texto 1">
            <a:extLst>
              <a:ext uri="{FF2B5EF4-FFF2-40B4-BE49-F238E27FC236}">
                <a16:creationId xmlns:a16="http://schemas.microsoft.com/office/drawing/2014/main" id="{CC640B6E-FAE4-72B4-637F-E9BD94A1F79E}"/>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E593B27C-0BFF-279B-3102-80AD8999D7B0}"/>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sp>
        <p:nvSpPr>
          <p:cNvPr id="12" name="CaixaDeTexto 11">
            <a:extLst>
              <a:ext uri="{FF2B5EF4-FFF2-40B4-BE49-F238E27FC236}">
                <a16:creationId xmlns:a16="http://schemas.microsoft.com/office/drawing/2014/main" id="{AD6B5384-175E-2335-A639-8DE836A593BF}"/>
              </a:ext>
            </a:extLst>
          </p:cNvPr>
          <p:cNvSpPr txBox="1"/>
          <p:nvPr/>
        </p:nvSpPr>
        <p:spPr>
          <a:xfrm>
            <a:off x="5664203" y="1743531"/>
            <a:ext cx="6527798" cy="5139869"/>
          </a:xfrm>
          <a:prstGeom prst="rect">
            <a:avLst/>
          </a:prstGeom>
          <a:noFill/>
        </p:spPr>
        <p:txBody>
          <a:bodyPr wrap="square">
            <a:spAutoFit/>
          </a:bodyPr>
          <a:lstStyle/>
          <a:p>
            <a:pPr marL="342900" indent="-342900">
              <a:buAutoNum type="alphaLcParenR"/>
            </a:pPr>
            <a:r>
              <a:rPr lang="pt-BR" sz="1600" dirty="0" err="1">
                <a:solidFill>
                  <a:schemeClr val="bg2">
                    <a:lumMod val="90000"/>
                  </a:schemeClr>
                </a:solidFill>
                <a:latin typeface="Gill Sans MT" panose="020B0502020104020203" pitchFamily="34" charset="0"/>
              </a:rPr>
              <a:t>ABIs</a:t>
            </a:r>
            <a:r>
              <a:rPr lang="pt-BR" sz="1600" dirty="0">
                <a:solidFill>
                  <a:schemeClr val="bg2">
                    <a:lumMod val="90000"/>
                  </a:schemeClr>
                </a:solidFill>
                <a:latin typeface="Gill Sans MT" panose="020B0502020104020203" pitchFamily="34" charset="0"/>
              </a:rPr>
              <a:t> a serem considerados: 100º, 101º e 102º;</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Após a finalização de cada ABI, será apurada a quantidade de documentos que foram apresentados à CERSUS dentro e fora do prazo estabelecido na solicitação de documentos.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O cálculo será realizado obtendo o prazo em dias da apresentação do documento, em relação ao prazo estabelecido para atendimento da solicitação de documentos, encaminhada à singular;</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25000"/>
                  </a:schemeClr>
                </a:solidFill>
                <a:latin typeface="Gill Sans MT" panose="020B0502020104020203" pitchFamily="34" charset="0"/>
              </a:rPr>
              <a:t>d) Será </a:t>
            </a:r>
            <a:r>
              <a:rPr lang="pt-BR" sz="1600" b="1" dirty="0">
                <a:solidFill>
                  <a:srgbClr val="EF7922"/>
                </a:solidFill>
                <a:latin typeface="Gill Sans MT" panose="020B0502020104020203" pitchFamily="34" charset="0"/>
              </a:rPr>
              <a:t>calculada</a:t>
            </a:r>
            <a:r>
              <a:rPr lang="pt-BR" sz="1600" dirty="0">
                <a:solidFill>
                  <a:schemeClr val="bg2">
                    <a:lumMod val="25000"/>
                  </a:schemeClr>
                </a:solidFill>
                <a:latin typeface="Gill Sans MT" panose="020B0502020104020203" pitchFamily="34" charset="0"/>
              </a:rPr>
              <a:t> a média dos dias </a:t>
            </a:r>
            <a:r>
              <a:rPr lang="pt-BR" sz="1600" b="1" dirty="0">
                <a:solidFill>
                  <a:srgbClr val="EF7922"/>
                </a:solidFill>
                <a:latin typeface="Gill Sans MT" panose="020B0502020104020203" pitchFamily="34" charset="0"/>
              </a:rPr>
              <a:t>identificados</a:t>
            </a:r>
            <a:r>
              <a:rPr lang="pt-BR" sz="1600" dirty="0">
                <a:solidFill>
                  <a:schemeClr val="bg2">
                    <a:lumMod val="25000"/>
                  </a:schemeClr>
                </a:solidFill>
                <a:latin typeface="Gill Sans MT" panose="020B0502020104020203" pitchFamily="34" charset="0"/>
              </a:rPr>
              <a:t> em cada ABI </a:t>
            </a:r>
            <a:r>
              <a:rPr lang="pt-BR" sz="1600" b="1" dirty="0">
                <a:solidFill>
                  <a:srgbClr val="EF7922"/>
                </a:solidFill>
                <a:latin typeface="Gill Sans MT" panose="020B0502020104020203" pitchFamily="34" charset="0"/>
              </a:rPr>
              <a:t>operacionalizado</a:t>
            </a:r>
            <a:r>
              <a:rPr lang="pt-BR" sz="1600" dirty="0">
                <a:solidFill>
                  <a:schemeClr val="bg2">
                    <a:lumMod val="25000"/>
                  </a:schemeClr>
                </a:solidFill>
                <a:latin typeface="Gill Sans MT" panose="020B0502020104020203" pitchFamily="34" charset="0"/>
              </a:rPr>
              <a:t>;</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Em caso de empate, o critério para escolha será a Singular que tiver obtido mais vezes a média 0 (zero) no período considerado e nenhuma declaração de inexistência de documentos.</a:t>
            </a:r>
          </a:p>
          <a:p>
            <a:endParaRPr lang="pt-BR" sz="1600" dirty="0">
              <a:solidFill>
                <a:schemeClr val="bg2">
                  <a:lumMod val="90000"/>
                </a:schemeClr>
              </a:solidFill>
              <a:latin typeface="Gill Sans MT" panose="020B0502020104020203" pitchFamily="34" charset="0"/>
            </a:endParaRPr>
          </a:p>
          <a:p>
            <a:r>
              <a:rPr lang="pt-BR" sz="1400" dirty="0">
                <a:solidFill>
                  <a:schemeClr val="bg2">
                    <a:lumMod val="90000"/>
                  </a:schemeClr>
                </a:solidFill>
                <a:latin typeface="Gill Sans MT" panose="020B0502020104020203" pitchFamily="34" charset="0"/>
              </a:rPr>
              <a:t>* Singulares não aderentes ao serviço CERSUS (e que quiserem concorrer) deverão encaminhar as informações solicitadas pela Assessoria Regulamentar da Federação com antecedência mínima de 45 dias da data da premiação, demonstrando que os prazos estipulados internamente.</a:t>
            </a:r>
          </a:p>
        </p:txBody>
      </p:sp>
      <p:pic>
        <p:nvPicPr>
          <p:cNvPr id="16" name="Gráfico 15" descr="Guitarra com preenchimento sólido">
            <a:extLst>
              <a:ext uri="{FF2B5EF4-FFF2-40B4-BE49-F238E27FC236}">
                <a16:creationId xmlns:a16="http://schemas.microsoft.com/office/drawing/2014/main" id="{18C0AB02-6CCF-5A43-2D6B-5C2F51084D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003" y="4300123"/>
            <a:ext cx="457200" cy="457200"/>
          </a:xfrm>
          <a:prstGeom prst="rect">
            <a:avLst/>
          </a:prstGeom>
        </p:spPr>
      </p:pic>
    </p:spTree>
    <p:extLst>
      <p:ext uri="{BB962C8B-B14F-4D97-AF65-F5344CB8AC3E}">
        <p14:creationId xmlns:p14="http://schemas.microsoft.com/office/powerpoint/2010/main" val="1641528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F2FAD-73F9-C215-A09B-87F6FCA87068}"/>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10B17F98-E4FC-DD5B-AAF9-0D834E18F41E}"/>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F17611F1-C294-4F0D-6BD9-F41D3A234D4E}"/>
              </a:ext>
            </a:extLst>
          </p:cNvPr>
          <p:cNvSpPr txBox="1"/>
          <p:nvPr/>
        </p:nvSpPr>
        <p:spPr>
          <a:xfrm>
            <a:off x="5144405" y="0"/>
            <a:ext cx="6956352" cy="1261884"/>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Encaminhar a documentação relacionada com o ressarcimento ao SUS dentro do prazo estabelecido na solicitação realizada pela Federação.</a:t>
            </a:r>
          </a:p>
        </p:txBody>
      </p:sp>
      <p:sp>
        <p:nvSpPr>
          <p:cNvPr id="42" name="CaixaDeTexto 41">
            <a:extLst>
              <a:ext uri="{FF2B5EF4-FFF2-40B4-BE49-F238E27FC236}">
                <a16:creationId xmlns:a16="http://schemas.microsoft.com/office/drawing/2014/main" id="{40778FC4-205D-897E-72FE-36912E9C1ECD}"/>
              </a:ext>
            </a:extLst>
          </p:cNvPr>
          <p:cNvSpPr txBox="1"/>
          <p:nvPr/>
        </p:nvSpPr>
        <p:spPr>
          <a:xfrm>
            <a:off x="5144405" y="1210595"/>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cxnSp>
        <p:nvCxnSpPr>
          <p:cNvPr id="61" name="Conector reto 60">
            <a:extLst>
              <a:ext uri="{FF2B5EF4-FFF2-40B4-BE49-F238E27FC236}">
                <a16:creationId xmlns:a16="http://schemas.microsoft.com/office/drawing/2014/main" id="{904EFA84-D76E-9DED-9DA7-F2731DDAD5B1}"/>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06F88541-5991-62FA-9F11-20259C9B3689}"/>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86F2B119-019E-807B-35C1-83F3D67A3D30}"/>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4E61FE02-0D26-AC22-7583-58D6E48EBD25}"/>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105E4323-8E4B-8493-3586-3CB4D5053E30}"/>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1B56019D-48CB-956D-07D7-215C8470B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564" y="4032451"/>
            <a:ext cx="959809" cy="1103214"/>
          </a:xfrm>
          <a:prstGeom prst="rect">
            <a:avLst/>
          </a:prstGeom>
        </p:spPr>
      </p:pic>
      <p:sp>
        <p:nvSpPr>
          <p:cNvPr id="10" name="Espaço Reservado para Texto 1">
            <a:extLst>
              <a:ext uri="{FF2B5EF4-FFF2-40B4-BE49-F238E27FC236}">
                <a16:creationId xmlns:a16="http://schemas.microsoft.com/office/drawing/2014/main" id="{B997294D-4CA5-F599-C8F7-AE6151361A29}"/>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D172D966-79CD-C8EA-60C4-36FE4C4CC13D}"/>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sp>
        <p:nvSpPr>
          <p:cNvPr id="12" name="CaixaDeTexto 11">
            <a:extLst>
              <a:ext uri="{FF2B5EF4-FFF2-40B4-BE49-F238E27FC236}">
                <a16:creationId xmlns:a16="http://schemas.microsoft.com/office/drawing/2014/main" id="{0B1F23C8-C8E7-7EFA-D20C-54405451CCE2}"/>
              </a:ext>
            </a:extLst>
          </p:cNvPr>
          <p:cNvSpPr txBox="1"/>
          <p:nvPr/>
        </p:nvSpPr>
        <p:spPr>
          <a:xfrm>
            <a:off x="5664203" y="1743531"/>
            <a:ext cx="6527798" cy="5139869"/>
          </a:xfrm>
          <a:prstGeom prst="rect">
            <a:avLst/>
          </a:prstGeom>
          <a:noFill/>
        </p:spPr>
        <p:txBody>
          <a:bodyPr wrap="square">
            <a:spAutoFit/>
          </a:bodyPr>
          <a:lstStyle/>
          <a:p>
            <a:pPr marL="342900" indent="-342900">
              <a:buAutoNum type="alphaLcParenR"/>
            </a:pPr>
            <a:r>
              <a:rPr lang="pt-BR" sz="1600" dirty="0" err="1">
                <a:solidFill>
                  <a:schemeClr val="bg2">
                    <a:lumMod val="90000"/>
                  </a:schemeClr>
                </a:solidFill>
                <a:latin typeface="Gill Sans MT" panose="020B0502020104020203" pitchFamily="34" charset="0"/>
              </a:rPr>
              <a:t>ABIs</a:t>
            </a:r>
            <a:r>
              <a:rPr lang="pt-BR" sz="1600" dirty="0">
                <a:solidFill>
                  <a:schemeClr val="bg2">
                    <a:lumMod val="90000"/>
                  </a:schemeClr>
                </a:solidFill>
                <a:latin typeface="Gill Sans MT" panose="020B0502020104020203" pitchFamily="34" charset="0"/>
              </a:rPr>
              <a:t> a serem considerados: 100º, 101º e 102º;</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Após a finalização de cada ABI, será apurada a quantidade de documentos que foram apresentados à CERSUS dentro e fora do prazo estabelecido na solicitação de documentos.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O cálculo será realizado obtendo o prazo em dias da apresentação do documento, em relação ao prazo estabelecido para atendimento da solicitação de documentos, encaminhada à singular;</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Será calculada a média dos dias identificados em cada ABI operacionalizado;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25000"/>
                  </a:schemeClr>
                </a:solidFill>
                <a:latin typeface="Gill Sans MT" panose="020B0502020104020203" pitchFamily="34" charset="0"/>
              </a:rPr>
              <a:t>e) Em caso de </a:t>
            </a:r>
            <a:r>
              <a:rPr lang="pt-BR" sz="1600" b="1" dirty="0">
                <a:solidFill>
                  <a:srgbClr val="EF7922"/>
                </a:solidFill>
                <a:latin typeface="Gill Sans MT" panose="020B0502020104020203" pitchFamily="34" charset="0"/>
              </a:rPr>
              <a:t>empate</a:t>
            </a:r>
            <a:r>
              <a:rPr lang="pt-BR" sz="1600" dirty="0">
                <a:solidFill>
                  <a:schemeClr val="bg2">
                    <a:lumMod val="25000"/>
                  </a:schemeClr>
                </a:solidFill>
                <a:latin typeface="Gill Sans MT" panose="020B0502020104020203" pitchFamily="34" charset="0"/>
              </a:rPr>
              <a:t>, o critério para escolha será a </a:t>
            </a:r>
            <a:r>
              <a:rPr lang="pt-BR" sz="1600" b="1" dirty="0">
                <a:solidFill>
                  <a:srgbClr val="EF7922"/>
                </a:solidFill>
                <a:latin typeface="Gill Sans MT" panose="020B0502020104020203" pitchFamily="34" charset="0"/>
              </a:rPr>
              <a:t>Singular</a:t>
            </a:r>
            <a:r>
              <a:rPr lang="pt-BR" sz="1600" dirty="0">
                <a:solidFill>
                  <a:schemeClr val="bg2">
                    <a:lumMod val="25000"/>
                  </a:schemeClr>
                </a:solidFill>
                <a:latin typeface="Gill Sans MT" panose="020B0502020104020203" pitchFamily="34" charset="0"/>
              </a:rPr>
              <a:t> que tiver obtido mais vezes a média 0 (zero) no período </a:t>
            </a:r>
            <a:r>
              <a:rPr lang="pt-BR" sz="1600" b="1" dirty="0">
                <a:solidFill>
                  <a:srgbClr val="EF7922"/>
                </a:solidFill>
                <a:latin typeface="Gill Sans MT" panose="020B0502020104020203" pitchFamily="34" charset="0"/>
              </a:rPr>
              <a:t>considerado</a:t>
            </a:r>
            <a:r>
              <a:rPr lang="pt-BR" sz="1600" dirty="0">
                <a:solidFill>
                  <a:schemeClr val="bg2">
                    <a:lumMod val="25000"/>
                  </a:schemeClr>
                </a:solidFill>
                <a:latin typeface="Gill Sans MT" panose="020B0502020104020203" pitchFamily="34" charset="0"/>
              </a:rPr>
              <a:t> e nenhuma </a:t>
            </a:r>
            <a:r>
              <a:rPr lang="pt-BR" sz="1600" b="1" dirty="0">
                <a:solidFill>
                  <a:srgbClr val="EF7922"/>
                </a:solidFill>
                <a:latin typeface="Gill Sans MT" panose="020B0502020104020203" pitchFamily="34" charset="0"/>
              </a:rPr>
              <a:t>declaração</a:t>
            </a:r>
            <a:r>
              <a:rPr lang="pt-BR" sz="1600" dirty="0">
                <a:solidFill>
                  <a:schemeClr val="bg2">
                    <a:lumMod val="25000"/>
                  </a:schemeClr>
                </a:solidFill>
                <a:latin typeface="Gill Sans MT" panose="020B0502020104020203" pitchFamily="34" charset="0"/>
              </a:rPr>
              <a:t> de inexistência de </a:t>
            </a:r>
            <a:r>
              <a:rPr lang="pt-BR" sz="1600" b="1" dirty="0">
                <a:solidFill>
                  <a:srgbClr val="EF7922"/>
                </a:solidFill>
                <a:latin typeface="Gill Sans MT" panose="020B0502020104020203" pitchFamily="34" charset="0"/>
              </a:rPr>
              <a:t>documentos</a:t>
            </a:r>
            <a:r>
              <a:rPr lang="pt-BR" sz="1600" dirty="0">
                <a:solidFill>
                  <a:schemeClr val="bg2">
                    <a:lumMod val="25000"/>
                  </a:schemeClr>
                </a:solidFill>
                <a:latin typeface="Gill Sans MT" panose="020B0502020104020203" pitchFamily="34" charset="0"/>
              </a:rPr>
              <a:t>.</a:t>
            </a:r>
          </a:p>
          <a:p>
            <a:endParaRPr lang="pt-BR" sz="1600" dirty="0">
              <a:solidFill>
                <a:schemeClr val="bg2">
                  <a:lumMod val="90000"/>
                </a:schemeClr>
              </a:solidFill>
              <a:latin typeface="Gill Sans MT" panose="020B0502020104020203" pitchFamily="34" charset="0"/>
            </a:endParaRPr>
          </a:p>
          <a:p>
            <a:r>
              <a:rPr lang="pt-BR" sz="1400" dirty="0">
                <a:solidFill>
                  <a:schemeClr val="bg2">
                    <a:lumMod val="90000"/>
                  </a:schemeClr>
                </a:solidFill>
                <a:latin typeface="Gill Sans MT" panose="020B0502020104020203" pitchFamily="34" charset="0"/>
              </a:rPr>
              <a:t>* Singulares não aderentes ao serviço CERSUS (e que quiserem concorrer) deverão encaminhar as informações solicitadas pela Assessoria Regulamentar da Federação com antecedência mínima de 45 dias da data da premiação, demonstrando que os prazos estipulados internamente.</a:t>
            </a:r>
          </a:p>
        </p:txBody>
      </p:sp>
      <p:pic>
        <p:nvPicPr>
          <p:cNvPr id="16" name="Gráfico 15" descr="Guitarra com preenchimento sólido">
            <a:extLst>
              <a:ext uri="{FF2B5EF4-FFF2-40B4-BE49-F238E27FC236}">
                <a16:creationId xmlns:a16="http://schemas.microsoft.com/office/drawing/2014/main" id="{CE2223E0-1A8C-2BC6-D530-B41669C3C4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003" y="5131410"/>
            <a:ext cx="457200" cy="457200"/>
          </a:xfrm>
          <a:prstGeom prst="rect">
            <a:avLst/>
          </a:prstGeom>
        </p:spPr>
      </p:pic>
    </p:spTree>
    <p:extLst>
      <p:ext uri="{BB962C8B-B14F-4D97-AF65-F5344CB8AC3E}">
        <p14:creationId xmlns:p14="http://schemas.microsoft.com/office/powerpoint/2010/main" val="2921555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BC47F-0CBB-5787-809B-A840D1EFEF53}"/>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DD3468EB-85BC-1BFF-6C5D-B756697C4276}"/>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526CD47A-49A2-FC9D-A917-8637E80CABA6}"/>
              </a:ext>
            </a:extLst>
          </p:cNvPr>
          <p:cNvSpPr txBox="1"/>
          <p:nvPr/>
        </p:nvSpPr>
        <p:spPr>
          <a:xfrm>
            <a:off x="5144405" y="0"/>
            <a:ext cx="6956352" cy="1261884"/>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Encaminhar a documentação relacionada com o ressarcimento ao SUS dentro do prazo estabelecido na solicitação realizada pela Federação.</a:t>
            </a:r>
          </a:p>
        </p:txBody>
      </p:sp>
      <p:sp>
        <p:nvSpPr>
          <p:cNvPr id="42" name="CaixaDeTexto 41">
            <a:extLst>
              <a:ext uri="{FF2B5EF4-FFF2-40B4-BE49-F238E27FC236}">
                <a16:creationId xmlns:a16="http://schemas.microsoft.com/office/drawing/2014/main" id="{CE458DE5-8CCA-6493-EE32-01E31409E8BD}"/>
              </a:ext>
            </a:extLst>
          </p:cNvPr>
          <p:cNvSpPr txBox="1"/>
          <p:nvPr/>
        </p:nvSpPr>
        <p:spPr>
          <a:xfrm>
            <a:off x="5144405" y="1210595"/>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cxnSp>
        <p:nvCxnSpPr>
          <p:cNvPr id="61" name="Conector reto 60">
            <a:extLst>
              <a:ext uri="{FF2B5EF4-FFF2-40B4-BE49-F238E27FC236}">
                <a16:creationId xmlns:a16="http://schemas.microsoft.com/office/drawing/2014/main" id="{299A19DE-AABF-D432-E52D-2DE00BC849E4}"/>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8B711EDB-431D-B40D-E4F2-DDBC298EF053}"/>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A0D02DA7-812E-EFDB-AC95-CCDB51DE5D2C}"/>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38B8DE12-C285-3A5F-80A3-3A67BA1E9C04}"/>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F9184C0C-97FF-E40E-8033-EC74A4653D39}"/>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E5989C9D-30A5-BAA6-8C56-15571AD22F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564" y="4032451"/>
            <a:ext cx="959809" cy="1103214"/>
          </a:xfrm>
          <a:prstGeom prst="rect">
            <a:avLst/>
          </a:prstGeom>
        </p:spPr>
      </p:pic>
      <p:sp>
        <p:nvSpPr>
          <p:cNvPr id="10" name="Espaço Reservado para Texto 1">
            <a:extLst>
              <a:ext uri="{FF2B5EF4-FFF2-40B4-BE49-F238E27FC236}">
                <a16:creationId xmlns:a16="http://schemas.microsoft.com/office/drawing/2014/main" id="{27A6EAE8-B974-87DD-55E9-F8A2804FC2BC}"/>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14150BFB-E6D9-53FC-5FA4-665C2D0CA6D4}"/>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sp>
        <p:nvSpPr>
          <p:cNvPr id="12" name="CaixaDeTexto 11">
            <a:extLst>
              <a:ext uri="{FF2B5EF4-FFF2-40B4-BE49-F238E27FC236}">
                <a16:creationId xmlns:a16="http://schemas.microsoft.com/office/drawing/2014/main" id="{186E218E-D635-1DDA-AFFE-DADEE431B364}"/>
              </a:ext>
            </a:extLst>
          </p:cNvPr>
          <p:cNvSpPr txBox="1"/>
          <p:nvPr/>
        </p:nvSpPr>
        <p:spPr>
          <a:xfrm>
            <a:off x="5664203" y="1743531"/>
            <a:ext cx="6527798" cy="5139869"/>
          </a:xfrm>
          <a:prstGeom prst="rect">
            <a:avLst/>
          </a:prstGeom>
          <a:noFill/>
        </p:spPr>
        <p:txBody>
          <a:bodyPr wrap="square">
            <a:spAutoFit/>
          </a:bodyPr>
          <a:lstStyle/>
          <a:p>
            <a:pPr marL="342900" indent="-342900">
              <a:buAutoNum type="alphaLcParenR"/>
            </a:pPr>
            <a:r>
              <a:rPr lang="pt-BR" sz="1600" dirty="0" err="1">
                <a:solidFill>
                  <a:schemeClr val="bg2">
                    <a:lumMod val="90000"/>
                  </a:schemeClr>
                </a:solidFill>
                <a:latin typeface="Gill Sans MT" panose="020B0502020104020203" pitchFamily="34" charset="0"/>
              </a:rPr>
              <a:t>ABIs</a:t>
            </a:r>
            <a:r>
              <a:rPr lang="pt-BR" sz="1600" dirty="0">
                <a:solidFill>
                  <a:schemeClr val="bg2">
                    <a:lumMod val="90000"/>
                  </a:schemeClr>
                </a:solidFill>
                <a:latin typeface="Gill Sans MT" panose="020B0502020104020203" pitchFamily="34" charset="0"/>
              </a:rPr>
              <a:t> a serem considerados: 100º, 101º e 102º;</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Após a finalização de cada ABI, será apurada a quantidade de documentos que foram apresentados à CERSUS dentro e fora do prazo estabelecido na solicitação de documentos.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O cálculo será realizado obtendo o prazo em dias da apresentação do documento, em relação ao prazo estabelecido para atendimento da solicitação de documentos, encaminhada à singular;</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Será calculada a média dos dias identificados em cada ABI operacionalizado;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Em caso de empate, o critério para escolha será a Singular que tiver obtido mais vezes a média 0 (zero) no período considerado e nenhuma declaração de inexistência de documentos.</a:t>
            </a:r>
          </a:p>
          <a:p>
            <a:endParaRPr lang="pt-BR" sz="1600" dirty="0">
              <a:solidFill>
                <a:schemeClr val="bg2">
                  <a:lumMod val="90000"/>
                </a:schemeClr>
              </a:solidFill>
              <a:latin typeface="Gill Sans MT" panose="020B0502020104020203" pitchFamily="34" charset="0"/>
            </a:endParaRPr>
          </a:p>
          <a:p>
            <a:r>
              <a:rPr lang="pt-BR" sz="1400" dirty="0">
                <a:solidFill>
                  <a:schemeClr val="bg2">
                    <a:lumMod val="25000"/>
                  </a:schemeClr>
                </a:solidFill>
                <a:latin typeface="Gill Sans MT" panose="020B0502020104020203" pitchFamily="34" charset="0"/>
              </a:rPr>
              <a:t>* Singulares não aderentes ao serviço </a:t>
            </a:r>
            <a:r>
              <a:rPr lang="pt-BR" sz="1400" b="1" dirty="0">
                <a:solidFill>
                  <a:srgbClr val="EF7922"/>
                </a:solidFill>
                <a:latin typeface="Gill Sans MT" panose="020B0502020104020203" pitchFamily="34" charset="0"/>
              </a:rPr>
              <a:t>CERSUS</a:t>
            </a:r>
            <a:r>
              <a:rPr lang="pt-BR" sz="1400" dirty="0">
                <a:solidFill>
                  <a:schemeClr val="bg2">
                    <a:lumMod val="25000"/>
                  </a:schemeClr>
                </a:solidFill>
                <a:latin typeface="Gill Sans MT" panose="020B0502020104020203" pitchFamily="34" charset="0"/>
              </a:rPr>
              <a:t> (e que quiserem concorrer) deverão encaminhar as informações </a:t>
            </a:r>
            <a:r>
              <a:rPr lang="pt-BR" sz="1400" b="1" dirty="0">
                <a:solidFill>
                  <a:srgbClr val="EF7922"/>
                </a:solidFill>
                <a:latin typeface="Gill Sans MT" panose="020B0502020104020203" pitchFamily="34" charset="0"/>
              </a:rPr>
              <a:t>solicitadas</a:t>
            </a:r>
            <a:r>
              <a:rPr lang="pt-BR" sz="1400" dirty="0">
                <a:solidFill>
                  <a:schemeClr val="bg2">
                    <a:lumMod val="25000"/>
                  </a:schemeClr>
                </a:solidFill>
                <a:latin typeface="Gill Sans MT" panose="020B0502020104020203" pitchFamily="34" charset="0"/>
              </a:rPr>
              <a:t> pela </a:t>
            </a:r>
            <a:r>
              <a:rPr lang="pt-BR" sz="1400" b="1" dirty="0">
                <a:solidFill>
                  <a:srgbClr val="EF7922"/>
                </a:solidFill>
                <a:latin typeface="Gill Sans MT" panose="020B0502020104020203" pitchFamily="34" charset="0"/>
              </a:rPr>
              <a:t>Assessoria Regulamentar</a:t>
            </a:r>
            <a:r>
              <a:rPr lang="pt-BR" sz="1400" dirty="0">
                <a:solidFill>
                  <a:schemeClr val="bg2">
                    <a:lumMod val="25000"/>
                  </a:schemeClr>
                </a:solidFill>
                <a:latin typeface="Gill Sans MT" panose="020B0502020104020203" pitchFamily="34" charset="0"/>
              </a:rPr>
              <a:t> da </a:t>
            </a:r>
            <a:r>
              <a:rPr lang="pt-BR" sz="1400" b="1" dirty="0">
                <a:solidFill>
                  <a:srgbClr val="EF7922"/>
                </a:solidFill>
                <a:latin typeface="Gill Sans MT" panose="020B0502020104020203" pitchFamily="34" charset="0"/>
              </a:rPr>
              <a:t>Federação</a:t>
            </a:r>
            <a:r>
              <a:rPr lang="pt-BR" sz="1400" dirty="0">
                <a:solidFill>
                  <a:schemeClr val="bg2">
                    <a:lumMod val="25000"/>
                  </a:schemeClr>
                </a:solidFill>
                <a:latin typeface="Gill Sans MT" panose="020B0502020104020203" pitchFamily="34" charset="0"/>
              </a:rPr>
              <a:t> com antecedência mínima de </a:t>
            </a:r>
            <a:r>
              <a:rPr lang="pt-BR" sz="1400" b="1" dirty="0">
                <a:solidFill>
                  <a:srgbClr val="EF7922"/>
                </a:solidFill>
                <a:latin typeface="Gill Sans MT" panose="020B0502020104020203" pitchFamily="34" charset="0"/>
              </a:rPr>
              <a:t>45</a:t>
            </a:r>
            <a:r>
              <a:rPr lang="pt-BR" sz="1400" dirty="0">
                <a:solidFill>
                  <a:schemeClr val="bg2">
                    <a:lumMod val="25000"/>
                  </a:schemeClr>
                </a:solidFill>
                <a:latin typeface="Gill Sans MT" panose="020B0502020104020203" pitchFamily="34" charset="0"/>
              </a:rPr>
              <a:t> dias da data da premiação, demonstrando que os prazos </a:t>
            </a:r>
            <a:r>
              <a:rPr lang="pt-BR" sz="1400" b="1" dirty="0">
                <a:solidFill>
                  <a:srgbClr val="EF7922"/>
                </a:solidFill>
                <a:latin typeface="Gill Sans MT" panose="020B0502020104020203" pitchFamily="34" charset="0"/>
              </a:rPr>
              <a:t>estipulados</a:t>
            </a:r>
            <a:r>
              <a:rPr lang="pt-BR" sz="1400" dirty="0">
                <a:solidFill>
                  <a:schemeClr val="bg2">
                    <a:lumMod val="25000"/>
                  </a:schemeClr>
                </a:solidFill>
                <a:latin typeface="Gill Sans MT" panose="020B0502020104020203" pitchFamily="34" charset="0"/>
              </a:rPr>
              <a:t> internamente.</a:t>
            </a:r>
          </a:p>
        </p:txBody>
      </p:sp>
      <p:pic>
        <p:nvPicPr>
          <p:cNvPr id="16" name="Gráfico 15" descr="Guitarra com preenchimento sólido">
            <a:extLst>
              <a:ext uri="{FF2B5EF4-FFF2-40B4-BE49-F238E27FC236}">
                <a16:creationId xmlns:a16="http://schemas.microsoft.com/office/drawing/2014/main" id="{CFBAD286-1926-81B5-C99D-5A2137C26E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003" y="6184900"/>
            <a:ext cx="457200" cy="457200"/>
          </a:xfrm>
          <a:prstGeom prst="rect">
            <a:avLst/>
          </a:prstGeom>
        </p:spPr>
      </p:pic>
    </p:spTree>
    <p:extLst>
      <p:ext uri="{BB962C8B-B14F-4D97-AF65-F5344CB8AC3E}">
        <p14:creationId xmlns:p14="http://schemas.microsoft.com/office/powerpoint/2010/main" val="179533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0A258-E47D-6E74-32B6-3B2CAE513A0C}"/>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32ED1EB1-BA33-D967-A9AE-E7FEE48C9E56}"/>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C9EDCC29-4934-B972-67BC-DBB6C9E3209F}"/>
              </a:ext>
            </a:extLst>
          </p:cNvPr>
          <p:cNvSpPr txBox="1"/>
          <p:nvPr/>
        </p:nvSpPr>
        <p:spPr>
          <a:xfrm>
            <a:off x="5144405" y="0"/>
            <a:ext cx="6956352" cy="984885"/>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Ampliar o acervo do Banco de Pareceres e de Decisões Administrativas do Portal da Assessoria Regulamentar.</a:t>
            </a:r>
          </a:p>
        </p:txBody>
      </p:sp>
      <p:sp>
        <p:nvSpPr>
          <p:cNvPr id="42" name="CaixaDeTexto 41">
            <a:extLst>
              <a:ext uri="{FF2B5EF4-FFF2-40B4-BE49-F238E27FC236}">
                <a16:creationId xmlns:a16="http://schemas.microsoft.com/office/drawing/2014/main" id="{9E51985C-DB9B-0437-1C4B-03ACE50E37D2}"/>
              </a:ext>
            </a:extLst>
          </p:cNvPr>
          <p:cNvSpPr txBox="1"/>
          <p:nvPr/>
        </p:nvSpPr>
        <p:spPr>
          <a:xfrm>
            <a:off x="5144405" y="1009845"/>
            <a:ext cx="7047594" cy="1200329"/>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 </a:t>
            </a:r>
            <a:r>
              <a:rPr lang="pt-BR" dirty="0">
                <a:latin typeface="Gill Sans MT" panose="020B0502020104020203" pitchFamily="34" charset="0"/>
              </a:rPr>
              <a:t>Serão válidos os pareceres sob temas pontuais, pareceres conclusivos de demandas NIPs e decisões de processos administrativos sancionadores que atendam aos seguintes requisitos:</a:t>
            </a:r>
            <a:endParaRPr lang="pt-BR" sz="3600" b="1" dirty="0">
              <a:solidFill>
                <a:srgbClr val="EF7922"/>
              </a:solidFill>
              <a:latin typeface="Gill Sans MT" panose="020B0502020104020203" pitchFamily="34" charset="0"/>
            </a:endParaRPr>
          </a:p>
        </p:txBody>
      </p:sp>
      <p:cxnSp>
        <p:nvCxnSpPr>
          <p:cNvPr id="61" name="Conector reto 60">
            <a:extLst>
              <a:ext uri="{FF2B5EF4-FFF2-40B4-BE49-F238E27FC236}">
                <a16:creationId xmlns:a16="http://schemas.microsoft.com/office/drawing/2014/main" id="{01F62F0A-AB64-C88B-F33F-2CB47DE31C72}"/>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64A9DFB6-5E23-4F3B-6087-F0FA328A6C6E}"/>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77734373-3B1A-9151-3E03-18FD99ABA4FF}"/>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DC555391-E474-737C-547A-083740A9E218}"/>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4A5B7840-87A3-7086-B0AC-700FB6979D48}"/>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9F03D78F-49B8-BF8E-4D24-7A7AFED123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9392"/>
            <a:ext cx="839682" cy="1131059"/>
          </a:xfrm>
          <a:prstGeom prst="rect">
            <a:avLst/>
          </a:prstGeom>
        </p:spPr>
      </p:pic>
      <p:sp>
        <p:nvSpPr>
          <p:cNvPr id="10" name="Espaço Reservado para Texto 1">
            <a:extLst>
              <a:ext uri="{FF2B5EF4-FFF2-40B4-BE49-F238E27FC236}">
                <a16:creationId xmlns:a16="http://schemas.microsoft.com/office/drawing/2014/main" id="{A3169E19-897C-9659-BAEA-666F3CC4108C}"/>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75739B4F-5515-00E0-258E-F88B5EC09FE8}"/>
              </a:ext>
            </a:extLst>
          </p:cNvPr>
          <p:cNvSpPr txBox="1">
            <a:spLocks/>
          </p:cNvSpPr>
          <p:nvPr/>
        </p:nvSpPr>
        <p:spPr>
          <a:xfrm>
            <a:off x="787402" y="5325879"/>
            <a:ext cx="4130393"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Nº de Pareceres e Decisões da ANS Compartilhados</a:t>
            </a:r>
          </a:p>
        </p:txBody>
      </p:sp>
      <p:sp>
        <p:nvSpPr>
          <p:cNvPr id="3" name="CaixaDeTexto 2">
            <a:extLst>
              <a:ext uri="{FF2B5EF4-FFF2-40B4-BE49-F238E27FC236}">
                <a16:creationId xmlns:a16="http://schemas.microsoft.com/office/drawing/2014/main" id="{589A744A-589A-40FB-F0F7-A7A45E29787B}"/>
              </a:ext>
            </a:extLst>
          </p:cNvPr>
          <p:cNvSpPr txBox="1"/>
          <p:nvPr/>
        </p:nvSpPr>
        <p:spPr>
          <a:xfrm>
            <a:off x="5930900" y="2310116"/>
            <a:ext cx="6290578" cy="4524315"/>
          </a:xfrm>
          <a:prstGeom prst="rect">
            <a:avLst/>
          </a:prstGeom>
          <a:noFill/>
        </p:spPr>
        <p:txBody>
          <a:bodyPr wrap="square">
            <a:spAutoFit/>
          </a:bodyPr>
          <a:lstStyle/>
          <a:p>
            <a:pPr marL="342900" indent="-342900">
              <a:buAutoNum type="alphaLcParenR"/>
            </a:pPr>
            <a:r>
              <a:rPr lang="pt-BR" sz="1600" dirty="0">
                <a:latin typeface="Gill Sans MT" panose="020B0502020104020203" pitchFamily="34" charset="0"/>
              </a:rPr>
              <a:t>Emitidos a partir de </a:t>
            </a:r>
            <a:r>
              <a:rPr lang="pt-BR" sz="1600" b="1" dirty="0">
                <a:solidFill>
                  <a:srgbClr val="EF7922"/>
                </a:solidFill>
                <a:latin typeface="Gill Sans MT" panose="020B0502020104020203" pitchFamily="34" charset="0"/>
              </a:rPr>
              <a:t>setembro</a:t>
            </a:r>
            <a:r>
              <a:rPr lang="pt-BR" sz="1600" dirty="0">
                <a:latin typeface="Gill Sans MT" panose="020B0502020104020203" pitchFamily="34" charset="0"/>
              </a:rPr>
              <a:t> de </a:t>
            </a:r>
            <a:r>
              <a:rPr lang="pt-BR" sz="1600" b="1" dirty="0">
                <a:solidFill>
                  <a:srgbClr val="EF7922"/>
                </a:solidFill>
                <a:latin typeface="Gill Sans MT" panose="020B0502020104020203" pitchFamily="34" charset="0"/>
              </a:rPr>
              <a:t>2024</a:t>
            </a:r>
            <a:r>
              <a:rPr lang="pt-BR" sz="1600" dirty="0">
                <a:latin typeface="Gill Sans MT" panose="020B0502020104020203" pitchFamily="34" charset="0"/>
              </a:rPr>
              <a:t> e encaminhados à </a:t>
            </a:r>
            <a:r>
              <a:rPr lang="pt-BR" sz="1600" b="1" dirty="0">
                <a:solidFill>
                  <a:srgbClr val="EF7922"/>
                </a:solidFill>
                <a:latin typeface="Gill Sans MT" panose="020B0502020104020203" pitchFamily="34" charset="0"/>
              </a:rPr>
              <a:t>Federação</a:t>
            </a:r>
            <a:r>
              <a:rPr lang="pt-BR" sz="1600" dirty="0">
                <a:latin typeface="Gill Sans MT" panose="020B0502020104020203" pitchFamily="34" charset="0"/>
              </a:rPr>
              <a:t> de 02/01/2025 a 31/07/2025;</a:t>
            </a:r>
          </a:p>
          <a:p>
            <a:pPr marL="342900" indent="-342900">
              <a:buAutoNum type="alphaLcParenR"/>
            </a:pPr>
            <a:endParaRPr lang="pt-BR" sz="1600" dirty="0">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Documentos em formato PDF;</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Conteúdo do parecer: deverão estar ocultos os dados sensíveis (nome do representante legal da operadora, nome de quem questionou, e-mail do questionador, dados dos beneficiários, dentre outros dados que possam identificar a Operadora ou beneficiário);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Pareceres endereçados exclusivamente à Singular pela ANS.(*)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Serão premiadas as 03 Singulares com maior nº de pareceres válidos encaminhados à Assessoria Regulamentar da Federação.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Atenção: A disponibilização dos pareceres recebidos das Singulares no Banco de Pareceres dependerá de análise prévia, mas, independentemente, serão contabilizados para o fim da premiação.</a:t>
            </a:r>
          </a:p>
        </p:txBody>
      </p:sp>
      <p:pic>
        <p:nvPicPr>
          <p:cNvPr id="13" name="Gráfico 12" descr="Dança com preenchimento sólido">
            <a:extLst>
              <a:ext uri="{FF2B5EF4-FFF2-40B4-BE49-F238E27FC236}">
                <a16:creationId xmlns:a16="http://schemas.microsoft.com/office/drawing/2014/main" id="{C41B3F5C-03FF-28FF-CB20-3BD7BAE1FE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5732" y="2302961"/>
            <a:ext cx="623840" cy="623840"/>
          </a:xfrm>
          <a:prstGeom prst="rect">
            <a:avLst/>
          </a:prstGeom>
        </p:spPr>
      </p:pic>
    </p:spTree>
    <p:extLst>
      <p:ext uri="{BB962C8B-B14F-4D97-AF65-F5344CB8AC3E}">
        <p14:creationId xmlns:p14="http://schemas.microsoft.com/office/powerpoint/2010/main" val="2851422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9EF5E-D29E-9A82-17F2-AB2DCE623F95}"/>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0CE60912-7079-1221-71AE-86A94F3AA3B5}"/>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71B878EC-39E1-770D-7562-64F189E1ED8F}"/>
              </a:ext>
            </a:extLst>
          </p:cNvPr>
          <p:cNvSpPr txBox="1"/>
          <p:nvPr/>
        </p:nvSpPr>
        <p:spPr>
          <a:xfrm>
            <a:off x="5144405" y="0"/>
            <a:ext cx="6956352" cy="984885"/>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Ampliar o acervo do Banco de Pareceres e de Decisões Administrativas do Portal da Assessoria Regulamentar.</a:t>
            </a:r>
          </a:p>
        </p:txBody>
      </p:sp>
      <p:sp>
        <p:nvSpPr>
          <p:cNvPr id="42" name="CaixaDeTexto 41">
            <a:extLst>
              <a:ext uri="{FF2B5EF4-FFF2-40B4-BE49-F238E27FC236}">
                <a16:creationId xmlns:a16="http://schemas.microsoft.com/office/drawing/2014/main" id="{6AC0BE0A-186C-C140-999D-2803D87F62CD}"/>
              </a:ext>
            </a:extLst>
          </p:cNvPr>
          <p:cNvSpPr txBox="1"/>
          <p:nvPr/>
        </p:nvSpPr>
        <p:spPr>
          <a:xfrm>
            <a:off x="5144405" y="1009845"/>
            <a:ext cx="7047594" cy="1200329"/>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 </a:t>
            </a:r>
            <a:r>
              <a:rPr lang="pt-BR" dirty="0">
                <a:latin typeface="Gill Sans MT" panose="020B0502020104020203" pitchFamily="34" charset="0"/>
              </a:rPr>
              <a:t>Serão válidos os pareceres sob temas pontuais, pareceres conclusivos de demandas NIPs e decisões de processos administrativos sancionadores que atendam aos seguintes requisitos:</a:t>
            </a:r>
            <a:endParaRPr lang="pt-BR" sz="3600" b="1" dirty="0">
              <a:solidFill>
                <a:srgbClr val="EF7922"/>
              </a:solidFill>
              <a:latin typeface="Gill Sans MT" panose="020B0502020104020203" pitchFamily="34" charset="0"/>
            </a:endParaRPr>
          </a:p>
        </p:txBody>
      </p:sp>
      <p:cxnSp>
        <p:nvCxnSpPr>
          <p:cNvPr id="61" name="Conector reto 60">
            <a:extLst>
              <a:ext uri="{FF2B5EF4-FFF2-40B4-BE49-F238E27FC236}">
                <a16:creationId xmlns:a16="http://schemas.microsoft.com/office/drawing/2014/main" id="{4E4193AB-2952-4AD9-91E9-9ED988784A4D}"/>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BB9AA13B-F911-1E5A-2163-A8AEF215CE56}"/>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3E0817EF-3D48-8E2C-1036-55CE36E5CAAF}"/>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A60992AE-E400-8B5E-7040-DFD480AE4D7A}"/>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1C03210D-592D-667A-5DFD-9309B01AEC98}"/>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60787946-7353-5B43-63E4-9A94138F7C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9392"/>
            <a:ext cx="839682" cy="1131059"/>
          </a:xfrm>
          <a:prstGeom prst="rect">
            <a:avLst/>
          </a:prstGeom>
        </p:spPr>
      </p:pic>
      <p:sp>
        <p:nvSpPr>
          <p:cNvPr id="10" name="Espaço Reservado para Texto 1">
            <a:extLst>
              <a:ext uri="{FF2B5EF4-FFF2-40B4-BE49-F238E27FC236}">
                <a16:creationId xmlns:a16="http://schemas.microsoft.com/office/drawing/2014/main" id="{B5A334F9-4E8A-0035-57D2-6C84E4B15AB2}"/>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9AED6A50-03F2-1568-4337-35E900AF1A0E}"/>
              </a:ext>
            </a:extLst>
          </p:cNvPr>
          <p:cNvSpPr txBox="1">
            <a:spLocks/>
          </p:cNvSpPr>
          <p:nvPr/>
        </p:nvSpPr>
        <p:spPr>
          <a:xfrm>
            <a:off x="787402" y="5325879"/>
            <a:ext cx="4130393"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Nº de Pareceres e Decisões da ANS Compartilhados</a:t>
            </a:r>
          </a:p>
        </p:txBody>
      </p:sp>
      <p:sp>
        <p:nvSpPr>
          <p:cNvPr id="3" name="CaixaDeTexto 2">
            <a:extLst>
              <a:ext uri="{FF2B5EF4-FFF2-40B4-BE49-F238E27FC236}">
                <a16:creationId xmlns:a16="http://schemas.microsoft.com/office/drawing/2014/main" id="{AAD6851E-66D0-BF7B-61B8-9B24D6790515}"/>
              </a:ext>
            </a:extLst>
          </p:cNvPr>
          <p:cNvSpPr txBox="1"/>
          <p:nvPr/>
        </p:nvSpPr>
        <p:spPr>
          <a:xfrm>
            <a:off x="5930900" y="2310116"/>
            <a:ext cx="6290578" cy="4524315"/>
          </a:xfrm>
          <a:prstGeom prst="rect">
            <a:avLst/>
          </a:prstGeom>
          <a:noFill/>
        </p:spPr>
        <p:txBody>
          <a:bodyPr wrap="square">
            <a:spAutoFit/>
          </a:bodyPr>
          <a:lstStyle/>
          <a:p>
            <a:pPr marL="342900" indent="-342900">
              <a:buAutoNum type="alphaLcParenR"/>
            </a:pPr>
            <a:r>
              <a:rPr lang="pt-BR" sz="1600" dirty="0">
                <a:solidFill>
                  <a:schemeClr val="bg2">
                    <a:lumMod val="90000"/>
                  </a:schemeClr>
                </a:solidFill>
                <a:latin typeface="Gill Sans MT" panose="020B0502020104020203" pitchFamily="34" charset="0"/>
              </a:rPr>
              <a:t>Emitidos a partir de setembro de 2024 e encaminhados à Federação de 02/01/2025 a 31/07/2025;</a:t>
            </a:r>
          </a:p>
          <a:p>
            <a:pPr marL="342900" indent="-342900">
              <a:buAutoNum type="alphaLcParenR"/>
            </a:pPr>
            <a:endParaRPr lang="pt-BR" sz="1600" dirty="0">
              <a:latin typeface="Gill Sans MT" panose="020B0502020104020203" pitchFamily="34" charset="0"/>
            </a:endParaRPr>
          </a:p>
          <a:p>
            <a:r>
              <a:rPr lang="pt-BR" sz="1600" dirty="0">
                <a:latin typeface="Gill Sans MT" panose="020B0502020104020203" pitchFamily="34" charset="0"/>
              </a:rPr>
              <a:t>b) Documentos em </a:t>
            </a:r>
            <a:r>
              <a:rPr lang="pt-BR" sz="1600" b="1" dirty="0">
                <a:solidFill>
                  <a:srgbClr val="EF7922"/>
                </a:solidFill>
                <a:latin typeface="Gill Sans MT" panose="020B0502020104020203" pitchFamily="34" charset="0"/>
              </a:rPr>
              <a:t>formato</a:t>
            </a:r>
            <a:r>
              <a:rPr lang="pt-BR" sz="1600" dirty="0">
                <a:latin typeface="Gill Sans MT" panose="020B0502020104020203" pitchFamily="34" charset="0"/>
              </a:rPr>
              <a:t> </a:t>
            </a:r>
            <a:r>
              <a:rPr lang="pt-BR" sz="1600" b="1" dirty="0">
                <a:solidFill>
                  <a:srgbClr val="EF7922"/>
                </a:solidFill>
                <a:latin typeface="Gill Sans MT" panose="020B0502020104020203" pitchFamily="34" charset="0"/>
              </a:rPr>
              <a:t>PDF</a:t>
            </a:r>
            <a:r>
              <a:rPr lang="pt-BR" sz="1600" dirty="0">
                <a:latin typeface="Gill Sans MT" panose="020B0502020104020203" pitchFamily="34" charset="0"/>
              </a:rPr>
              <a:t>;</a:t>
            </a:r>
          </a:p>
          <a:p>
            <a:endParaRPr lang="pt-BR" sz="1600" dirty="0">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Conteúdo do parecer: deverão estar ocultos os dados sensíveis (nome do representante legal da operadora, nome de quem questionou, e-mail do questionador, dados dos beneficiários, dentre outros dados que possam identificar a Operadora ou beneficiário);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Pareceres endereçados exclusivamente à Singular pela ANS.(*)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Serão premiadas as 03 Singulares com maior nº de pareceres válidos encaminhados à Assessoria Regulamentar da Federação.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Atenção: A disponibilização dos pareceres recebidos das Singulares no Banco de Pareceres dependerá de análise prévia, mas, independentemente, serão contabilizados para o fim da premiação.</a:t>
            </a:r>
          </a:p>
        </p:txBody>
      </p:sp>
      <p:pic>
        <p:nvPicPr>
          <p:cNvPr id="13" name="Gráfico 12" descr="Dança com preenchimento sólido">
            <a:extLst>
              <a:ext uri="{FF2B5EF4-FFF2-40B4-BE49-F238E27FC236}">
                <a16:creationId xmlns:a16="http://schemas.microsoft.com/office/drawing/2014/main" id="{8F820D32-6B23-3F01-53BE-06637C1A42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5732" y="2944188"/>
            <a:ext cx="623840" cy="623840"/>
          </a:xfrm>
          <a:prstGeom prst="rect">
            <a:avLst/>
          </a:prstGeom>
        </p:spPr>
      </p:pic>
    </p:spTree>
    <p:extLst>
      <p:ext uri="{BB962C8B-B14F-4D97-AF65-F5344CB8AC3E}">
        <p14:creationId xmlns:p14="http://schemas.microsoft.com/office/powerpoint/2010/main" val="186933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29BCC-822F-CF2C-940C-2D8040EDEB51}"/>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E1E1017E-A4C0-7107-1269-19DA99A27CEE}"/>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FA09EF48-716C-70D9-11AB-A519EC093AED}"/>
              </a:ext>
            </a:extLst>
          </p:cNvPr>
          <p:cNvSpPr txBox="1"/>
          <p:nvPr/>
        </p:nvSpPr>
        <p:spPr>
          <a:xfrm>
            <a:off x="5144405" y="0"/>
            <a:ext cx="6956352" cy="984885"/>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Ampliar o acervo do Banco de Pareceres e de Decisões Administrativas do Portal da Assessoria Regulamentar.</a:t>
            </a:r>
          </a:p>
        </p:txBody>
      </p:sp>
      <p:sp>
        <p:nvSpPr>
          <p:cNvPr id="42" name="CaixaDeTexto 41">
            <a:extLst>
              <a:ext uri="{FF2B5EF4-FFF2-40B4-BE49-F238E27FC236}">
                <a16:creationId xmlns:a16="http://schemas.microsoft.com/office/drawing/2014/main" id="{659DEBB6-AB4C-9538-0126-7D7542C75F22}"/>
              </a:ext>
            </a:extLst>
          </p:cNvPr>
          <p:cNvSpPr txBox="1"/>
          <p:nvPr/>
        </p:nvSpPr>
        <p:spPr>
          <a:xfrm>
            <a:off x="5144405" y="1009845"/>
            <a:ext cx="7047594" cy="1200329"/>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 </a:t>
            </a:r>
            <a:r>
              <a:rPr lang="pt-BR" dirty="0">
                <a:latin typeface="Gill Sans MT" panose="020B0502020104020203" pitchFamily="34" charset="0"/>
              </a:rPr>
              <a:t>Serão válidos os pareceres sob temas pontuais, pareceres conclusivos de demandas NIPs e decisões de processos administrativos sancionadores que atendam aos seguintes requisitos:</a:t>
            </a:r>
            <a:endParaRPr lang="pt-BR" sz="3600" b="1" dirty="0">
              <a:solidFill>
                <a:srgbClr val="EF7922"/>
              </a:solidFill>
              <a:latin typeface="Gill Sans MT" panose="020B0502020104020203" pitchFamily="34" charset="0"/>
            </a:endParaRPr>
          </a:p>
        </p:txBody>
      </p:sp>
      <p:cxnSp>
        <p:nvCxnSpPr>
          <p:cNvPr id="61" name="Conector reto 60">
            <a:extLst>
              <a:ext uri="{FF2B5EF4-FFF2-40B4-BE49-F238E27FC236}">
                <a16:creationId xmlns:a16="http://schemas.microsoft.com/office/drawing/2014/main" id="{931F3A5F-CB54-3A7C-C440-E80F874BED37}"/>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1F7AD328-09AC-38A4-4AB8-D6D4655CC33C}"/>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C190A6CE-5D15-FC70-7123-AF9BFB0C0CEC}"/>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B1086FBA-7B03-F534-48A8-E32310A21FBE}"/>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C661F108-A5D3-1CA4-AF15-E3B057D9D9F0}"/>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3BC2EE53-6556-3F41-D4B5-C6F3414F19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9392"/>
            <a:ext cx="839682" cy="1131059"/>
          </a:xfrm>
          <a:prstGeom prst="rect">
            <a:avLst/>
          </a:prstGeom>
        </p:spPr>
      </p:pic>
      <p:sp>
        <p:nvSpPr>
          <p:cNvPr id="10" name="Espaço Reservado para Texto 1">
            <a:extLst>
              <a:ext uri="{FF2B5EF4-FFF2-40B4-BE49-F238E27FC236}">
                <a16:creationId xmlns:a16="http://schemas.microsoft.com/office/drawing/2014/main" id="{A2ABADCC-6021-E77E-E0B7-29B0E69711AB}"/>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767750EE-80F9-08A6-1422-5F11465E0EDA}"/>
              </a:ext>
            </a:extLst>
          </p:cNvPr>
          <p:cNvSpPr txBox="1">
            <a:spLocks/>
          </p:cNvSpPr>
          <p:nvPr/>
        </p:nvSpPr>
        <p:spPr>
          <a:xfrm>
            <a:off x="787402" y="5325879"/>
            <a:ext cx="4130393"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Nº de Pareceres e Decisões da ANS Compartilhados</a:t>
            </a:r>
          </a:p>
        </p:txBody>
      </p:sp>
      <p:sp>
        <p:nvSpPr>
          <p:cNvPr id="3" name="CaixaDeTexto 2">
            <a:extLst>
              <a:ext uri="{FF2B5EF4-FFF2-40B4-BE49-F238E27FC236}">
                <a16:creationId xmlns:a16="http://schemas.microsoft.com/office/drawing/2014/main" id="{46D6D10A-0881-7A1A-F499-4AD7D93CAD11}"/>
              </a:ext>
            </a:extLst>
          </p:cNvPr>
          <p:cNvSpPr txBox="1"/>
          <p:nvPr/>
        </p:nvSpPr>
        <p:spPr>
          <a:xfrm>
            <a:off x="5930900" y="2310116"/>
            <a:ext cx="6290578" cy="4524315"/>
          </a:xfrm>
          <a:prstGeom prst="rect">
            <a:avLst/>
          </a:prstGeom>
          <a:noFill/>
        </p:spPr>
        <p:txBody>
          <a:bodyPr wrap="square">
            <a:spAutoFit/>
          </a:bodyPr>
          <a:lstStyle/>
          <a:p>
            <a:pPr marL="342900" indent="-342900">
              <a:buAutoNum type="alphaLcParenR"/>
            </a:pPr>
            <a:r>
              <a:rPr lang="pt-BR" sz="1600" dirty="0">
                <a:solidFill>
                  <a:schemeClr val="bg2">
                    <a:lumMod val="90000"/>
                  </a:schemeClr>
                </a:solidFill>
                <a:latin typeface="Gill Sans MT" panose="020B0502020104020203" pitchFamily="34" charset="0"/>
              </a:rPr>
              <a:t>Emitidos a partir de setembro de 2024 e encaminhados à Federação de 02/01/2025 a 31/07/2025;</a:t>
            </a:r>
          </a:p>
          <a:p>
            <a:pPr marL="342900" indent="-342900">
              <a:buAutoNum type="alphaLcParenR"/>
            </a:pPr>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Documentos em formato PDF;</a:t>
            </a:r>
          </a:p>
          <a:p>
            <a:endParaRPr lang="pt-BR" sz="1600" dirty="0">
              <a:latin typeface="Gill Sans MT" panose="020B0502020104020203" pitchFamily="34" charset="0"/>
            </a:endParaRPr>
          </a:p>
          <a:p>
            <a:r>
              <a:rPr lang="pt-BR" sz="1600" dirty="0">
                <a:latin typeface="Gill Sans MT" panose="020B0502020104020203" pitchFamily="34" charset="0"/>
              </a:rPr>
              <a:t>c) Conteúdo do parecer: </a:t>
            </a:r>
            <a:r>
              <a:rPr lang="pt-BR" sz="1600" b="1" dirty="0">
                <a:solidFill>
                  <a:srgbClr val="EF7922"/>
                </a:solidFill>
                <a:latin typeface="Gill Sans MT" panose="020B0502020104020203" pitchFamily="34" charset="0"/>
              </a:rPr>
              <a:t>deverão</a:t>
            </a:r>
            <a:r>
              <a:rPr lang="pt-BR" sz="1600" dirty="0">
                <a:latin typeface="Gill Sans MT" panose="020B0502020104020203" pitchFamily="34" charset="0"/>
              </a:rPr>
              <a:t> estar ocultos os dados sensíveis (nome do representante legal da </a:t>
            </a:r>
            <a:r>
              <a:rPr lang="pt-BR" sz="1600" b="1" dirty="0">
                <a:solidFill>
                  <a:srgbClr val="EF7922"/>
                </a:solidFill>
                <a:latin typeface="Gill Sans MT" panose="020B0502020104020203" pitchFamily="34" charset="0"/>
              </a:rPr>
              <a:t>operadora</a:t>
            </a:r>
            <a:r>
              <a:rPr lang="pt-BR" sz="1600" dirty="0">
                <a:latin typeface="Gill Sans MT" panose="020B0502020104020203" pitchFamily="34" charset="0"/>
              </a:rPr>
              <a:t>, nome de quem questionou, e-mail do </a:t>
            </a:r>
            <a:r>
              <a:rPr lang="pt-BR" sz="1600" b="1" dirty="0">
                <a:solidFill>
                  <a:srgbClr val="EF7922"/>
                </a:solidFill>
                <a:latin typeface="Gill Sans MT" panose="020B0502020104020203" pitchFamily="34" charset="0"/>
              </a:rPr>
              <a:t>questionador</a:t>
            </a:r>
            <a:r>
              <a:rPr lang="pt-BR" sz="1600" dirty="0">
                <a:latin typeface="Gill Sans MT" panose="020B0502020104020203" pitchFamily="34" charset="0"/>
              </a:rPr>
              <a:t>, dados dos beneficiários, dentre outros dados que possam identificar a </a:t>
            </a:r>
            <a:r>
              <a:rPr lang="pt-BR" sz="1600" b="1" dirty="0">
                <a:solidFill>
                  <a:srgbClr val="EF7922"/>
                </a:solidFill>
                <a:latin typeface="Gill Sans MT" panose="020B0502020104020203" pitchFamily="34" charset="0"/>
              </a:rPr>
              <a:t>Operadora</a:t>
            </a:r>
            <a:r>
              <a:rPr lang="pt-BR" sz="1600" dirty="0">
                <a:latin typeface="Gill Sans MT" panose="020B0502020104020203" pitchFamily="34" charset="0"/>
              </a:rPr>
              <a:t> ou </a:t>
            </a:r>
            <a:r>
              <a:rPr lang="pt-BR" sz="1600" b="1" dirty="0">
                <a:solidFill>
                  <a:srgbClr val="EF7922"/>
                </a:solidFill>
                <a:latin typeface="Gill Sans MT" panose="020B0502020104020203" pitchFamily="34" charset="0"/>
              </a:rPr>
              <a:t>beneficiário</a:t>
            </a:r>
            <a:r>
              <a:rPr lang="pt-BR" sz="1600" dirty="0">
                <a:latin typeface="Gill Sans MT" panose="020B0502020104020203" pitchFamily="34" charset="0"/>
              </a:rPr>
              <a:t>);</a:t>
            </a:r>
          </a:p>
          <a:p>
            <a:endParaRPr lang="pt-BR" sz="1600" dirty="0">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Pareceres endereçados exclusivamente à Singular pela ANS.(*)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Serão premiadas as 03 Singulares com maior nº de pareceres válidos encaminhados à Assessoria Regulamentar da Federação.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Atenção: A disponibilização dos pareceres recebidos das Singulares no Banco de Pareceres dependerá de análise prévia, mas, independentemente, serão contabilizados para o fim da premiação.</a:t>
            </a:r>
          </a:p>
        </p:txBody>
      </p:sp>
      <p:pic>
        <p:nvPicPr>
          <p:cNvPr id="13" name="Gráfico 12" descr="Dança com preenchimento sólido">
            <a:extLst>
              <a:ext uri="{FF2B5EF4-FFF2-40B4-BE49-F238E27FC236}">
                <a16:creationId xmlns:a16="http://schemas.microsoft.com/office/drawing/2014/main" id="{1F63894F-E90B-7AC3-17F4-858ABF8BC3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5732" y="3732089"/>
            <a:ext cx="623840" cy="623840"/>
          </a:xfrm>
          <a:prstGeom prst="rect">
            <a:avLst/>
          </a:prstGeom>
        </p:spPr>
      </p:pic>
    </p:spTree>
    <p:extLst>
      <p:ext uri="{BB962C8B-B14F-4D97-AF65-F5344CB8AC3E}">
        <p14:creationId xmlns:p14="http://schemas.microsoft.com/office/powerpoint/2010/main" val="841742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3E03D-9A30-1786-BCFC-F2A99CA7BE5E}"/>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A09900D7-F666-A8CD-9B33-5936978DD419}"/>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98112975-A8A9-0B0C-6304-DA5905D36E25}"/>
              </a:ext>
            </a:extLst>
          </p:cNvPr>
          <p:cNvSpPr txBox="1"/>
          <p:nvPr/>
        </p:nvSpPr>
        <p:spPr>
          <a:xfrm>
            <a:off x="5144405" y="0"/>
            <a:ext cx="6956352" cy="984885"/>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Ampliar o acervo do Banco de Pareceres e de Decisões Administrativas do Portal da Assessoria Regulamentar.</a:t>
            </a:r>
          </a:p>
        </p:txBody>
      </p:sp>
      <p:sp>
        <p:nvSpPr>
          <p:cNvPr id="42" name="CaixaDeTexto 41">
            <a:extLst>
              <a:ext uri="{FF2B5EF4-FFF2-40B4-BE49-F238E27FC236}">
                <a16:creationId xmlns:a16="http://schemas.microsoft.com/office/drawing/2014/main" id="{9170AEE6-1ED9-82E1-D795-4D3AB06ACC98}"/>
              </a:ext>
            </a:extLst>
          </p:cNvPr>
          <p:cNvSpPr txBox="1"/>
          <p:nvPr/>
        </p:nvSpPr>
        <p:spPr>
          <a:xfrm>
            <a:off x="5144405" y="1009845"/>
            <a:ext cx="7047594" cy="1200329"/>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 </a:t>
            </a:r>
            <a:r>
              <a:rPr lang="pt-BR" dirty="0">
                <a:latin typeface="Gill Sans MT" panose="020B0502020104020203" pitchFamily="34" charset="0"/>
              </a:rPr>
              <a:t>Serão válidos os pareceres sob temas pontuais, pareceres conclusivos de demandas NIPs e decisões de processos administrativos sancionadores que atendam aos seguintes requisitos:</a:t>
            </a:r>
            <a:endParaRPr lang="pt-BR" sz="3600" b="1" dirty="0">
              <a:solidFill>
                <a:srgbClr val="EF7922"/>
              </a:solidFill>
              <a:latin typeface="Gill Sans MT" panose="020B0502020104020203" pitchFamily="34" charset="0"/>
            </a:endParaRPr>
          </a:p>
        </p:txBody>
      </p:sp>
      <p:cxnSp>
        <p:nvCxnSpPr>
          <p:cNvPr id="61" name="Conector reto 60">
            <a:extLst>
              <a:ext uri="{FF2B5EF4-FFF2-40B4-BE49-F238E27FC236}">
                <a16:creationId xmlns:a16="http://schemas.microsoft.com/office/drawing/2014/main" id="{41A35CEC-78B0-8A38-3976-A5A0119F2E76}"/>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EDA384B5-D390-8B9E-E506-4F2D119B8B13}"/>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9AC94D25-E0CB-42BF-DF16-3F566F1BEECD}"/>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00FE72AC-3C53-4215-76C4-9986E58DF0F1}"/>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A5C702AD-F977-5465-E3EE-57A65EF27F41}"/>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711AECA6-55B7-AD39-5B0A-CE8C6C4BB0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9392"/>
            <a:ext cx="839682" cy="1131059"/>
          </a:xfrm>
          <a:prstGeom prst="rect">
            <a:avLst/>
          </a:prstGeom>
        </p:spPr>
      </p:pic>
      <p:sp>
        <p:nvSpPr>
          <p:cNvPr id="10" name="Espaço Reservado para Texto 1">
            <a:extLst>
              <a:ext uri="{FF2B5EF4-FFF2-40B4-BE49-F238E27FC236}">
                <a16:creationId xmlns:a16="http://schemas.microsoft.com/office/drawing/2014/main" id="{388063C4-CFE6-8B0C-4DA0-232E4B1ACFCD}"/>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149E1327-4010-BBEC-C7D2-BFF51EE2FC06}"/>
              </a:ext>
            </a:extLst>
          </p:cNvPr>
          <p:cNvSpPr txBox="1">
            <a:spLocks/>
          </p:cNvSpPr>
          <p:nvPr/>
        </p:nvSpPr>
        <p:spPr>
          <a:xfrm>
            <a:off x="787402" y="5325879"/>
            <a:ext cx="4130393"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Nº de Pareceres e Decisões da ANS Compartilhados</a:t>
            </a:r>
          </a:p>
        </p:txBody>
      </p:sp>
      <p:sp>
        <p:nvSpPr>
          <p:cNvPr id="3" name="CaixaDeTexto 2">
            <a:extLst>
              <a:ext uri="{FF2B5EF4-FFF2-40B4-BE49-F238E27FC236}">
                <a16:creationId xmlns:a16="http://schemas.microsoft.com/office/drawing/2014/main" id="{A2CF7E68-6CC6-0732-CE37-8B6CACB35E6A}"/>
              </a:ext>
            </a:extLst>
          </p:cNvPr>
          <p:cNvSpPr txBox="1"/>
          <p:nvPr/>
        </p:nvSpPr>
        <p:spPr>
          <a:xfrm>
            <a:off x="5930900" y="2310116"/>
            <a:ext cx="6290578" cy="4524315"/>
          </a:xfrm>
          <a:prstGeom prst="rect">
            <a:avLst/>
          </a:prstGeom>
          <a:noFill/>
        </p:spPr>
        <p:txBody>
          <a:bodyPr wrap="square">
            <a:spAutoFit/>
          </a:bodyPr>
          <a:lstStyle/>
          <a:p>
            <a:pPr marL="342900" indent="-342900">
              <a:buAutoNum type="alphaLcParenR"/>
            </a:pPr>
            <a:r>
              <a:rPr lang="pt-BR" sz="1600" dirty="0">
                <a:solidFill>
                  <a:schemeClr val="bg2">
                    <a:lumMod val="90000"/>
                  </a:schemeClr>
                </a:solidFill>
                <a:latin typeface="Gill Sans MT" panose="020B0502020104020203" pitchFamily="34" charset="0"/>
              </a:rPr>
              <a:t>Emitidos a partir de setembro de 2024 e encaminhados à Federação de 02/01/2025 a 31/07/2025;</a:t>
            </a:r>
          </a:p>
          <a:p>
            <a:pPr marL="342900" indent="-342900">
              <a:buAutoNum type="alphaLcParenR"/>
            </a:pPr>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Documentos em formato PDF;</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Conteúdo do parecer: deverão estar ocultos os dados sensíveis (nome do representante legal da operadora, nome de quem questionou, e-mail do questionador, dados dos beneficiários, dentre outros dados que possam identificar a Operadora ou beneficiário);</a:t>
            </a:r>
          </a:p>
          <a:p>
            <a:endParaRPr lang="pt-BR" sz="1600" dirty="0">
              <a:latin typeface="Gill Sans MT" panose="020B0502020104020203" pitchFamily="34" charset="0"/>
            </a:endParaRPr>
          </a:p>
          <a:p>
            <a:r>
              <a:rPr lang="pt-BR" sz="1600" dirty="0">
                <a:latin typeface="Gill Sans MT" panose="020B0502020104020203" pitchFamily="34" charset="0"/>
              </a:rPr>
              <a:t>d) Pareceres endereçados </a:t>
            </a:r>
            <a:r>
              <a:rPr lang="pt-BR" sz="1600" b="1" dirty="0">
                <a:solidFill>
                  <a:srgbClr val="EF7922"/>
                </a:solidFill>
                <a:latin typeface="Gill Sans MT" panose="020B0502020104020203" pitchFamily="34" charset="0"/>
              </a:rPr>
              <a:t>exclusivamente</a:t>
            </a:r>
            <a:r>
              <a:rPr lang="pt-BR" sz="1600" dirty="0">
                <a:latin typeface="Gill Sans MT" panose="020B0502020104020203" pitchFamily="34" charset="0"/>
              </a:rPr>
              <a:t> à </a:t>
            </a:r>
            <a:r>
              <a:rPr lang="pt-BR" sz="1600" b="1" dirty="0">
                <a:solidFill>
                  <a:srgbClr val="EF7922"/>
                </a:solidFill>
                <a:latin typeface="Gill Sans MT" panose="020B0502020104020203" pitchFamily="34" charset="0"/>
              </a:rPr>
              <a:t>Singular</a:t>
            </a:r>
            <a:r>
              <a:rPr lang="pt-BR" sz="1600" dirty="0">
                <a:latin typeface="Gill Sans MT" panose="020B0502020104020203" pitchFamily="34" charset="0"/>
              </a:rPr>
              <a:t> pela </a:t>
            </a:r>
            <a:r>
              <a:rPr lang="pt-BR" sz="1600" b="1" dirty="0">
                <a:solidFill>
                  <a:srgbClr val="EF7922"/>
                </a:solidFill>
                <a:latin typeface="Gill Sans MT" panose="020B0502020104020203" pitchFamily="34" charset="0"/>
              </a:rPr>
              <a:t>ANS</a:t>
            </a:r>
            <a:r>
              <a:rPr lang="pt-BR" sz="1600" dirty="0">
                <a:latin typeface="Gill Sans MT" panose="020B0502020104020203" pitchFamily="34" charset="0"/>
              </a:rPr>
              <a:t>.(*)</a:t>
            </a:r>
          </a:p>
          <a:p>
            <a:endParaRPr lang="pt-BR" sz="1600" dirty="0">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Serão premiadas as 03 Singulares com maior nº de pareceres válidos encaminhados à Assessoria Regulamentar da Federação.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Atenção: A disponibilização dos pareceres recebidos das Singulares no Banco de Pareceres dependerá de análise prévia, mas, independentemente, serão contabilizados para o fim da premiação.</a:t>
            </a:r>
          </a:p>
        </p:txBody>
      </p:sp>
      <p:pic>
        <p:nvPicPr>
          <p:cNvPr id="13" name="Gráfico 12" descr="Dança com preenchimento sólido">
            <a:extLst>
              <a:ext uri="{FF2B5EF4-FFF2-40B4-BE49-F238E27FC236}">
                <a16:creationId xmlns:a16="http://schemas.microsoft.com/office/drawing/2014/main" id="{B44B7C44-4CA8-68E7-11A0-ACBE821053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5732" y="4607472"/>
            <a:ext cx="623840" cy="623840"/>
          </a:xfrm>
          <a:prstGeom prst="rect">
            <a:avLst/>
          </a:prstGeom>
        </p:spPr>
      </p:pic>
    </p:spTree>
    <p:extLst>
      <p:ext uri="{BB962C8B-B14F-4D97-AF65-F5344CB8AC3E}">
        <p14:creationId xmlns:p14="http://schemas.microsoft.com/office/powerpoint/2010/main" val="2508649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2923FC3-EBB2-D61B-A448-F6F117A6BADE}"/>
              </a:ext>
            </a:extLst>
          </p:cNvPr>
          <p:cNvSpPr>
            <a:spLocks noGrp="1"/>
          </p:cNvSpPr>
          <p:nvPr>
            <p:ph type="sldNum" sz="quarter" idx="12"/>
          </p:nvPr>
        </p:nvSpPr>
        <p:spPr/>
        <p:txBody>
          <a:bodyPr/>
          <a:lstStyle/>
          <a:p>
            <a:fld id="{0B2821BB-D42A-45DB-8B76-7C8BA77D528D}" type="slidenum">
              <a:rPr lang="pt-BR" smtClean="0"/>
              <a:pPr/>
              <a:t>2</a:t>
            </a:fld>
            <a:endParaRPr lang="pt-BR" dirty="0"/>
          </a:p>
        </p:txBody>
      </p:sp>
      <p:sp>
        <p:nvSpPr>
          <p:cNvPr id="19" name="Retângulo 18">
            <a:extLst>
              <a:ext uri="{FF2B5EF4-FFF2-40B4-BE49-F238E27FC236}">
                <a16:creationId xmlns:a16="http://schemas.microsoft.com/office/drawing/2014/main" id="{84BF220B-786C-6120-7325-7062A1E1F316}"/>
              </a:ext>
            </a:extLst>
          </p:cNvPr>
          <p:cNvSpPr/>
          <p:nvPr/>
        </p:nvSpPr>
        <p:spPr>
          <a:xfrm>
            <a:off x="1830705" y="655096"/>
            <a:ext cx="8278035" cy="5401479"/>
          </a:xfrm>
          <a:prstGeom prst="rect">
            <a:avLst/>
          </a:prstGeom>
          <a:noFill/>
        </p:spPr>
        <p:txBody>
          <a:bodyPr wrap="none" lIns="91440" tIns="45720" rIns="91440" bIns="45720">
            <a:spAutoFit/>
          </a:bodyPr>
          <a:lstStyle/>
          <a:p>
            <a:pPr algn="ctr"/>
            <a:r>
              <a:rPr lang="pt-BR" sz="11500" b="1" dirty="0">
                <a:ln w="12700" cmpd="sng">
                  <a:solidFill>
                    <a:schemeClr val="tx1">
                      <a:lumMod val="75000"/>
                      <a:lumOff val="25000"/>
                    </a:schemeClr>
                  </a:solidFill>
                  <a:prstDash val="solid"/>
                </a:ln>
                <a:solidFill>
                  <a:srgbClr val="EF7922"/>
                </a:solidFill>
                <a:effectLst>
                  <a:outerShdw blurRad="38100" dist="38100" dir="2700000" algn="tl">
                    <a:srgbClr val="000000">
                      <a:alpha val="43137"/>
                    </a:srgbClr>
                  </a:outerShdw>
                </a:effectLst>
                <a:latin typeface="Baguet Script" panose="00000500000000000000" pitchFamily="2" charset="0"/>
                <a:cs typeface="Dreaming Outloud Script Pro" panose="03050502040304050704" pitchFamily="66" charset="0"/>
              </a:rPr>
              <a:t>CRITÉRIOS</a:t>
            </a:r>
          </a:p>
          <a:p>
            <a:pPr algn="ctr"/>
            <a:r>
              <a:rPr lang="pt-BR" sz="11500" b="1" cap="none" spc="0" dirty="0">
                <a:ln w="12700" cmpd="sng">
                  <a:solidFill>
                    <a:schemeClr val="tx1">
                      <a:lumMod val="75000"/>
                      <a:lumOff val="25000"/>
                    </a:schemeClr>
                  </a:solidFill>
                  <a:prstDash val="solid"/>
                </a:ln>
                <a:solidFill>
                  <a:srgbClr val="EF7922"/>
                </a:solidFill>
                <a:effectLst>
                  <a:outerShdw blurRad="38100" dist="38100" dir="2700000" algn="tl">
                    <a:srgbClr val="000000">
                      <a:alpha val="43137"/>
                    </a:srgbClr>
                  </a:outerShdw>
                </a:effectLst>
                <a:latin typeface="Baguet Script" panose="00000500000000000000" pitchFamily="2" charset="0"/>
                <a:cs typeface="Dreaming Outloud Script Pro" panose="03050502040304050704" pitchFamily="66" charset="0"/>
              </a:rPr>
              <a:t>DE</a:t>
            </a:r>
            <a:endParaRPr lang="pt-BR" sz="11500" b="1" dirty="0">
              <a:ln w="12700" cmpd="sng">
                <a:solidFill>
                  <a:schemeClr val="tx1">
                    <a:lumMod val="75000"/>
                    <a:lumOff val="25000"/>
                  </a:schemeClr>
                </a:solidFill>
                <a:prstDash val="solid"/>
              </a:ln>
              <a:solidFill>
                <a:srgbClr val="EF7922"/>
              </a:solidFill>
              <a:effectLst>
                <a:outerShdw blurRad="38100" dist="38100" dir="2700000" algn="tl">
                  <a:srgbClr val="000000">
                    <a:alpha val="43137"/>
                  </a:srgbClr>
                </a:outerShdw>
              </a:effectLst>
              <a:latin typeface="Baguet Script" panose="00000500000000000000" pitchFamily="2" charset="0"/>
              <a:cs typeface="Dreaming Outloud Script Pro" panose="03050502040304050704" pitchFamily="66" charset="0"/>
            </a:endParaRPr>
          </a:p>
          <a:p>
            <a:pPr algn="ctr"/>
            <a:r>
              <a:rPr lang="pt-BR" sz="11500" b="1" cap="none" spc="0" dirty="0">
                <a:ln w="12700" cmpd="sng">
                  <a:solidFill>
                    <a:schemeClr val="tx1">
                      <a:lumMod val="75000"/>
                      <a:lumOff val="25000"/>
                    </a:schemeClr>
                  </a:solidFill>
                  <a:prstDash val="solid"/>
                </a:ln>
                <a:solidFill>
                  <a:srgbClr val="EF7922"/>
                </a:solidFill>
                <a:effectLst>
                  <a:outerShdw blurRad="38100" dist="38100" dir="2700000" algn="tl">
                    <a:srgbClr val="000000">
                      <a:alpha val="43137"/>
                    </a:srgbClr>
                  </a:outerShdw>
                </a:effectLst>
                <a:latin typeface="Baguet Script" panose="00000500000000000000" pitchFamily="2" charset="0"/>
                <a:cs typeface="Dreaming Outloud Script Pro" panose="03050502040304050704" pitchFamily="66" charset="0"/>
              </a:rPr>
              <a:t>AVALIAÇÃO</a:t>
            </a:r>
          </a:p>
        </p:txBody>
      </p:sp>
      <p:pic>
        <p:nvPicPr>
          <p:cNvPr id="26" name="Imagem 25">
            <a:extLst>
              <a:ext uri="{FF2B5EF4-FFF2-40B4-BE49-F238E27FC236}">
                <a16:creationId xmlns:a16="http://schemas.microsoft.com/office/drawing/2014/main" id="{8E3037E0-644F-A9BB-8DE6-0B940B0A4766}"/>
              </a:ext>
            </a:extLst>
          </p:cNvPr>
          <p:cNvPicPr>
            <a:picLocks noChangeAspect="1"/>
          </p:cNvPicPr>
          <p:nvPr/>
        </p:nvPicPr>
        <p:blipFill>
          <a:blip r:embed="rId3"/>
          <a:stretch>
            <a:fillRect/>
          </a:stretch>
        </p:blipFill>
        <p:spPr>
          <a:xfrm>
            <a:off x="2297616" y="873991"/>
            <a:ext cx="4727102" cy="8279500"/>
          </a:xfrm>
          <a:prstGeom prst="rect">
            <a:avLst/>
          </a:prstGeom>
        </p:spPr>
      </p:pic>
    </p:spTree>
    <p:extLst>
      <p:ext uri="{BB962C8B-B14F-4D97-AF65-F5344CB8AC3E}">
        <p14:creationId xmlns:p14="http://schemas.microsoft.com/office/powerpoint/2010/main" val="2860353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04167E-6 -2.96296E-6 L 1.04167E-6 0.00023 C -0.00221 -0.0037 -0.00378 -0.00902 -0.00651 -0.01134 C -0.01146 -0.01574 -0.02018 -0.01111 -0.02474 -0.00972 C -0.02656 -0.00764 -0.02917 -0.00671 -0.03021 -0.00324 C -0.03268 0.00417 -0.03477 0.02107 -0.03477 0.0213 C -0.03633 0.0426 -0.03685 0.04352 -0.03386 0.07315 C -0.03359 0.07593 -0.03203 0.07755 -0.03112 0.07963 C -0.03086 0.08195 -0.03099 0.08426 -0.03021 0.08611 C -0.02656 0.09607 -0.02617 0.09306 -0.02109 0.09746 C -0.01302 0.10463 -0.02018 0.10139 -0.01107 0.10417 C -0.0056 0.10787 -0.00208 0.11227 0.00456 0.10255 C 0.00963 0.09468 0.01641 0.07315 0.01641 0.07338 C 0.01797 0.06135 0.01966 0.04931 0.02096 0.0375 C 0.022 0.02778 0.02018 0.00047 0.0237 0.0081 C 0.02682 0.01482 0.03359 0.0956 0.03463 0.10417 C 0.03581 0.11297 0.03932 0.1301 0.03932 0.13033 C 0.03958 0.11111 0.03893 0.09213 0.04023 0.07315 C 0.04114 0.05926 0.04375 0.04607 0.0457 0.03264 C 0.04805 0.01598 0.04831 0.01528 0.05117 -2.96296E-6 C 0.05573 0.00602 0.06107 0.01042 0.06484 0.01783 C 0.06732 0.02269 0.07096 0.04352 0.07213 0.05047 C 0.07187 0.05371 0.07279 0.05834 0.07122 0.06019 C 0.06367 0.06898 0.05534 0.06389 0.04753 0.06181 C 0.03203 0.05255 0.04739 0.06088 0.07409 0.10741 C 0.07799 0.11435 0.08138 0.12246 0.08503 0.1301 C 0.08555 0.13449 0.08437 0.14306 0.08685 0.14306 C 0.09049 0.14306 0.09219 0.13403 0.09505 0.1301 C 0.09583 0.12894 0.097 0.1294 0.09779 0.12848 C 0.09974 0.12662 0.10143 0.12408 0.10325 0.12199 C 0.1125 0.07917 0.11536 0.07662 0.1125 0.01945 C 0.11172 0.00533 0.09726 -0.01875 0.10508 -0.02106 C 0.11354 -0.02361 0.11458 0.00394 0.11797 0.01783 C 0.122 0.03519 0.12422 0.05371 0.12708 0.07153 C 0.12812 0.07801 0.12904 0.08449 0.12982 0.09098 C 0.13086 0.09954 0.13073 0.1088 0.13437 0.11551 C 0.13542 0.11713 0.13685 0.1176 0.13802 0.11875 C 0.14388 0.10834 0.15117 0.10023 0.15547 0.08773 C 0.16575 0.0581 0.16133 0.02894 0.1582 -0.00324 C 0.15703 -0.01504 0.15677 -0.01389 0.15273 -0.0162 C 0.15325 -0.0118 0.15208 -0.00393 0.15456 -0.00324 C 0.17565 0.00255 0.19713 0.00162 0.21849 0.00162 C 0.22891 0.00162 0.26003 -0.00115 0.24961 -0.00324 C 0.23424 -0.00648 0.21849 -0.00208 0.20299 -0.00162 C 0.20325 0.02431 0.20351 0.05047 0.20391 0.07639 C 0.20404 0.08681 0.2043 0.09699 0.20482 0.10741 C 0.2056 0.12315 0.20651 0.12778 0.20846 0.14144 C 0.21146 0.14098 0.21471 0.14121 0.21758 0.13982 C 0.22878 0.13473 0.25052 0.12199 0.25052 0.12223 C 0.23112 0.10324 0.22891 0.10787 0.21849 0.07801 C 0.21432 0.06621 0.19974 0.03843 0.20755 0.04074 L 0.22396 0.0456 C 0.23971 0.05602 0.23802 0.05648 0.26523 0.05209 C 0.26758 0.05162 0.26888 0.04653 0.2707 0.04398 C 0.27031 0.03912 0.26979 0.03426 0.26979 0.0294 C 0.26979 0.02269 0.27213 0.01528 0.27344 0.00973 C 0.28255 0.01945 0.27682 0.01042 0.27891 0.04074 C 0.2862 0.14954 0.27956 0.01945 0.28437 0.12199 C 0.28646 0.09537 0.28906 0.06898 0.29075 0.04236 C 0.29154 0.03056 0.29049 -0.0037 0.2944 -0.01782 C 0.29544 -0.02129 0.29805 -0.02222 0.29987 -0.0243 C 0.30299 -0.02338 0.30651 -0.02407 0.30911 -0.02106 C 0.31888 -0.00949 0.31745 0.00741 0.31914 0.02593 C 0.31797 0.03519 0.31888 0.0463 0.31549 0.05371 C 0.3125 0.06019 0.30156 0.06204 0.29622 0.06343 C 0.32669 0.08727 0.32656 0.07199 0.33463 0.11875 C 0.33555 0.12385 0.33529 0.12963 0.33555 0.13496 C 0.33268 0.14283 0.32969 0.14885 0.34388 0.13172 C 0.35312 0.12037 0.35299 0.11829 0.35755 0.10417 C 0.3582 0.09537 0.35963 0.08681 0.35937 0.07801 C 0.35846 0.04931 0.35573 0.0206 0.35391 -0.0081 C 0.35351 -0.01342 0.35026 -0.02685 0.35299 -0.0243 C 0.35612 -0.02152 0.35508 -0.0125 0.35573 -0.00648 C 0.35742 0.00857 0.35872 0.02385 0.36029 0.03912 C 0.36146 0.05 0.36263 0.06088 0.36393 0.07153 C 0.3651 0.08079 0.36654 0.09329 0.37031 0.10093 C 0.37122 0.10255 0.37266 0.10348 0.37396 0.10417 C 0.37825 0.10579 0.38255 0.10625 0.38685 0.10741 C 0.38893 0.0926 0.39114 0.07801 0.39323 0.06343 C 0.39362 0.06065 0.39336 0.05301 0.39414 0.05533 C 0.39544 0.0588 0.4043 0.1081 0.4069 0.10903 L 0.41237 0.11065 C 0.41706 0.10139 0.42226 0.09306 0.42617 0.08287 C 0.43099 0.07037 0.43281 0.04537 0.43437 0.03264 C 0.4319 0.02223 0.43086 0.01065 0.42708 0.00162 C 0.42031 -0.01412 0.41497 -0.01435 0.40599 -0.01782 C 0.39961 -0.00926 0.39114 -0.00393 0.38685 0.0081 C 0.38346 0.01736 0.38503 0.02986 0.38503 0.04074 C 0.38503 0.06343 0.38867 0.07385 0.39687 0.0926 C 0.39935 0.09838 0.40247 0.10371 0.40599 0.10741 C 0.41055 0.11204 0.41575 0.11389 0.4207 0.11713 C 0.4332 0.11435 0.44609 0.11551 0.4582 0.10903 C 0.48086 0.09653 0.46719 0.0625 0.47279 0.03264 L 0.47552 0.01783 C 0.47578 0.01412 0.47578 0.01019 0.47643 0.00648 C 0.47669 0.0051 0.47747 0.00394 0.47825 0.00324 C 0.48086 0.00116 0.48372 -2.96296E-6 0.48646 -0.00162 C 0.49362 -0.00995 0.49075 -0.00787 0.50664 -0.00648 C 0.50755 -0.00648 0.50781 -0.0044 0.50846 -0.00324 C 0.4987 -0.00277 0.48893 -0.0037 0.47917 -0.00162 C 0.47357 -0.00046 0.46614 -0.00162 0.46276 0.00648 C 0.45963 0.01412 0.46237 0.0257 0.46458 0.03426 C 0.46575 0.03843 0.46927 0.03959 0.47187 0.04074 C 0.47604 0.04236 0.48047 0.04167 0.48463 0.04236 C 0.49062 0.04329 0.49362 0.04422 0.49935 0.0456 C 0.50143 0.04723 0.50378 0.04815 0.50573 0.05047 C 0.51068 0.05648 0.51081 0.0588 0.51302 0.06667 C 0.51367 0.07639 0.51562 0.08334 0.5112 0.09098 C 0.51029 0.0926 0.50872 0.09213 0.50755 0.0926 C 0.50638 0.09422 0.50521 0.0963 0.50391 0.09746 C 0.50273 0.09861 0.50143 0.09931 0.50026 0.09931 C 0.48685 0.09931 0.47344 0.09815 0.46003 0.09746 C 0.40703 0.07593 0.43919 0.08704 0.31823 0.10255 C 0.31432 0.10301 0.31081 0.10741 0.30729 0.11065 C 0.29557 0.12107 0.28372 0.13102 0.27253 0.14306 C 0.26797 0.14792 0.26354 0.15371 0.25872 0.15764 C 0.25378 0.16181 0.24831 0.16389 0.24323 0.16736 C 0.24036 0.16945 0.23776 0.17176 0.23503 0.17408 C 0.22695 0.18079 0.21914 0.18797 0.2112 0.19514 C 0.2082 0.19792 0.20508 0.20023 0.20208 0.20324 L 0.19114 0.21459 C 0.18229 0.23542 0.19622 0.20116 0.18008 0.25857 L 0.17279 0.28449 C 0.1737 0.3051 0.17422 0.3257 0.17552 0.3463 C 0.17578 0.34977 0.17878 0.35857 0.17734 0.35602 C 0.17513 0.35209 0.17435 0.3463 0.17279 0.34144 C 0.1737 0.30996 0.17383 0.27848 0.17552 0.24723 C 0.17565 0.24514 0.17721 0.24375 0.17825 0.24398 C 0.18424 0.24491 0.18984 0.24815 0.1957 0.25047 C 0.19935 0.25695 0.20417 0.26181 0.20664 0.26991 C 0.20859 0.27616 0.20885 0.28403 0.20846 0.29098 C 0.20729 0.31343 0.2069 0.33681 0.20208 0.35764 C 0.20078 0.3632 0.19544 0.36019 0.19206 0.36088 C 0.18711 0.36181 0.18229 0.36181 0.17734 0.3625 C 0.17487 0.36297 0.17253 0.36366 0.17005 0.36412 C 0.17552 0.36644 0.18112 0.36783 0.18646 0.3706 C 0.197 0.37639 0.2069 0.38635 0.21758 0.39028 C 0.2263 0.39329 0.23529 0.39121 0.24414 0.3919 C 0.24779 0.38195 0.25325 0.37385 0.25508 0.3625 C 0.26016 0.33172 0.25469 0.30996 0.25052 0.28125 C 0.24987 0.26783 0.2487 0.25417 0.2487 0.24051 C 0.2487 0.2382 0.24922 0.23403 0.25052 0.23403 C 0.26432 0.23403 0.27799 0.23843 0.29167 0.24051 C 0.3013 0.27477 0.29062 0.23056 0.25508 0.23727 C 0.24453 0.23935 0.2362 0.25463 0.22682 0.26343 C 0.22448 0.2831 0.21927 0.29815 0.22773 0.31551 C 0.22943 0.31898 0.23255 0.31875 0.23503 0.32037 C 0.24258 0.31922 0.25026 0.31875 0.25781 0.31713 C 0.26185 0.31598 0.27383 0.3125 0.26979 0.31204 C 0.25638 0.31065 0.24297 0.3132 0.22956 0.31389 C 0.23073 0.32084 0.23125 0.32824 0.2332 0.33496 C 0.23711 0.34908 0.24088 0.35209 0.2487 0.35764 C 0.25729 0.36389 0.26263 0.36528 0.27161 0.36898 C 0.27461 0.36574 0.2776 0.3625 0.28073 0.35926 C 0.2819 0.3581 0.28555 0.35463 0.28437 0.35602 C 0.26614 0.37778 0.28463 0.3551 0.26523 0.37223 C 0.26224 0.375 0.26016 0.38056 0.2569 0.38195 C 0.23125 0.39329 0.20508 0.40047 0.17917 0.40973 C 0.16849 0.41343 0.15794 0.41829 0.14713 0.42107 C 0.13685 0.42385 0.12643 0.42685 0.11614 0.42917 C 0.10234 0.43218 0.08867 0.43403 0.075 0.43727 C 0.0513 0.44283 0.04388 0.44653 0.02096 0.4551 C 0.00351 0.46922 -0.01289 0.48218 -0.03021 0.49746 C -0.03763 0.50371 -0.04766 0.51181 -0.05404 0.52176 C -0.05664 0.52593 -0.05807 0.53172 -0.06042 0.53635 C -0.06263 0.54074 -0.06537 0.54398 -0.06771 0.54792 C -0.07344 0.58542 -0.06667 0.54468 -0.07591 0.58681 C -0.07774 0.59491 -0.07904 0.60301 -0.0806 0.61135 C -0.08412 0.67408 -0.07747 0.55047 -0.06953 0.5301 C -0.0655 0.51968 -0.05742 0.54306 -0.0513 0.54931 C -0.04596 0.5676 -0.0375 0.58912 -0.0375 0.61135 C -0.0375 0.61945 -0.03971 0.59491 -0.04128 0.58681 C -0.04245 0.58079 -0.04336 0.57385 -0.04583 0.56898 C -0.04701 0.56667 -0.04948 0.56806 -0.0513 0.56736 C -0.05221 0.5669 -0.09649 0.54422 -0.09701 0.5382 C -0.09818 0.5257 -0.08294 0.54236 -0.07591 0.54468 C -0.06016 0.55926 -0.04557 0.57986 -0.02839 0.58843 C -0.02643 0.58959 -0.00508 0.59954 -0.00091 0.60301 C 0.00026 0.60417 0.00143 0.60533 0.00273 0.60648 C 0.00937 0.61158 0.00521 0.60718 0.01003 0.61273 C 0.0112 0.61135 0.01406 0.61042 0.01367 0.60787 C 0.01068 0.58542 0.00052 0.5551 -0.00469 0.53287 C -0.00586 0.52801 -0.01016 0.51412 -0.00742 0.51644 C -0.00221 0.52199 0.00039 0.53264 0.00364 0.54098 C 0.01133 0.56204 0.02552 0.60486 0.02552 0.6051 C 0.03607 0.57963 0.03971 0.57153 0.05208 0.5301 C 0.06992 0.47014 0.05299 0.49236 0.07031 0.47315 C 0.0707 0.48148 0.07096 0.49051 0.07122 0.49885 C 0.07148 0.50486 0.07213 0.51065 0.07213 0.51644 C 0.07213 0.55 0.06979 0.5831 0.07122 0.61598 C 0.07213 0.63519 0.07239 0.57801 0.07409 0.55926 C 0.07747 0.51829 0.07786 0.52338 0.08867 0.4926 C 0.09258 0.49885 0.09831 0.50348 0.10052 0.51181 C 0.10495 0.52871 0.10521 0.54792 0.10781 0.56574 C 0.10911 0.57454 0.11081 0.5831 0.1125 0.59144 C 0.11784 0.61968 0.11406 0.61227 0.12253 0.62408 C 0.13333 0.6051 0.12956 0.61482 0.10234 0.57037 C 0.09661 0.56088 0.0888 0.55695 0.08229 0.54931 C 0.0806 0.54769 0.07917 0.54537 0.07773 0.54306 C 0.07578 0.53982 0.07331 0.53727 0.07213 0.53287 C 0.07135 0.5301 0.07513 0.5375 0.07682 0.53982 C 0.07969 0.54283 0.08307 0.54445 0.08594 0.54792 C 0.09414 0.5581 0.10078 0.57246 0.10963 0.58033 C 0.11458 0.58449 0.11953 0.58866 0.12435 0.59329 C 0.13307 0.60185 0.13385 0.61135 0.14622 0.61598 C 0.15521 0.61945 0.16458 0.61713 0.1737 0.61783 C 0.18099 0.60486 0.17539 0.61736 0.17187 0.58195 C 0.16992 0.56158 0.16966 0.54051 0.16732 0.51991 C 0.16654 0.51389 0.16276 0.49537 0.16276 0.50232 C 0.16276 0.51343 0.16562 0.52408 0.16732 0.53496 C 0.16875 0.54422 0.17031 0.55278 0.17187 0.56204 C 0.17396 0.57385 0.17617 0.58519 0.17825 0.5963 C 0.17864 0.60185 0.17825 0.60764 0.17917 0.61273 C 0.18411 0.64121 0.21445 0.62523 0.22122 0.62593 L 0.25052 0.62917 C 0.24088 0.59491 0.24818 0.62292 0.24049 0.5382 L 0.24049 0.53843 L 0.23594 0.51852 C 0.23867 0.56783 0.23398 0.49861 0.24049 0.55278 C 0.24193 0.56459 0.24219 0.57639 0.24323 0.58843 C 0.24401 0.59838 0.24479 0.60787 0.24596 0.61783 C 0.24622 0.62014 0.24674 0.62292 0.24779 0.62408 C 0.24935 0.62639 0.25143 0.62639 0.25325 0.62755 C 0.25963 0.62408 0.26784 0.62639 0.27253 0.61783 C 0.27708 0.60903 0.27604 0.59491 0.27708 0.58334 C 0.28008 0.55 0.27643 0.53403 0.28711 0.50718 C 0.2888 0.50301 0.29206 0.50185 0.2944 0.49885 C 0.2987 0.50371 0.30508 0.50556 0.30729 0.51366 C 0.31172 0.53102 0.31354 0.58773 0.31458 0.60973 C 0.31432 0.61158 0.31484 0.6169 0.31367 0.61598 C 0.31029 0.61366 0.30807 0.60764 0.30547 0.60301 C 0.3013 0.59584 0.29818 0.58658 0.29349 0.58033 C 0.28984 0.57523 0.27682 0.56621 0.28073 0.57037 C 0.32044 0.61598 0.30963 0.59028 0.32917 0.62755 C 0.3306 0.6301 0.33164 0.63287 0.33281 0.63565 C 0.3332 0.62037 0.3319 0.60486 0.33372 0.59005 C 0.33724 0.56204 0.35143 0.54699 0.36302 0.53172 C 0.3707 0.52107 0.37357 0.51736 0.38138 0.51366 C 0.38281 0.51297 0.38437 0.51273 0.38594 0.51181 C 0.3888 0.51412 0.39961 0.52176 0.3987 0.53172 C 0.39831 0.53519 0.3944 0.5294 0.39232 0.52824 C 0.38594 0.52084 0.37995 0.51181 0.37305 0.50556 C 0.37122 0.50371 0.36797 0.50093 0.36667 0.50371 C 0.36107 0.51736 0.35872 0.53403 0.35482 0.54931 C 0.35456 0.55486 0.35391 0.56042 0.35391 0.56574 C 0.35391 0.58611 0.3513 0.60255 0.35846 0.61783 C 0.36185 0.625 0.36497 0.62685 0.3694 0.63079 C 0.37682 0.62477 0.38503 0.62153 0.39141 0.61273 C 0.39362 0.60996 0.39479 0.59398 0.39323 0.59815 C 0.39049 0.60556 0.3901 0.61482 0.38776 0.62269 C 0.38281 0.63889 0.37669 0.65417 0.37122 0.66968 C 0.37031 0.67246 0.36732 0.68033 0.36849 0.67801 C 0.37344 0.66806 0.37878 0.65926 0.3832 0.64861 C 0.40208 0.60278 0.38359 0.6301 0.40325 0.60486 C 0.40729 0.60556 0.41159 0.60486 0.41523 0.60787 C 0.42695 0.61783 0.41367 0.63727 0.42891 0.59815 C 0.42982 0.59121 0.43125 0.58426 0.43164 0.57709 C 0.43242 0.56158 0.43099 0.54537 0.43255 0.5301 C 0.43372 0.5176 0.43737 0.50718 0.43984 0.49537 L 0.46732 0.56204 C 0.46914 0.5669 0.47279 0.57523 0.47279 0.5757 C 0.47396 0.58635 0.47552 0.59699 0.47643 0.60787 C 0.47708 0.61482 0.48112 0.63172 0.47734 0.62917 C 0.47279 0.62593 0.47435 0.61227 0.47187 0.60486 C 0.46901 0.59607 0.46315 0.58727 0.4582 0.58195 C 0.45364 0.57732 0.44883 0.57385 0.4444 0.56898 C 0.43945 0.56343 0.43711 0.55718 0.43346 0.54931 C 0.42982 0.52315 0.43151 0.53866 0.43437 0.47963 C 0.43503 0.46713 0.43529 0.46829 0.43893 0.46158 C 0.44596 0.46343 0.45378 0.46042 0.46003 0.46667 C 0.46601 0.47269 0.46771 0.48727 0.47279 0.49537 C 0.47526 0.5 0.47891 0.50116 0.4819 0.50371 C 0.48463 0.49885 0.48776 0.49468 0.49023 0.48935 C 0.49232 0.48449 0.49336 0.46829 0.4957 0.47315 C 0.49948 0.48079 0.49661 0.49375 0.49753 0.50371 C 0.49857 0.5176 0.49883 0.51713 0.50208 0.52824 C 0.50273 0.53287 0.50338 0.5375 0.50391 0.54306 C 0.50664 0.57269 0.50443 0.57153 0.50937 0.59144 C 0.51042 0.59607 0.51172 0.60047 0.51302 0.60486 C 0.51354 0.60648 0.51393 0.60857 0.51484 0.60973 C 0.52135 0.61667 0.53099 0.61621 0.53776 0.61783 C 0.54713 0.60741 0.55937 0.59908 0.56146 0.57523 C 0.56354 0.55209 0.56055 0.52824 0.55234 0.51042 C 0.5513 0.5081 0.54935 0.50695 0.54779 0.50556 C 0.54193 0.5007 0.54128 0.50093 0.53594 0.49885 C 0.52695 0.53287 0.53112 0.5125 0.52864 0.53172 C 0.52799 0.53588 0.52669 0.54468 0.52669 0.54491 C 0.52591 0.56991 0.52461 0.57385 0.52864 0.59977 C 0.52904 0.60255 0.53047 0.60417 0.53138 0.60648 C 0.53229 0.60903 0.53281 0.61227 0.53411 0.61459 C 0.54583 0.6338 0.53997 0.62408 0.54779 0.62917 C 0.55182 0.63172 0.5556 0.63542 0.55963 0.63727 C 0.5737 0.64398 0.56927 0.63658 0.58255 0.64537 C 0.58503 0.64699 0.5875 0.64838 0.58984 0.65023 C 0.60273 0.66111 0.59167 0.65417 0.59896 0.65834 C 0.60247 0.66644 0.60091 0.66273 0.60364 0.66968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11" dur="5000" fill="hold"/>
                                        <p:tgtEl>
                                          <p:spTgt spid="26"/>
                                        </p:tgtEl>
                                        <p:attrNameLst>
                                          <p:attrName>ppt_x</p:attrName>
                                          <p:attrName>ppt_y</p:attrName>
                                        </p:attrNameLst>
                                      </p:cBhvr>
                                      <p:rCtr x="25326" y="32662"/>
                                    </p:animMotion>
                                  </p:childTnLst>
                                </p:cTn>
                              </p:par>
                              <p:par>
                                <p:cTn id="12" presetID="22" presetClass="entr" presetSubtype="8" fill="hold" nodeType="withEffect">
                                  <p:stCondLst>
                                    <p:cond delay="20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2600"/>
                                        <p:tgtEl>
                                          <p:spTgt spid="19">
                                            <p:txEl>
                                              <p:pRg st="0" end="0"/>
                                            </p:txEl>
                                          </p:spTgt>
                                        </p:tgtEl>
                                      </p:cBhvr>
                                    </p:animEffect>
                                  </p:childTnLst>
                                </p:cTn>
                              </p:par>
                              <p:par>
                                <p:cTn id="15" presetID="22" presetClass="entr" presetSubtype="8" fill="hold" nodeType="withEffect">
                                  <p:stCondLst>
                                    <p:cond delay="200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left)">
                                      <p:cBhvr>
                                        <p:cTn id="17" dur="1000"/>
                                        <p:tgtEl>
                                          <p:spTgt spid="19">
                                            <p:txEl>
                                              <p:pRg st="1" end="1"/>
                                            </p:txEl>
                                          </p:spTgt>
                                        </p:tgtEl>
                                      </p:cBhvr>
                                    </p:animEffect>
                                  </p:childTnLst>
                                </p:cTn>
                              </p:par>
                              <p:par>
                                <p:cTn id="18" presetID="22" presetClass="entr" presetSubtype="8" fill="hold" nodeType="withEffect">
                                  <p:stCondLst>
                                    <p:cond delay="250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wipe(left)">
                                      <p:cBhvr>
                                        <p:cTn id="20" dur="2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2414-953A-A791-80CA-130A55FC4EDB}"/>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EAB6B613-A022-F551-024A-3686FCEA76AB}"/>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CAFEA06A-D786-6F80-A42C-116329A8B395}"/>
              </a:ext>
            </a:extLst>
          </p:cNvPr>
          <p:cNvSpPr txBox="1"/>
          <p:nvPr/>
        </p:nvSpPr>
        <p:spPr>
          <a:xfrm>
            <a:off x="5144405" y="0"/>
            <a:ext cx="6956352" cy="984885"/>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Ampliar o acervo do Banco de Pareceres e de Decisões Administrativas do Portal da Assessoria Regulamentar.</a:t>
            </a:r>
          </a:p>
        </p:txBody>
      </p:sp>
      <p:sp>
        <p:nvSpPr>
          <p:cNvPr id="42" name="CaixaDeTexto 41">
            <a:extLst>
              <a:ext uri="{FF2B5EF4-FFF2-40B4-BE49-F238E27FC236}">
                <a16:creationId xmlns:a16="http://schemas.microsoft.com/office/drawing/2014/main" id="{FFCFD7FE-332F-7805-E11E-8C7E5BF464BF}"/>
              </a:ext>
            </a:extLst>
          </p:cNvPr>
          <p:cNvSpPr txBox="1"/>
          <p:nvPr/>
        </p:nvSpPr>
        <p:spPr>
          <a:xfrm>
            <a:off x="5144405" y="1009845"/>
            <a:ext cx="7047594" cy="1200329"/>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 </a:t>
            </a:r>
            <a:r>
              <a:rPr lang="pt-BR" dirty="0">
                <a:latin typeface="Gill Sans MT" panose="020B0502020104020203" pitchFamily="34" charset="0"/>
              </a:rPr>
              <a:t>Serão válidos os pareceres sob temas pontuais, pareceres conclusivos de demandas NIPs e decisões de processos administrativos sancionadores que atendam aos seguintes requisitos:</a:t>
            </a:r>
            <a:endParaRPr lang="pt-BR" sz="3600" b="1" dirty="0">
              <a:solidFill>
                <a:srgbClr val="EF7922"/>
              </a:solidFill>
              <a:latin typeface="Gill Sans MT" panose="020B0502020104020203" pitchFamily="34" charset="0"/>
            </a:endParaRPr>
          </a:p>
        </p:txBody>
      </p:sp>
      <p:cxnSp>
        <p:nvCxnSpPr>
          <p:cNvPr id="61" name="Conector reto 60">
            <a:extLst>
              <a:ext uri="{FF2B5EF4-FFF2-40B4-BE49-F238E27FC236}">
                <a16:creationId xmlns:a16="http://schemas.microsoft.com/office/drawing/2014/main" id="{7ECFA8FC-A0C6-72D2-874D-46491EF859C5}"/>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04F3FB7C-6FAC-A562-719B-A26F5FB63CAB}"/>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5D6DE44C-EE96-6A34-DCDD-B451028BADC8}"/>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98577A60-A8A9-EDE3-3FC9-24A03E8E6FAC}"/>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39641BDC-1B78-51E6-01FF-F0091B3A9A78}"/>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D4639527-5B69-969C-174C-AD952C97C6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9392"/>
            <a:ext cx="839682" cy="1131059"/>
          </a:xfrm>
          <a:prstGeom prst="rect">
            <a:avLst/>
          </a:prstGeom>
        </p:spPr>
      </p:pic>
      <p:sp>
        <p:nvSpPr>
          <p:cNvPr id="10" name="Espaço Reservado para Texto 1">
            <a:extLst>
              <a:ext uri="{FF2B5EF4-FFF2-40B4-BE49-F238E27FC236}">
                <a16:creationId xmlns:a16="http://schemas.microsoft.com/office/drawing/2014/main" id="{A7C41DD4-159B-9D7D-DEEE-8FC97F7831B1}"/>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605B07F1-2765-E4B3-D9EA-7985E4904415}"/>
              </a:ext>
            </a:extLst>
          </p:cNvPr>
          <p:cNvSpPr txBox="1">
            <a:spLocks/>
          </p:cNvSpPr>
          <p:nvPr/>
        </p:nvSpPr>
        <p:spPr>
          <a:xfrm>
            <a:off x="787402" y="5325879"/>
            <a:ext cx="4130393"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Nº de Pareceres e Decisões da ANS Compartilhados</a:t>
            </a:r>
          </a:p>
        </p:txBody>
      </p:sp>
      <p:sp>
        <p:nvSpPr>
          <p:cNvPr id="3" name="CaixaDeTexto 2">
            <a:extLst>
              <a:ext uri="{FF2B5EF4-FFF2-40B4-BE49-F238E27FC236}">
                <a16:creationId xmlns:a16="http://schemas.microsoft.com/office/drawing/2014/main" id="{479C791A-5617-FF70-00F2-6C8BFDDBF228}"/>
              </a:ext>
            </a:extLst>
          </p:cNvPr>
          <p:cNvSpPr txBox="1"/>
          <p:nvPr/>
        </p:nvSpPr>
        <p:spPr>
          <a:xfrm>
            <a:off x="5930900" y="2310116"/>
            <a:ext cx="6290578" cy="4524315"/>
          </a:xfrm>
          <a:prstGeom prst="rect">
            <a:avLst/>
          </a:prstGeom>
          <a:noFill/>
        </p:spPr>
        <p:txBody>
          <a:bodyPr wrap="square">
            <a:spAutoFit/>
          </a:bodyPr>
          <a:lstStyle/>
          <a:p>
            <a:pPr marL="342900" indent="-342900">
              <a:buAutoNum type="alphaLcParenR"/>
            </a:pPr>
            <a:r>
              <a:rPr lang="pt-BR" sz="1600" dirty="0">
                <a:solidFill>
                  <a:schemeClr val="bg2">
                    <a:lumMod val="90000"/>
                  </a:schemeClr>
                </a:solidFill>
                <a:latin typeface="Gill Sans MT" panose="020B0502020104020203" pitchFamily="34" charset="0"/>
              </a:rPr>
              <a:t>Emitidos a partir de setembro de 2024 e encaminhados à Federação de 02/01/2025 a 31/07/2025;</a:t>
            </a:r>
          </a:p>
          <a:p>
            <a:pPr marL="342900" indent="-342900">
              <a:buAutoNum type="alphaLcParenR"/>
            </a:pPr>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Documentos em formato PDF;</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Conteúdo do parecer: deverão estar ocultos os dados sensíveis (nome do representante legal da operadora, nome de quem questionou, e-mail do questionador, dados dos beneficiários, dentre outros dados que possam identificar a Operadora ou beneficiário);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Pareceres endereçados exclusivamente à Singular pela ANS.(*)</a:t>
            </a:r>
          </a:p>
          <a:p>
            <a:endParaRPr lang="pt-BR" sz="1600" dirty="0">
              <a:latin typeface="Gill Sans MT" panose="020B0502020104020203" pitchFamily="34" charset="0"/>
            </a:endParaRPr>
          </a:p>
          <a:p>
            <a:r>
              <a:rPr lang="pt-BR" sz="1600" dirty="0">
                <a:latin typeface="Gill Sans MT" panose="020B0502020104020203" pitchFamily="34" charset="0"/>
              </a:rPr>
              <a:t>e) Serão premiadas as </a:t>
            </a:r>
            <a:r>
              <a:rPr lang="pt-BR" sz="1600" b="1" dirty="0">
                <a:solidFill>
                  <a:srgbClr val="EF7922"/>
                </a:solidFill>
                <a:latin typeface="Gill Sans MT" panose="020B0502020104020203" pitchFamily="34" charset="0"/>
              </a:rPr>
              <a:t>03 Singulares</a:t>
            </a:r>
            <a:r>
              <a:rPr lang="pt-BR" sz="1600" dirty="0">
                <a:latin typeface="Gill Sans MT" panose="020B0502020104020203" pitchFamily="34" charset="0"/>
              </a:rPr>
              <a:t> com maior nº de pareceres válidos encaminhados à </a:t>
            </a:r>
            <a:r>
              <a:rPr lang="pt-BR" sz="1600" b="1" dirty="0">
                <a:solidFill>
                  <a:srgbClr val="EF7922"/>
                </a:solidFill>
                <a:latin typeface="Gill Sans MT" panose="020B0502020104020203" pitchFamily="34" charset="0"/>
              </a:rPr>
              <a:t>Assessoria</a:t>
            </a:r>
            <a:r>
              <a:rPr lang="pt-BR" sz="1600" dirty="0">
                <a:latin typeface="Gill Sans MT" panose="020B0502020104020203" pitchFamily="34" charset="0"/>
              </a:rPr>
              <a:t> </a:t>
            </a:r>
            <a:r>
              <a:rPr lang="pt-BR" sz="1600" b="1" dirty="0">
                <a:solidFill>
                  <a:srgbClr val="EF7922"/>
                </a:solidFill>
                <a:latin typeface="Gill Sans MT" panose="020B0502020104020203" pitchFamily="34" charset="0"/>
              </a:rPr>
              <a:t>Regulamentar</a:t>
            </a:r>
            <a:r>
              <a:rPr lang="pt-BR" sz="1600" dirty="0">
                <a:latin typeface="Gill Sans MT" panose="020B0502020104020203" pitchFamily="34" charset="0"/>
              </a:rPr>
              <a:t> da </a:t>
            </a:r>
            <a:r>
              <a:rPr lang="pt-BR" sz="1600" b="1" dirty="0">
                <a:solidFill>
                  <a:srgbClr val="EF7922"/>
                </a:solidFill>
                <a:latin typeface="Gill Sans MT" panose="020B0502020104020203" pitchFamily="34" charset="0"/>
              </a:rPr>
              <a:t>Federação</a:t>
            </a:r>
            <a:r>
              <a:rPr lang="pt-BR" sz="1600" dirty="0">
                <a:latin typeface="Gill Sans MT" panose="020B0502020104020203" pitchFamily="34" charset="0"/>
              </a:rPr>
              <a:t>.</a:t>
            </a:r>
          </a:p>
          <a:p>
            <a:endParaRPr lang="pt-BR" sz="1600" dirty="0">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Atenção: A disponibilização dos pareceres recebidos das Singulares no Banco de Pareceres dependerá de análise prévia, mas, independentemente, serão contabilizados para o fim da premiação.</a:t>
            </a:r>
          </a:p>
        </p:txBody>
      </p:sp>
      <p:pic>
        <p:nvPicPr>
          <p:cNvPr id="13" name="Gráfico 12" descr="Dança com preenchimento sólido">
            <a:extLst>
              <a:ext uri="{FF2B5EF4-FFF2-40B4-BE49-F238E27FC236}">
                <a16:creationId xmlns:a16="http://schemas.microsoft.com/office/drawing/2014/main" id="{57CE2268-D22E-3EEE-EDC1-5C2FBE5127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5732" y="5229772"/>
            <a:ext cx="623840" cy="623840"/>
          </a:xfrm>
          <a:prstGeom prst="rect">
            <a:avLst/>
          </a:prstGeom>
        </p:spPr>
      </p:pic>
    </p:spTree>
    <p:extLst>
      <p:ext uri="{BB962C8B-B14F-4D97-AF65-F5344CB8AC3E}">
        <p14:creationId xmlns:p14="http://schemas.microsoft.com/office/powerpoint/2010/main" val="175450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3588B-72A5-0007-B63D-851BAB088E48}"/>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CB004742-7B58-6E30-5F51-EC8966C8B2E3}"/>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BD5213E9-7E0C-19C1-E6B0-3752E613A7F1}"/>
              </a:ext>
            </a:extLst>
          </p:cNvPr>
          <p:cNvSpPr txBox="1"/>
          <p:nvPr/>
        </p:nvSpPr>
        <p:spPr>
          <a:xfrm>
            <a:off x="5144405" y="0"/>
            <a:ext cx="6956352" cy="984885"/>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Ampliar o acervo do Banco de Pareceres e de Decisões Administrativas do Portal da Assessoria Regulamentar.</a:t>
            </a:r>
          </a:p>
        </p:txBody>
      </p:sp>
      <p:sp>
        <p:nvSpPr>
          <p:cNvPr id="42" name="CaixaDeTexto 41">
            <a:extLst>
              <a:ext uri="{FF2B5EF4-FFF2-40B4-BE49-F238E27FC236}">
                <a16:creationId xmlns:a16="http://schemas.microsoft.com/office/drawing/2014/main" id="{85295953-7DDF-3E74-72C7-260F547C185E}"/>
              </a:ext>
            </a:extLst>
          </p:cNvPr>
          <p:cNvSpPr txBox="1"/>
          <p:nvPr/>
        </p:nvSpPr>
        <p:spPr>
          <a:xfrm>
            <a:off x="5144405" y="1009845"/>
            <a:ext cx="7047594" cy="1200329"/>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 </a:t>
            </a:r>
            <a:r>
              <a:rPr lang="pt-BR" dirty="0">
                <a:latin typeface="Gill Sans MT" panose="020B0502020104020203" pitchFamily="34" charset="0"/>
              </a:rPr>
              <a:t>Serão válidos os pareceres sob temas pontuais, pareceres conclusivos de demandas NIPs e decisões de processos administrativos sancionadores que atendam aos seguintes requisitos:</a:t>
            </a:r>
            <a:endParaRPr lang="pt-BR" sz="3600" b="1" dirty="0">
              <a:solidFill>
                <a:srgbClr val="EF7922"/>
              </a:solidFill>
              <a:latin typeface="Gill Sans MT" panose="020B0502020104020203" pitchFamily="34" charset="0"/>
            </a:endParaRPr>
          </a:p>
        </p:txBody>
      </p:sp>
      <p:cxnSp>
        <p:nvCxnSpPr>
          <p:cNvPr id="61" name="Conector reto 60">
            <a:extLst>
              <a:ext uri="{FF2B5EF4-FFF2-40B4-BE49-F238E27FC236}">
                <a16:creationId xmlns:a16="http://schemas.microsoft.com/office/drawing/2014/main" id="{3E0FB481-BE8A-DE1F-A6F6-BE09A33BECBA}"/>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0FDD09A9-6BEC-01AD-C1C6-4A1B4634DA61}"/>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166B0FDF-0BF3-CE24-2A06-E92C8A0936B9}"/>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2A5F81D1-193E-935D-0BB5-7096D239D600}"/>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DD4BF72F-7463-A9E2-1CA3-4FC3CD755ED8}"/>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289D8D0E-CA0A-C6AA-EDEA-23D460119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9392"/>
            <a:ext cx="839682" cy="1131059"/>
          </a:xfrm>
          <a:prstGeom prst="rect">
            <a:avLst/>
          </a:prstGeom>
        </p:spPr>
      </p:pic>
      <p:sp>
        <p:nvSpPr>
          <p:cNvPr id="10" name="Espaço Reservado para Texto 1">
            <a:extLst>
              <a:ext uri="{FF2B5EF4-FFF2-40B4-BE49-F238E27FC236}">
                <a16:creationId xmlns:a16="http://schemas.microsoft.com/office/drawing/2014/main" id="{099CE3B8-6196-2B50-590B-A8406E8E0921}"/>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F4F031C0-79CE-4113-CAED-72F3596E5E52}"/>
              </a:ext>
            </a:extLst>
          </p:cNvPr>
          <p:cNvSpPr txBox="1">
            <a:spLocks/>
          </p:cNvSpPr>
          <p:nvPr/>
        </p:nvSpPr>
        <p:spPr>
          <a:xfrm>
            <a:off x="787402" y="5325879"/>
            <a:ext cx="4130393"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Nº de Pareceres e Decisões da ANS Compartilhados</a:t>
            </a:r>
          </a:p>
        </p:txBody>
      </p:sp>
      <p:sp>
        <p:nvSpPr>
          <p:cNvPr id="3" name="CaixaDeTexto 2">
            <a:extLst>
              <a:ext uri="{FF2B5EF4-FFF2-40B4-BE49-F238E27FC236}">
                <a16:creationId xmlns:a16="http://schemas.microsoft.com/office/drawing/2014/main" id="{E04F6567-8597-0E8A-140C-C49686BBB64D}"/>
              </a:ext>
            </a:extLst>
          </p:cNvPr>
          <p:cNvSpPr txBox="1"/>
          <p:nvPr/>
        </p:nvSpPr>
        <p:spPr>
          <a:xfrm>
            <a:off x="5930900" y="2310116"/>
            <a:ext cx="6290578" cy="4524315"/>
          </a:xfrm>
          <a:prstGeom prst="rect">
            <a:avLst/>
          </a:prstGeom>
          <a:noFill/>
        </p:spPr>
        <p:txBody>
          <a:bodyPr wrap="square">
            <a:spAutoFit/>
          </a:bodyPr>
          <a:lstStyle/>
          <a:p>
            <a:pPr marL="342900" indent="-342900">
              <a:buAutoNum type="alphaLcParenR"/>
            </a:pPr>
            <a:r>
              <a:rPr lang="pt-BR" sz="1600" dirty="0">
                <a:solidFill>
                  <a:schemeClr val="bg2">
                    <a:lumMod val="90000"/>
                  </a:schemeClr>
                </a:solidFill>
                <a:latin typeface="Gill Sans MT" panose="020B0502020104020203" pitchFamily="34" charset="0"/>
              </a:rPr>
              <a:t>Emitidos a partir de setembro de 2024 e encaminhados à Federação de 02/01/2025 a 31/07/2025;</a:t>
            </a:r>
          </a:p>
          <a:p>
            <a:pPr marL="342900" indent="-342900">
              <a:buAutoNum type="alphaLcParenR"/>
            </a:pPr>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Documentos em formato PDF;</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Conteúdo do parecer: deverão estar ocultos os dados sensíveis (nome do representante legal da operadora, nome de quem questionou, e-mail do questionador, dados dos beneficiários, dentre outros dados que possam identificar a Operadora ou beneficiário);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Pareceres endereçados exclusivamente à Singular pela ANS.(*)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Serão premiadas as 03 Singulares com maior nº de pareceres válidos encaminhados à Assessoria Regulamentar da Federação.</a:t>
            </a:r>
          </a:p>
          <a:p>
            <a:endParaRPr lang="pt-BR" sz="1600" dirty="0">
              <a:latin typeface="Gill Sans MT" panose="020B0502020104020203" pitchFamily="34" charset="0"/>
            </a:endParaRPr>
          </a:p>
          <a:p>
            <a:r>
              <a:rPr lang="pt-BR" sz="1600" b="1" dirty="0">
                <a:solidFill>
                  <a:srgbClr val="EF7922"/>
                </a:solidFill>
                <a:latin typeface="Gill Sans MT" panose="020B0502020104020203" pitchFamily="34" charset="0"/>
              </a:rPr>
              <a:t>Atenção: </a:t>
            </a:r>
            <a:r>
              <a:rPr lang="pt-BR" sz="1600" dirty="0">
                <a:latin typeface="Gill Sans MT" panose="020B0502020104020203" pitchFamily="34" charset="0"/>
              </a:rPr>
              <a:t>A </a:t>
            </a:r>
            <a:r>
              <a:rPr lang="pt-BR" sz="1600" b="1" dirty="0">
                <a:solidFill>
                  <a:srgbClr val="EF7922"/>
                </a:solidFill>
                <a:latin typeface="Gill Sans MT" panose="020B0502020104020203" pitchFamily="34" charset="0"/>
              </a:rPr>
              <a:t>disponibilização</a:t>
            </a:r>
            <a:r>
              <a:rPr lang="pt-BR" sz="1600" dirty="0">
                <a:latin typeface="Gill Sans MT" panose="020B0502020104020203" pitchFamily="34" charset="0"/>
              </a:rPr>
              <a:t> dos pareceres </a:t>
            </a:r>
            <a:r>
              <a:rPr lang="pt-BR" sz="1600" b="1" dirty="0">
                <a:solidFill>
                  <a:srgbClr val="EF7922"/>
                </a:solidFill>
                <a:latin typeface="Gill Sans MT" panose="020B0502020104020203" pitchFamily="34" charset="0"/>
              </a:rPr>
              <a:t>recebidos</a:t>
            </a:r>
            <a:r>
              <a:rPr lang="pt-BR" sz="1600" dirty="0">
                <a:latin typeface="Gill Sans MT" panose="020B0502020104020203" pitchFamily="34" charset="0"/>
              </a:rPr>
              <a:t> das </a:t>
            </a:r>
            <a:r>
              <a:rPr lang="pt-BR" sz="1600" b="1" dirty="0">
                <a:solidFill>
                  <a:srgbClr val="EF7922"/>
                </a:solidFill>
                <a:latin typeface="Gill Sans MT" panose="020B0502020104020203" pitchFamily="34" charset="0"/>
              </a:rPr>
              <a:t>Singulares</a:t>
            </a:r>
            <a:r>
              <a:rPr lang="pt-BR" sz="1600" dirty="0">
                <a:latin typeface="Gill Sans MT" panose="020B0502020104020203" pitchFamily="34" charset="0"/>
              </a:rPr>
              <a:t> no Banco de Pareceres </a:t>
            </a:r>
            <a:r>
              <a:rPr lang="pt-BR" sz="1600" b="1" dirty="0">
                <a:solidFill>
                  <a:srgbClr val="EF7922"/>
                </a:solidFill>
                <a:latin typeface="Gill Sans MT" panose="020B0502020104020203" pitchFamily="34" charset="0"/>
              </a:rPr>
              <a:t>dependerá</a:t>
            </a:r>
            <a:r>
              <a:rPr lang="pt-BR" sz="1600" dirty="0">
                <a:latin typeface="Gill Sans MT" panose="020B0502020104020203" pitchFamily="34" charset="0"/>
              </a:rPr>
              <a:t> de análise prévia, mas, independentemente, serão contabilizados para o fim da </a:t>
            </a:r>
            <a:r>
              <a:rPr lang="pt-BR" sz="1600" b="1" dirty="0">
                <a:solidFill>
                  <a:srgbClr val="EF7922"/>
                </a:solidFill>
                <a:latin typeface="Gill Sans MT" panose="020B0502020104020203" pitchFamily="34" charset="0"/>
              </a:rPr>
              <a:t>premiação</a:t>
            </a:r>
            <a:r>
              <a:rPr lang="pt-BR" sz="1600" dirty="0">
                <a:latin typeface="Gill Sans MT" panose="020B0502020104020203" pitchFamily="34" charset="0"/>
              </a:rPr>
              <a:t>.</a:t>
            </a:r>
          </a:p>
        </p:txBody>
      </p:sp>
      <p:pic>
        <p:nvPicPr>
          <p:cNvPr id="13" name="Gráfico 12" descr="Dança com preenchimento sólido">
            <a:extLst>
              <a:ext uri="{FF2B5EF4-FFF2-40B4-BE49-F238E27FC236}">
                <a16:creationId xmlns:a16="http://schemas.microsoft.com/office/drawing/2014/main" id="{52C747F3-0D0A-914A-56FE-08103EF8DB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5732" y="6093372"/>
            <a:ext cx="623840" cy="623840"/>
          </a:xfrm>
          <a:prstGeom prst="rect">
            <a:avLst/>
          </a:prstGeom>
        </p:spPr>
      </p:pic>
      <p:sp>
        <p:nvSpPr>
          <p:cNvPr id="2" name="CaixaDeTexto 1">
            <a:extLst>
              <a:ext uri="{FF2B5EF4-FFF2-40B4-BE49-F238E27FC236}">
                <a16:creationId xmlns:a16="http://schemas.microsoft.com/office/drawing/2014/main" id="{C3055830-ABFC-4ADC-1807-AD4D14DC1C24}"/>
              </a:ext>
            </a:extLst>
          </p:cNvPr>
          <p:cNvSpPr txBox="1"/>
          <p:nvPr/>
        </p:nvSpPr>
        <p:spPr>
          <a:xfrm>
            <a:off x="5144405" y="6991479"/>
            <a:ext cx="7047596" cy="1754326"/>
          </a:xfrm>
          <a:prstGeom prst="rect">
            <a:avLst/>
          </a:prstGeom>
          <a:noFill/>
        </p:spPr>
        <p:txBody>
          <a:bodyPr wrap="square">
            <a:spAutoFit/>
          </a:bodyPr>
          <a:lstStyle/>
          <a:p>
            <a:r>
              <a:rPr lang="pt-BR" dirty="0">
                <a:latin typeface="Gill Sans MT" panose="020B0502020104020203" pitchFamily="34" charset="0"/>
              </a:rPr>
              <a:t>(*) Caso seja solicitado que o questionamento seja realizado à ANS por intermédio da Unimed Federação do PR, com a justificativa de não realizou o questionamento à ANS para não se vincular diretamente à resposta dada pelo órgão regulador, a Singular deverá sinalizar formalmente (por e-mail) que o parecer seja contabilizado para fins premiação.</a:t>
            </a:r>
          </a:p>
        </p:txBody>
      </p:sp>
    </p:spTree>
    <p:extLst>
      <p:ext uri="{BB962C8B-B14F-4D97-AF65-F5344CB8AC3E}">
        <p14:creationId xmlns:p14="http://schemas.microsoft.com/office/powerpoint/2010/main" val="66245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5D0F1-097F-0684-0D5E-86FCB2C4E870}"/>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6FD2CAEF-2AA2-A387-3EBC-A4BC4FB50F1E}"/>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DFD9DEA8-A4EE-920C-22A1-6C6EE72E90A5}"/>
              </a:ext>
            </a:extLst>
          </p:cNvPr>
          <p:cNvSpPr txBox="1"/>
          <p:nvPr/>
        </p:nvSpPr>
        <p:spPr>
          <a:xfrm>
            <a:off x="5144405" y="0"/>
            <a:ext cx="6956352" cy="984885"/>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Ampliar o acervo do Banco de Pareceres e de Decisões Administrativas do Portal da Assessoria Regulamentar.</a:t>
            </a:r>
          </a:p>
        </p:txBody>
      </p:sp>
      <p:sp>
        <p:nvSpPr>
          <p:cNvPr id="42" name="CaixaDeTexto 41">
            <a:extLst>
              <a:ext uri="{FF2B5EF4-FFF2-40B4-BE49-F238E27FC236}">
                <a16:creationId xmlns:a16="http://schemas.microsoft.com/office/drawing/2014/main" id="{91D52B4D-0F6C-8D27-F50C-745C0CD5F34C}"/>
              </a:ext>
            </a:extLst>
          </p:cNvPr>
          <p:cNvSpPr txBox="1"/>
          <p:nvPr/>
        </p:nvSpPr>
        <p:spPr>
          <a:xfrm>
            <a:off x="5144405" y="1009845"/>
            <a:ext cx="7047594" cy="1200329"/>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 </a:t>
            </a:r>
            <a:r>
              <a:rPr lang="pt-BR" dirty="0">
                <a:latin typeface="Gill Sans MT" panose="020B0502020104020203" pitchFamily="34" charset="0"/>
              </a:rPr>
              <a:t>Serão válidos os pareceres sob temas pontuais, pareceres conclusivos de demandas NIPs e decisões de processos administrativos sancionadores que atendam aos seguintes requisitos:</a:t>
            </a:r>
            <a:endParaRPr lang="pt-BR" sz="3600" b="1" dirty="0">
              <a:solidFill>
                <a:srgbClr val="EF7922"/>
              </a:solidFill>
              <a:latin typeface="Gill Sans MT" panose="020B0502020104020203" pitchFamily="34" charset="0"/>
            </a:endParaRPr>
          </a:p>
        </p:txBody>
      </p:sp>
      <p:cxnSp>
        <p:nvCxnSpPr>
          <p:cNvPr id="61" name="Conector reto 60">
            <a:extLst>
              <a:ext uri="{FF2B5EF4-FFF2-40B4-BE49-F238E27FC236}">
                <a16:creationId xmlns:a16="http://schemas.microsoft.com/office/drawing/2014/main" id="{1A35F69D-8CDD-649C-06D0-7943A6FF246E}"/>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5" name="Espaço Reservado para Texto 1">
            <a:extLst>
              <a:ext uri="{FF2B5EF4-FFF2-40B4-BE49-F238E27FC236}">
                <a16:creationId xmlns:a16="http://schemas.microsoft.com/office/drawing/2014/main" id="{004D29F3-E4F9-3C68-8A1F-6EDDD6030365}"/>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84CCDD27-70E8-8C1F-01D5-67C0E1B03CA8}"/>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B2577AB0-F04B-4098-53B7-5E6A1ABC7BE8}"/>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4C56A66C-DDD6-A069-6727-A209976F8CD1}"/>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1CF6C50F-F806-DF6B-2224-3DC7D5920E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9392"/>
            <a:ext cx="839682" cy="1131059"/>
          </a:xfrm>
          <a:prstGeom prst="rect">
            <a:avLst/>
          </a:prstGeom>
        </p:spPr>
      </p:pic>
      <p:sp>
        <p:nvSpPr>
          <p:cNvPr id="10" name="Espaço Reservado para Texto 1">
            <a:extLst>
              <a:ext uri="{FF2B5EF4-FFF2-40B4-BE49-F238E27FC236}">
                <a16:creationId xmlns:a16="http://schemas.microsoft.com/office/drawing/2014/main" id="{AF000D77-F311-886B-E7E6-D2647D9CE4A8}"/>
              </a:ext>
            </a:extLst>
          </p:cNvPr>
          <p:cNvSpPr txBox="1">
            <a:spLocks/>
          </p:cNvSpPr>
          <p:nvPr/>
        </p:nvSpPr>
        <p:spPr>
          <a:xfrm>
            <a:off x="330694" y="4422213"/>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Envio de Documentos no Prazo Estabelecido</a:t>
            </a:r>
          </a:p>
        </p:txBody>
      </p:sp>
      <p:sp>
        <p:nvSpPr>
          <p:cNvPr id="11" name="Espaço Reservado para Texto 1">
            <a:extLst>
              <a:ext uri="{FF2B5EF4-FFF2-40B4-BE49-F238E27FC236}">
                <a16:creationId xmlns:a16="http://schemas.microsoft.com/office/drawing/2014/main" id="{6A60CB15-D2D6-4D44-3B83-96D67BD65497}"/>
              </a:ext>
            </a:extLst>
          </p:cNvPr>
          <p:cNvSpPr txBox="1">
            <a:spLocks/>
          </p:cNvSpPr>
          <p:nvPr/>
        </p:nvSpPr>
        <p:spPr>
          <a:xfrm>
            <a:off x="787402" y="5325879"/>
            <a:ext cx="4130393"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Nº de Pareceres e Decisões da ANS Compartilhados</a:t>
            </a:r>
          </a:p>
        </p:txBody>
      </p:sp>
      <p:sp>
        <p:nvSpPr>
          <p:cNvPr id="3" name="CaixaDeTexto 2">
            <a:extLst>
              <a:ext uri="{FF2B5EF4-FFF2-40B4-BE49-F238E27FC236}">
                <a16:creationId xmlns:a16="http://schemas.microsoft.com/office/drawing/2014/main" id="{3C5EF335-7657-AFDA-832A-B9F3F7525EE2}"/>
              </a:ext>
            </a:extLst>
          </p:cNvPr>
          <p:cNvSpPr txBox="1"/>
          <p:nvPr/>
        </p:nvSpPr>
        <p:spPr>
          <a:xfrm>
            <a:off x="12484100" y="2310116"/>
            <a:ext cx="6290578" cy="4524315"/>
          </a:xfrm>
          <a:prstGeom prst="rect">
            <a:avLst/>
          </a:prstGeom>
          <a:noFill/>
        </p:spPr>
        <p:txBody>
          <a:bodyPr wrap="square">
            <a:spAutoFit/>
          </a:bodyPr>
          <a:lstStyle/>
          <a:p>
            <a:pPr marL="342900" indent="-342900">
              <a:buAutoNum type="alphaLcParenR"/>
            </a:pPr>
            <a:r>
              <a:rPr lang="pt-BR" sz="1600" dirty="0">
                <a:solidFill>
                  <a:schemeClr val="bg2">
                    <a:lumMod val="90000"/>
                  </a:schemeClr>
                </a:solidFill>
                <a:latin typeface="Gill Sans MT" panose="020B0502020104020203" pitchFamily="34" charset="0"/>
              </a:rPr>
              <a:t>Emitidos a partir de setembro de 2024 e encaminhados à Federação de 02/01/2025 a 31/07/2025;</a:t>
            </a:r>
          </a:p>
          <a:p>
            <a:pPr marL="342900" indent="-342900">
              <a:buAutoNum type="alphaLcParenR"/>
            </a:pPr>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b) Documentos em formato PDF;</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c) Conteúdo do parecer: deverão estar ocultos os dados sensíveis (nome do representante legal da operadora, nome de quem questionou, e-mail do questionador, dados dos beneficiários, dentre outros dados que possam identificar a Operadora ou beneficiário);</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d) Pareceres endereçados exclusivamente à Singular pela ANS.(*)</a:t>
            </a:r>
          </a:p>
          <a:p>
            <a:endParaRPr lang="pt-BR" sz="1600" dirty="0">
              <a:solidFill>
                <a:schemeClr val="bg2">
                  <a:lumMod val="90000"/>
                </a:schemeClr>
              </a:solidFill>
              <a:latin typeface="Gill Sans MT" panose="020B0502020104020203" pitchFamily="34" charset="0"/>
            </a:endParaRPr>
          </a:p>
          <a:p>
            <a:r>
              <a:rPr lang="pt-BR" sz="1600" dirty="0">
                <a:solidFill>
                  <a:schemeClr val="bg2">
                    <a:lumMod val="90000"/>
                  </a:schemeClr>
                </a:solidFill>
                <a:latin typeface="Gill Sans MT" panose="020B0502020104020203" pitchFamily="34" charset="0"/>
              </a:rPr>
              <a:t>e) Serão premiadas as 03 Singulares com maior nº de pareceres válidos encaminhados à Assessoria Regulamentar da Federação.</a:t>
            </a:r>
          </a:p>
          <a:p>
            <a:endParaRPr lang="pt-BR" sz="1600" dirty="0">
              <a:latin typeface="Gill Sans MT" panose="020B0502020104020203" pitchFamily="34" charset="0"/>
            </a:endParaRPr>
          </a:p>
          <a:p>
            <a:r>
              <a:rPr lang="pt-BR" sz="1600" dirty="0">
                <a:latin typeface="Gill Sans MT" panose="020B0502020104020203" pitchFamily="34" charset="0"/>
              </a:rPr>
              <a:t>Atenção: A disponibilização dos pareceres recebidos das Singulares no Banco de Pareceres dependerá de análise prévia, mas, independentemente, serão contabilizados para o fim da premiação.</a:t>
            </a:r>
          </a:p>
        </p:txBody>
      </p:sp>
      <p:pic>
        <p:nvPicPr>
          <p:cNvPr id="13" name="Gráfico 12" descr="Dança com preenchimento sólido">
            <a:extLst>
              <a:ext uri="{FF2B5EF4-FFF2-40B4-BE49-F238E27FC236}">
                <a16:creationId xmlns:a16="http://schemas.microsoft.com/office/drawing/2014/main" id="{E7FD5AAE-CECF-ECE3-37BF-B2F322EE19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1647" y="2095609"/>
            <a:ext cx="2241868" cy="2241868"/>
          </a:xfrm>
          <a:prstGeom prst="rect">
            <a:avLst/>
          </a:prstGeom>
        </p:spPr>
      </p:pic>
      <p:sp>
        <p:nvSpPr>
          <p:cNvPr id="4" name="CaixaDeTexto 3">
            <a:extLst>
              <a:ext uri="{FF2B5EF4-FFF2-40B4-BE49-F238E27FC236}">
                <a16:creationId xmlns:a16="http://schemas.microsoft.com/office/drawing/2014/main" id="{F8BB3DD7-FF36-1738-03D2-3E484FDA477E}"/>
              </a:ext>
            </a:extLst>
          </p:cNvPr>
          <p:cNvSpPr txBox="1"/>
          <p:nvPr/>
        </p:nvSpPr>
        <p:spPr>
          <a:xfrm>
            <a:off x="7214575" y="4321722"/>
            <a:ext cx="2816011" cy="584775"/>
          </a:xfrm>
          <a:prstGeom prst="rect">
            <a:avLst/>
          </a:prstGeom>
          <a:noFill/>
        </p:spPr>
        <p:txBody>
          <a:bodyPr wrap="square">
            <a:spAutoFit/>
          </a:bodyPr>
          <a:lstStyle/>
          <a:p>
            <a:pPr algn="ctr"/>
            <a:r>
              <a:rPr lang="pt-BR" sz="3200" b="1" dirty="0">
                <a:solidFill>
                  <a:srgbClr val="EF7922"/>
                </a:solidFill>
                <a:latin typeface="Gill Sans MT" panose="020B0502020104020203" pitchFamily="34" charset="0"/>
              </a:rPr>
              <a:t>ATENÇÃO</a:t>
            </a:r>
            <a:endParaRPr lang="pt-BR" sz="3200" dirty="0"/>
          </a:p>
        </p:txBody>
      </p:sp>
      <p:sp>
        <p:nvSpPr>
          <p:cNvPr id="14" name="CaixaDeTexto 13">
            <a:extLst>
              <a:ext uri="{FF2B5EF4-FFF2-40B4-BE49-F238E27FC236}">
                <a16:creationId xmlns:a16="http://schemas.microsoft.com/office/drawing/2014/main" id="{7F5F8187-68D1-A226-EE3C-7A0750250CAD}"/>
              </a:ext>
            </a:extLst>
          </p:cNvPr>
          <p:cNvSpPr txBox="1"/>
          <p:nvPr/>
        </p:nvSpPr>
        <p:spPr>
          <a:xfrm>
            <a:off x="5144405" y="4890742"/>
            <a:ext cx="7047596" cy="1754326"/>
          </a:xfrm>
          <a:prstGeom prst="rect">
            <a:avLst/>
          </a:prstGeom>
          <a:noFill/>
        </p:spPr>
        <p:txBody>
          <a:bodyPr wrap="square">
            <a:spAutoFit/>
          </a:bodyPr>
          <a:lstStyle/>
          <a:p>
            <a:r>
              <a:rPr lang="pt-BR" dirty="0">
                <a:latin typeface="Gill Sans MT" panose="020B0502020104020203" pitchFamily="34" charset="0"/>
              </a:rPr>
              <a:t>(*) Caso seja </a:t>
            </a:r>
            <a:r>
              <a:rPr lang="pt-BR" b="1" dirty="0">
                <a:solidFill>
                  <a:srgbClr val="EF7922"/>
                </a:solidFill>
                <a:latin typeface="Gill Sans MT" panose="020B0502020104020203" pitchFamily="34" charset="0"/>
              </a:rPr>
              <a:t>solicitado</a:t>
            </a:r>
            <a:r>
              <a:rPr lang="pt-BR" dirty="0">
                <a:latin typeface="Gill Sans MT" panose="020B0502020104020203" pitchFamily="34" charset="0"/>
              </a:rPr>
              <a:t> que o </a:t>
            </a:r>
            <a:r>
              <a:rPr lang="pt-BR" b="1" dirty="0">
                <a:solidFill>
                  <a:srgbClr val="EF7922"/>
                </a:solidFill>
                <a:latin typeface="Gill Sans MT" panose="020B0502020104020203" pitchFamily="34" charset="0"/>
              </a:rPr>
              <a:t>questionamento</a:t>
            </a:r>
            <a:r>
              <a:rPr lang="pt-BR" dirty="0">
                <a:latin typeface="Gill Sans MT" panose="020B0502020104020203" pitchFamily="34" charset="0"/>
              </a:rPr>
              <a:t> seja realizado à ANS por intermédio da </a:t>
            </a:r>
            <a:r>
              <a:rPr lang="pt-BR" b="1" dirty="0">
                <a:solidFill>
                  <a:srgbClr val="EF7922"/>
                </a:solidFill>
                <a:latin typeface="Gill Sans MT" panose="020B0502020104020203" pitchFamily="34" charset="0"/>
              </a:rPr>
              <a:t>Unimed</a:t>
            </a:r>
            <a:r>
              <a:rPr lang="pt-BR" dirty="0">
                <a:latin typeface="Gill Sans MT" panose="020B0502020104020203" pitchFamily="34" charset="0"/>
              </a:rPr>
              <a:t> </a:t>
            </a:r>
            <a:r>
              <a:rPr lang="pt-BR" b="1" dirty="0">
                <a:solidFill>
                  <a:srgbClr val="EF7922"/>
                </a:solidFill>
                <a:latin typeface="Gill Sans MT" panose="020B0502020104020203" pitchFamily="34" charset="0"/>
              </a:rPr>
              <a:t>Federação</a:t>
            </a:r>
            <a:r>
              <a:rPr lang="pt-BR" dirty="0">
                <a:latin typeface="Gill Sans MT" panose="020B0502020104020203" pitchFamily="34" charset="0"/>
              </a:rPr>
              <a:t> do </a:t>
            </a:r>
            <a:r>
              <a:rPr lang="pt-BR" b="1" dirty="0">
                <a:solidFill>
                  <a:srgbClr val="EF7922"/>
                </a:solidFill>
                <a:latin typeface="Gill Sans MT" panose="020B0502020104020203" pitchFamily="34" charset="0"/>
              </a:rPr>
              <a:t>PR</a:t>
            </a:r>
            <a:r>
              <a:rPr lang="pt-BR" dirty="0">
                <a:latin typeface="Gill Sans MT" panose="020B0502020104020203" pitchFamily="34" charset="0"/>
              </a:rPr>
              <a:t>, com a justificativa de não realizou o questionamento à </a:t>
            </a:r>
            <a:r>
              <a:rPr lang="pt-BR" b="1" dirty="0">
                <a:solidFill>
                  <a:srgbClr val="EF7922"/>
                </a:solidFill>
                <a:latin typeface="Gill Sans MT" panose="020B0502020104020203" pitchFamily="34" charset="0"/>
              </a:rPr>
              <a:t>ANS</a:t>
            </a:r>
            <a:r>
              <a:rPr lang="pt-BR" dirty="0">
                <a:latin typeface="Gill Sans MT" panose="020B0502020104020203" pitchFamily="34" charset="0"/>
              </a:rPr>
              <a:t> para não se vincular diretamente à resposta dada pelo órgão regulador, a </a:t>
            </a:r>
            <a:r>
              <a:rPr lang="pt-BR" b="1" dirty="0">
                <a:solidFill>
                  <a:srgbClr val="EF7922"/>
                </a:solidFill>
                <a:latin typeface="Gill Sans MT" panose="020B0502020104020203" pitchFamily="34" charset="0"/>
              </a:rPr>
              <a:t>Singular</a:t>
            </a:r>
            <a:r>
              <a:rPr lang="pt-BR" dirty="0">
                <a:latin typeface="Gill Sans MT" panose="020B0502020104020203" pitchFamily="34" charset="0"/>
              </a:rPr>
              <a:t> deverá sinalizar formalmente (por e-mail) que o parecer seja contabilizado para fins </a:t>
            </a:r>
            <a:r>
              <a:rPr lang="pt-BR" b="1" dirty="0">
                <a:solidFill>
                  <a:srgbClr val="EF7922"/>
                </a:solidFill>
                <a:latin typeface="Gill Sans MT" panose="020B0502020104020203" pitchFamily="34" charset="0"/>
              </a:rPr>
              <a:t>premiação</a:t>
            </a:r>
            <a:r>
              <a:rPr lang="pt-BR" dirty="0">
                <a:latin typeface="Gill Sans MT" panose="020B0502020104020203" pitchFamily="34" charset="0"/>
              </a:rPr>
              <a:t>.</a:t>
            </a:r>
          </a:p>
        </p:txBody>
      </p:sp>
    </p:spTree>
    <p:extLst>
      <p:ext uri="{BB962C8B-B14F-4D97-AF65-F5344CB8AC3E}">
        <p14:creationId xmlns:p14="http://schemas.microsoft.com/office/powerpoint/2010/main" val="407279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descr="Uma imagem contendo esporte, no interior, pessoa, atletismo&#10;&#10;O conteúdo gerado por IA pode estar incorreto.">
            <a:extLst>
              <a:ext uri="{FF2B5EF4-FFF2-40B4-BE49-F238E27FC236}">
                <a16:creationId xmlns:a16="http://schemas.microsoft.com/office/drawing/2014/main" id="{951F3681-EE63-B68F-4CC9-2EA1EEEBB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Retângulo 34">
            <a:extLst>
              <a:ext uri="{FF2B5EF4-FFF2-40B4-BE49-F238E27FC236}">
                <a16:creationId xmlns:a16="http://schemas.microsoft.com/office/drawing/2014/main" id="{12B76325-4F55-193B-D909-3B32CC2C5A4E}"/>
              </a:ext>
            </a:extLst>
          </p:cNvPr>
          <p:cNvSpPr/>
          <p:nvPr/>
        </p:nvSpPr>
        <p:spPr>
          <a:xfrm>
            <a:off x="0" y="5880100"/>
            <a:ext cx="12192000" cy="990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7" name="Gráfico 36" descr="Troféu com preenchimento sólido">
            <a:extLst>
              <a:ext uri="{FF2B5EF4-FFF2-40B4-BE49-F238E27FC236}">
                <a16:creationId xmlns:a16="http://schemas.microsoft.com/office/drawing/2014/main" id="{DF034774-65F1-E007-BBA3-7138A20455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5918200"/>
            <a:ext cx="914400" cy="914400"/>
          </a:xfrm>
          <a:prstGeom prst="rect">
            <a:avLst/>
          </a:prstGeom>
        </p:spPr>
      </p:pic>
      <p:pic>
        <p:nvPicPr>
          <p:cNvPr id="38" name="Gráfico 37" descr="Troféu com preenchimento sólido">
            <a:extLst>
              <a:ext uri="{FF2B5EF4-FFF2-40B4-BE49-F238E27FC236}">
                <a16:creationId xmlns:a16="http://schemas.microsoft.com/office/drawing/2014/main" id="{7217DB76-6B02-2F65-170D-6424579630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5918200"/>
            <a:ext cx="914400" cy="914400"/>
          </a:xfrm>
          <a:prstGeom prst="rect">
            <a:avLst/>
          </a:prstGeom>
        </p:spPr>
      </p:pic>
      <p:sp>
        <p:nvSpPr>
          <p:cNvPr id="39" name="CaixaDeTexto 38">
            <a:extLst>
              <a:ext uri="{FF2B5EF4-FFF2-40B4-BE49-F238E27FC236}">
                <a16:creationId xmlns:a16="http://schemas.microsoft.com/office/drawing/2014/main" id="{9CD057A6-93C9-F01E-DD4F-67CBBA1F86DE}"/>
              </a:ext>
            </a:extLst>
          </p:cNvPr>
          <p:cNvSpPr txBox="1"/>
          <p:nvPr/>
        </p:nvSpPr>
        <p:spPr>
          <a:xfrm>
            <a:off x="999733" y="5880100"/>
            <a:ext cx="10192535" cy="1015663"/>
          </a:xfrm>
          <a:prstGeom prst="rect">
            <a:avLst/>
          </a:prstGeom>
          <a:noFill/>
        </p:spPr>
        <p:txBody>
          <a:bodyPr wrap="none" rtlCol="0">
            <a:spAutoFit/>
          </a:bodyPr>
          <a:lstStyle/>
          <a:p>
            <a:pPr algn="ctr"/>
            <a:r>
              <a:rPr lang="pt-BR" sz="6000" b="1" dirty="0">
                <a:solidFill>
                  <a:srgbClr val="FFFF00"/>
                </a:solidFill>
                <a:latin typeface="Gill Sans MT" panose="020B0502020104020203" pitchFamily="34" charset="0"/>
              </a:rPr>
              <a:t>E OS VENCEDORES SÃO...</a:t>
            </a:r>
          </a:p>
        </p:txBody>
      </p:sp>
    </p:spTree>
    <p:extLst>
      <p:ext uri="{BB962C8B-B14F-4D97-AF65-F5344CB8AC3E}">
        <p14:creationId xmlns:p14="http://schemas.microsoft.com/office/powerpoint/2010/main" val="2115585324"/>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A2807-7787-3103-9123-CE75FB2F3F9B}"/>
            </a:ext>
          </a:extLst>
        </p:cNvPr>
        <p:cNvGrpSpPr/>
        <p:nvPr/>
      </p:nvGrpSpPr>
      <p:grpSpPr>
        <a:xfrm>
          <a:off x="0" y="0"/>
          <a:ext cx="0" cy="0"/>
          <a:chOff x="0" y="0"/>
          <a:chExt cx="0" cy="0"/>
        </a:xfrm>
      </p:grpSpPr>
      <p:pic>
        <p:nvPicPr>
          <p:cNvPr id="9" name="Imagem 8" descr="Interface gráfica do usuário&#10;&#10;O conteúdo gerado por IA pode estar incorreto.">
            <a:extLst>
              <a:ext uri="{FF2B5EF4-FFF2-40B4-BE49-F238E27FC236}">
                <a16:creationId xmlns:a16="http://schemas.microsoft.com/office/drawing/2014/main" id="{086ACD64-DE9C-B4D1-5945-1310E99EDDF6}"/>
              </a:ext>
            </a:extLst>
          </p:cNvPr>
          <p:cNvPicPr>
            <a:picLocks noChangeAspect="1"/>
          </p:cNvPicPr>
          <p:nvPr/>
        </p:nvPicPr>
        <p:blipFill>
          <a:blip r:embed="rId2">
            <a:extLst>
              <a:ext uri="{28A0092B-C50C-407E-A947-70E740481C1C}">
                <a14:useLocalDpi xmlns:a14="http://schemas.microsoft.com/office/drawing/2010/main" val="0"/>
              </a:ext>
            </a:extLst>
          </a:blip>
          <a:srcRect r="6786"/>
          <a:stretch>
            <a:fillRect/>
          </a:stretch>
        </p:blipFill>
        <p:spPr>
          <a:xfrm>
            <a:off x="0" y="0"/>
            <a:ext cx="12192000" cy="6858000"/>
          </a:xfrm>
          <a:prstGeom prst="rect">
            <a:avLst/>
          </a:prstGeom>
        </p:spPr>
      </p:pic>
      <p:grpSp>
        <p:nvGrpSpPr>
          <p:cNvPr id="15" name="Group 21">
            <a:extLst>
              <a:ext uri="{FF2B5EF4-FFF2-40B4-BE49-F238E27FC236}">
                <a16:creationId xmlns:a16="http://schemas.microsoft.com/office/drawing/2014/main" id="{180E6AD0-9F6D-B585-417E-E18C44223D82}"/>
              </a:ext>
            </a:extLst>
          </p:cNvPr>
          <p:cNvGrpSpPr/>
          <p:nvPr/>
        </p:nvGrpSpPr>
        <p:grpSpPr>
          <a:xfrm>
            <a:off x="4234132" y="-477729"/>
            <a:ext cx="3789387" cy="4869568"/>
            <a:chOff x="4830127" y="-108882"/>
            <a:chExt cx="2493330" cy="4869568"/>
          </a:xfrm>
        </p:grpSpPr>
        <p:sp>
          <p:nvSpPr>
            <p:cNvPr id="16" name="Oval 19">
              <a:extLst>
                <a:ext uri="{FF2B5EF4-FFF2-40B4-BE49-F238E27FC236}">
                  <a16:creationId xmlns:a16="http://schemas.microsoft.com/office/drawing/2014/main" id="{A0AB7419-B876-A2DB-8B4B-5D817D17322F}"/>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0">
              <a:extLst>
                <a:ext uri="{FF2B5EF4-FFF2-40B4-BE49-F238E27FC236}">
                  <a16:creationId xmlns:a16="http://schemas.microsoft.com/office/drawing/2014/main" id="{3E3F46E3-546F-408F-52A7-33195727AC6D}"/>
                </a:ext>
              </a:extLst>
            </p:cNvPr>
            <p:cNvSpPr/>
            <p:nvPr/>
          </p:nvSpPr>
          <p:spPr>
            <a:xfrm>
              <a:off x="4830127" y="-108882"/>
              <a:ext cx="2493330" cy="4869568"/>
            </a:xfrm>
            <a:prstGeom prst="trapezoid">
              <a:avLst/>
            </a:prstGeom>
            <a:gradFill>
              <a:gsLst>
                <a:gs pos="0">
                  <a:schemeClr val="bg1"/>
                </a:gs>
                <a:gs pos="100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20">
            <a:extLst>
              <a:ext uri="{FF2B5EF4-FFF2-40B4-BE49-F238E27FC236}">
                <a16:creationId xmlns:a16="http://schemas.microsoft.com/office/drawing/2014/main" id="{C065D481-2026-332E-4C02-4BECED5B268C}"/>
              </a:ext>
            </a:extLst>
          </p:cNvPr>
          <p:cNvSpPr/>
          <p:nvPr/>
        </p:nvSpPr>
        <p:spPr>
          <a:xfrm>
            <a:off x="3664566" y="278199"/>
            <a:ext cx="4990843" cy="4869568"/>
          </a:xfrm>
          <a:prstGeom prst="trapezoid">
            <a:avLst>
              <a:gd name="adj" fmla="val 44374"/>
            </a:avLst>
          </a:prstGeom>
          <a:gradFill>
            <a:gsLst>
              <a:gs pos="0">
                <a:schemeClr val="bg1">
                  <a:alpha val="70000"/>
                </a:schemeClr>
              </a:gs>
              <a:gs pos="100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2">
            <a:extLst>
              <a:ext uri="{FF2B5EF4-FFF2-40B4-BE49-F238E27FC236}">
                <a16:creationId xmlns:a16="http://schemas.microsoft.com/office/drawing/2014/main" id="{0E378940-6F9B-3523-49FC-E28C810A4EDD}"/>
              </a:ext>
            </a:extLst>
          </p:cNvPr>
          <p:cNvGrpSpPr/>
          <p:nvPr/>
        </p:nvGrpSpPr>
        <p:grpSpPr>
          <a:xfrm rot="1377450">
            <a:off x="7658162" y="-826110"/>
            <a:ext cx="3357401" cy="4869568"/>
            <a:chOff x="4830127" y="-108882"/>
            <a:chExt cx="2493330" cy="4869568"/>
          </a:xfrm>
        </p:grpSpPr>
        <p:sp>
          <p:nvSpPr>
            <p:cNvPr id="20" name="Oval 23">
              <a:extLst>
                <a:ext uri="{FF2B5EF4-FFF2-40B4-BE49-F238E27FC236}">
                  <a16:creationId xmlns:a16="http://schemas.microsoft.com/office/drawing/2014/main" id="{D17EEBAE-2496-CD03-204A-A0332F2A33F4}"/>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CD30223-5A55-B8B5-D70F-A459898760AA}"/>
                </a:ext>
              </a:extLst>
            </p:cNvPr>
            <p:cNvSpPr/>
            <p:nvPr/>
          </p:nvSpPr>
          <p:spPr>
            <a:xfrm>
              <a:off x="4830127" y="-108882"/>
              <a:ext cx="2493330" cy="4869568"/>
            </a:xfrm>
            <a:prstGeom prst="trapezoid">
              <a:avLst/>
            </a:prstGeom>
            <a:gradFill>
              <a:gsLst>
                <a:gs pos="20000">
                  <a:schemeClr val="bg1"/>
                </a:gs>
                <a:gs pos="80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8">
            <a:extLst>
              <a:ext uri="{FF2B5EF4-FFF2-40B4-BE49-F238E27FC236}">
                <a16:creationId xmlns:a16="http://schemas.microsoft.com/office/drawing/2014/main" id="{BB78BEE5-F2A0-4ED1-3D51-85FA222943AE}"/>
              </a:ext>
            </a:extLst>
          </p:cNvPr>
          <p:cNvGrpSpPr/>
          <p:nvPr/>
        </p:nvGrpSpPr>
        <p:grpSpPr>
          <a:xfrm rot="20159797">
            <a:off x="1398258" y="-805642"/>
            <a:ext cx="3357401" cy="4869568"/>
            <a:chOff x="4830127" y="-108882"/>
            <a:chExt cx="2493330" cy="4869568"/>
          </a:xfrm>
        </p:grpSpPr>
        <p:sp>
          <p:nvSpPr>
            <p:cNvPr id="23" name="Oval 23">
              <a:extLst>
                <a:ext uri="{FF2B5EF4-FFF2-40B4-BE49-F238E27FC236}">
                  <a16:creationId xmlns:a16="http://schemas.microsoft.com/office/drawing/2014/main" id="{CC1C9F82-A690-10CD-DE5A-FB1D3D23A226}"/>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0">
              <a:extLst>
                <a:ext uri="{FF2B5EF4-FFF2-40B4-BE49-F238E27FC236}">
                  <a16:creationId xmlns:a16="http://schemas.microsoft.com/office/drawing/2014/main" id="{F82213EA-3E7A-9C1C-574A-7524F1F0237B}"/>
                </a:ext>
              </a:extLst>
            </p:cNvPr>
            <p:cNvSpPr/>
            <p:nvPr/>
          </p:nvSpPr>
          <p:spPr>
            <a:xfrm>
              <a:off x="4830127" y="-108882"/>
              <a:ext cx="2493330" cy="4869568"/>
            </a:xfrm>
            <a:prstGeom prst="trapezoid">
              <a:avLst/>
            </a:prstGeom>
            <a:gradFill>
              <a:gsLst>
                <a:gs pos="14000">
                  <a:schemeClr val="bg1"/>
                </a:gs>
                <a:gs pos="85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0">
            <a:extLst>
              <a:ext uri="{FF2B5EF4-FFF2-40B4-BE49-F238E27FC236}">
                <a16:creationId xmlns:a16="http://schemas.microsoft.com/office/drawing/2014/main" id="{F581C09F-1419-4042-6863-BAB0ABD010BF}"/>
              </a:ext>
            </a:extLst>
          </p:cNvPr>
          <p:cNvSpPr/>
          <p:nvPr/>
        </p:nvSpPr>
        <p:spPr>
          <a:xfrm rot="1481744">
            <a:off x="6300192" y="-173051"/>
            <a:ext cx="5577220" cy="4869568"/>
          </a:xfrm>
          <a:prstGeom prst="trapezoid">
            <a:avLst>
              <a:gd name="adj" fmla="val 49180"/>
            </a:avLst>
          </a:prstGeom>
          <a:gradFill>
            <a:gsLst>
              <a:gs pos="0">
                <a:schemeClr val="bg1">
                  <a:alpha val="70000"/>
                </a:schemeClr>
              </a:gs>
              <a:gs pos="65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0">
            <a:extLst>
              <a:ext uri="{FF2B5EF4-FFF2-40B4-BE49-F238E27FC236}">
                <a16:creationId xmlns:a16="http://schemas.microsoft.com/office/drawing/2014/main" id="{5644B944-1D97-A9B1-D878-13189260D8B7}"/>
              </a:ext>
            </a:extLst>
          </p:cNvPr>
          <p:cNvSpPr/>
          <p:nvPr/>
        </p:nvSpPr>
        <p:spPr>
          <a:xfrm rot="19931984">
            <a:off x="364680" y="-979068"/>
            <a:ext cx="5577220" cy="5245765"/>
          </a:xfrm>
          <a:prstGeom prst="trapezoid">
            <a:avLst>
              <a:gd name="adj" fmla="val 49180"/>
            </a:avLst>
          </a:prstGeom>
          <a:gradFill>
            <a:gsLst>
              <a:gs pos="0">
                <a:schemeClr val="bg1">
                  <a:alpha val="70000"/>
                </a:schemeClr>
              </a:gs>
              <a:gs pos="100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Imagem 26">
            <a:extLst>
              <a:ext uri="{FF2B5EF4-FFF2-40B4-BE49-F238E27FC236}">
                <a16:creationId xmlns:a16="http://schemas.microsoft.com/office/drawing/2014/main" id="{6BD6C4A7-3EA9-02D7-7F0E-366F36F8EF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14490" y="2246501"/>
            <a:ext cx="2363019" cy="870586"/>
          </a:xfrm>
          <a:prstGeom prst="rect">
            <a:avLst/>
          </a:prstGeom>
        </p:spPr>
      </p:pic>
      <p:pic>
        <p:nvPicPr>
          <p:cNvPr id="28" name="Imagem 27">
            <a:extLst>
              <a:ext uri="{FF2B5EF4-FFF2-40B4-BE49-F238E27FC236}">
                <a16:creationId xmlns:a16="http://schemas.microsoft.com/office/drawing/2014/main" id="{8F19D95C-8396-C2F0-AFA5-DC03B992BE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19943" y="3521514"/>
            <a:ext cx="2361600" cy="870063"/>
          </a:xfrm>
          <a:prstGeom prst="rect">
            <a:avLst/>
          </a:prstGeom>
        </p:spPr>
      </p:pic>
      <p:sp>
        <p:nvSpPr>
          <p:cNvPr id="3" name="CaixaDeTexto 2">
            <a:extLst>
              <a:ext uri="{FF2B5EF4-FFF2-40B4-BE49-F238E27FC236}">
                <a16:creationId xmlns:a16="http://schemas.microsoft.com/office/drawing/2014/main" id="{D5D04092-CFB3-4B05-04EE-875FC2C53132}"/>
              </a:ext>
            </a:extLst>
          </p:cNvPr>
          <p:cNvSpPr txBox="1"/>
          <p:nvPr/>
        </p:nvSpPr>
        <p:spPr>
          <a:xfrm>
            <a:off x="1490780" y="6264317"/>
            <a:ext cx="9210440" cy="584775"/>
          </a:xfrm>
          <a:prstGeom prst="rect">
            <a:avLst/>
          </a:prstGeom>
          <a:noFill/>
        </p:spPr>
        <p:txBody>
          <a:bodyPr wrap="square">
            <a:spAutoFit/>
          </a:bodyPr>
          <a:lstStyle/>
          <a:p>
            <a:pPr algn="ctr"/>
            <a:r>
              <a:rPr lang="pt-BR" sz="3200" b="1" dirty="0">
                <a:solidFill>
                  <a:schemeClr val="bg1"/>
                </a:solidFill>
                <a:effectLst>
                  <a:outerShdw blurRad="38100" dist="38100" dir="2700000" algn="tl">
                    <a:srgbClr val="000000">
                      <a:alpha val="43137"/>
                    </a:srgbClr>
                  </a:outerShdw>
                </a:effectLst>
                <a:latin typeface="Gill Sans MT" panose="020B0502020104020203" pitchFamily="34" charset="0"/>
              </a:rPr>
              <a:t>% Qualidade Cadastral (SIB)</a:t>
            </a:r>
          </a:p>
        </p:txBody>
      </p:sp>
      <p:pic>
        <p:nvPicPr>
          <p:cNvPr id="5" name="Imagem 4">
            <a:extLst>
              <a:ext uri="{FF2B5EF4-FFF2-40B4-BE49-F238E27FC236}">
                <a16:creationId xmlns:a16="http://schemas.microsoft.com/office/drawing/2014/main" id="{8B3E9522-59C6-C908-12CA-313B16658C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66822" y="3776111"/>
            <a:ext cx="2337814" cy="861299"/>
          </a:xfrm>
          <a:prstGeom prst="rect">
            <a:avLst/>
          </a:prstGeom>
        </p:spPr>
      </p:pic>
    </p:spTree>
    <p:extLst>
      <p:ext uri="{BB962C8B-B14F-4D97-AF65-F5344CB8AC3E}">
        <p14:creationId xmlns:p14="http://schemas.microsoft.com/office/powerpoint/2010/main" val="3023553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200"/>
                                        <p:tgtEl>
                                          <p:spTgt spid="19"/>
                                        </p:tgtEl>
                                      </p:cBhvr>
                                    </p:animEffect>
                                  </p:childTnLst>
                                </p:cTn>
                              </p:par>
                              <p:par>
                                <p:cTn id="8" presetID="1" presetClass="entr" presetSubtype="0" fill="hold" grpId="1"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200"/>
                            </p:stCondLst>
                            <p:childTnLst>
                              <p:par>
                                <p:cTn id="11" presetID="35" presetClass="emph" presetSubtype="0" repeatCount="indefinite" fill="hold" grpId="0" nodeType="afterEffect">
                                  <p:stCondLst>
                                    <p:cond delay="0"/>
                                  </p:stCondLst>
                                  <p:childTnLst>
                                    <p:anim calcmode="discrete" valueType="str">
                                      <p:cBhvr>
                                        <p:cTn id="12" dur="1000" fill="hold"/>
                                        <p:tgtEl>
                                          <p:spTgt spid="25"/>
                                        </p:tgtEl>
                                        <p:attrNameLst>
                                          <p:attrName>style.visibility</p:attrName>
                                        </p:attrNameLst>
                                      </p:cBhvr>
                                      <p:tavLst>
                                        <p:tav tm="0">
                                          <p:val>
                                            <p:strVal val="hidden"/>
                                          </p:val>
                                        </p:tav>
                                        <p:tav tm="50000">
                                          <p:val>
                                            <p:strVal val="visible"/>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200"/>
                                        <p:tgtEl>
                                          <p:spTgt spid="22"/>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200"/>
                            </p:stCondLst>
                            <p:childTnLst>
                              <p:par>
                                <p:cTn id="26" presetID="35" presetClass="emph" presetSubtype="0" repeatCount="indefinite" fill="hold" grpId="0" nodeType="afterEffect">
                                  <p:stCondLst>
                                    <p:cond delay="0"/>
                                  </p:stCondLst>
                                  <p:childTnLst>
                                    <p:anim calcmode="discrete" valueType="str">
                                      <p:cBhvr>
                                        <p:cTn id="27" dur="1000" fill="hold"/>
                                        <p:tgtEl>
                                          <p:spTgt spid="26"/>
                                        </p:tgtEl>
                                        <p:attrNameLst>
                                          <p:attrName>style.visibility</p:attrName>
                                        </p:attrNameLst>
                                      </p:cBhvr>
                                      <p:tavLst>
                                        <p:tav tm="0">
                                          <p:val>
                                            <p:strVal val="hidden"/>
                                          </p:val>
                                        </p:tav>
                                        <p:tav tm="50000">
                                          <p:val>
                                            <p:strVal val="visible"/>
                                          </p:val>
                                        </p:tav>
                                      </p:tavLst>
                                    </p:anim>
                                  </p:childTnLst>
                                </p:cTn>
                              </p:par>
                              <p:par>
                                <p:cTn id="28" presetID="53" presetClass="entr" presetSubtype="16"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200"/>
                                        <p:tgtEl>
                                          <p:spTgt spid="15"/>
                                        </p:tgtEl>
                                      </p:cBhvr>
                                    </p:animEffect>
                                  </p:childTnLst>
                                </p:cTn>
                              </p:par>
                              <p:par>
                                <p:cTn id="38" presetID="1"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200"/>
                            </p:stCondLst>
                            <p:childTnLst>
                              <p:par>
                                <p:cTn id="41" presetID="35" presetClass="emph" presetSubtype="0" repeatCount="indefinite" fill="hold" grpId="0" nodeType="afterEffect">
                                  <p:stCondLst>
                                    <p:cond delay="0"/>
                                  </p:stCondLst>
                                  <p:childTnLst>
                                    <p:anim calcmode="discrete" valueType="str">
                                      <p:cBhvr>
                                        <p:cTn id="42" dur="1000" fill="hold"/>
                                        <p:tgtEl>
                                          <p:spTgt spid="18"/>
                                        </p:tgtEl>
                                        <p:attrNameLst>
                                          <p:attrName>style.visibility</p:attrName>
                                        </p:attrNameLst>
                                      </p:cBhvr>
                                      <p:tavLst>
                                        <p:tav tm="0">
                                          <p:val>
                                            <p:strVal val="hidden"/>
                                          </p:val>
                                        </p:tav>
                                        <p:tav tm="50000">
                                          <p:val>
                                            <p:strVal val="visible"/>
                                          </p:val>
                                        </p:tav>
                                      </p:tavLst>
                                    </p:anim>
                                  </p:childTnLst>
                                </p:cTn>
                              </p:par>
                              <p:par>
                                <p:cTn id="43" presetID="53" presetClass="entr" presetSubtype="16"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5" grpId="0" animBg="1"/>
      <p:bldP spid="25" grpId="1" animBg="1"/>
      <p:bldP spid="26" grpId="0" animBg="1"/>
      <p:bldP spid="2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37C8-9C24-7E58-6419-1CB02B0BA8F4}"/>
            </a:ext>
          </a:extLst>
        </p:cNvPr>
        <p:cNvGrpSpPr/>
        <p:nvPr/>
      </p:nvGrpSpPr>
      <p:grpSpPr>
        <a:xfrm>
          <a:off x="0" y="0"/>
          <a:ext cx="0" cy="0"/>
          <a:chOff x="0" y="0"/>
          <a:chExt cx="0" cy="0"/>
        </a:xfrm>
      </p:grpSpPr>
      <p:pic>
        <p:nvPicPr>
          <p:cNvPr id="9" name="Imagem 8" descr="Interface gráfica do usuário&#10;&#10;O conteúdo gerado por IA pode estar incorreto.">
            <a:extLst>
              <a:ext uri="{FF2B5EF4-FFF2-40B4-BE49-F238E27FC236}">
                <a16:creationId xmlns:a16="http://schemas.microsoft.com/office/drawing/2014/main" id="{ECCD2FB9-7127-3332-D054-D870E5C9338A}"/>
              </a:ext>
            </a:extLst>
          </p:cNvPr>
          <p:cNvPicPr>
            <a:picLocks noChangeAspect="1"/>
          </p:cNvPicPr>
          <p:nvPr/>
        </p:nvPicPr>
        <p:blipFill>
          <a:blip r:embed="rId2">
            <a:extLst>
              <a:ext uri="{28A0092B-C50C-407E-A947-70E740481C1C}">
                <a14:useLocalDpi xmlns:a14="http://schemas.microsoft.com/office/drawing/2010/main" val="0"/>
              </a:ext>
            </a:extLst>
          </a:blip>
          <a:srcRect r="6786"/>
          <a:stretch>
            <a:fillRect/>
          </a:stretch>
        </p:blipFill>
        <p:spPr>
          <a:xfrm>
            <a:off x="0" y="0"/>
            <a:ext cx="12192000" cy="6858000"/>
          </a:xfrm>
          <a:prstGeom prst="rect">
            <a:avLst/>
          </a:prstGeom>
        </p:spPr>
      </p:pic>
      <p:grpSp>
        <p:nvGrpSpPr>
          <p:cNvPr id="15" name="Group 21">
            <a:extLst>
              <a:ext uri="{FF2B5EF4-FFF2-40B4-BE49-F238E27FC236}">
                <a16:creationId xmlns:a16="http://schemas.microsoft.com/office/drawing/2014/main" id="{FAC579AA-F6DA-2737-9016-BBF59986B883}"/>
              </a:ext>
            </a:extLst>
          </p:cNvPr>
          <p:cNvGrpSpPr/>
          <p:nvPr/>
        </p:nvGrpSpPr>
        <p:grpSpPr>
          <a:xfrm>
            <a:off x="4234132" y="-477729"/>
            <a:ext cx="3789387" cy="4869568"/>
            <a:chOff x="4830127" y="-108882"/>
            <a:chExt cx="2493330" cy="4869568"/>
          </a:xfrm>
        </p:grpSpPr>
        <p:sp>
          <p:nvSpPr>
            <p:cNvPr id="16" name="Oval 19">
              <a:extLst>
                <a:ext uri="{FF2B5EF4-FFF2-40B4-BE49-F238E27FC236}">
                  <a16:creationId xmlns:a16="http://schemas.microsoft.com/office/drawing/2014/main" id="{71A7AC8B-BF80-01A0-9102-DF9E5D3A4551}"/>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0">
              <a:extLst>
                <a:ext uri="{FF2B5EF4-FFF2-40B4-BE49-F238E27FC236}">
                  <a16:creationId xmlns:a16="http://schemas.microsoft.com/office/drawing/2014/main" id="{E8EEC2BC-1656-3307-6FFE-691E9D387ADC}"/>
                </a:ext>
              </a:extLst>
            </p:cNvPr>
            <p:cNvSpPr/>
            <p:nvPr/>
          </p:nvSpPr>
          <p:spPr>
            <a:xfrm>
              <a:off x="4830127" y="-108882"/>
              <a:ext cx="2493330" cy="4869568"/>
            </a:xfrm>
            <a:prstGeom prst="trapezoid">
              <a:avLst/>
            </a:prstGeom>
            <a:gradFill>
              <a:gsLst>
                <a:gs pos="0">
                  <a:schemeClr val="bg1"/>
                </a:gs>
                <a:gs pos="100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20">
            <a:extLst>
              <a:ext uri="{FF2B5EF4-FFF2-40B4-BE49-F238E27FC236}">
                <a16:creationId xmlns:a16="http://schemas.microsoft.com/office/drawing/2014/main" id="{C3814427-358B-03D7-C57A-717E2F1A02CC}"/>
              </a:ext>
            </a:extLst>
          </p:cNvPr>
          <p:cNvSpPr/>
          <p:nvPr/>
        </p:nvSpPr>
        <p:spPr>
          <a:xfrm>
            <a:off x="3664566" y="278199"/>
            <a:ext cx="4990843" cy="4869568"/>
          </a:xfrm>
          <a:prstGeom prst="trapezoid">
            <a:avLst>
              <a:gd name="adj" fmla="val 44374"/>
            </a:avLst>
          </a:prstGeom>
          <a:gradFill>
            <a:gsLst>
              <a:gs pos="0">
                <a:schemeClr val="bg1">
                  <a:alpha val="70000"/>
                </a:schemeClr>
              </a:gs>
              <a:gs pos="100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2">
            <a:extLst>
              <a:ext uri="{FF2B5EF4-FFF2-40B4-BE49-F238E27FC236}">
                <a16:creationId xmlns:a16="http://schemas.microsoft.com/office/drawing/2014/main" id="{4B77476F-FAF6-0820-79A0-14E45E54CC2A}"/>
              </a:ext>
            </a:extLst>
          </p:cNvPr>
          <p:cNvGrpSpPr/>
          <p:nvPr/>
        </p:nvGrpSpPr>
        <p:grpSpPr>
          <a:xfrm rot="1377450">
            <a:off x="7658162" y="-826110"/>
            <a:ext cx="3357401" cy="4869568"/>
            <a:chOff x="4830127" y="-108882"/>
            <a:chExt cx="2493330" cy="4869568"/>
          </a:xfrm>
        </p:grpSpPr>
        <p:sp>
          <p:nvSpPr>
            <p:cNvPr id="20" name="Oval 23">
              <a:extLst>
                <a:ext uri="{FF2B5EF4-FFF2-40B4-BE49-F238E27FC236}">
                  <a16:creationId xmlns:a16="http://schemas.microsoft.com/office/drawing/2014/main" id="{C0078521-5A6D-BC66-DE71-6AEA64F1FD5A}"/>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A04B872-A7CB-D592-2633-29C26B4D6911}"/>
                </a:ext>
              </a:extLst>
            </p:cNvPr>
            <p:cNvSpPr/>
            <p:nvPr/>
          </p:nvSpPr>
          <p:spPr>
            <a:xfrm>
              <a:off x="4830127" y="-108882"/>
              <a:ext cx="2493330" cy="4869568"/>
            </a:xfrm>
            <a:prstGeom prst="trapezoid">
              <a:avLst/>
            </a:prstGeom>
            <a:gradFill>
              <a:gsLst>
                <a:gs pos="20000">
                  <a:schemeClr val="bg1"/>
                </a:gs>
                <a:gs pos="80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8">
            <a:extLst>
              <a:ext uri="{FF2B5EF4-FFF2-40B4-BE49-F238E27FC236}">
                <a16:creationId xmlns:a16="http://schemas.microsoft.com/office/drawing/2014/main" id="{11BB62D0-84E6-EAAB-B271-31E3182F379D}"/>
              </a:ext>
            </a:extLst>
          </p:cNvPr>
          <p:cNvGrpSpPr/>
          <p:nvPr/>
        </p:nvGrpSpPr>
        <p:grpSpPr>
          <a:xfrm rot="20159797">
            <a:off x="1398258" y="-805642"/>
            <a:ext cx="3357401" cy="4869568"/>
            <a:chOff x="4830127" y="-108882"/>
            <a:chExt cx="2493330" cy="4869568"/>
          </a:xfrm>
        </p:grpSpPr>
        <p:sp>
          <p:nvSpPr>
            <p:cNvPr id="23" name="Oval 23">
              <a:extLst>
                <a:ext uri="{FF2B5EF4-FFF2-40B4-BE49-F238E27FC236}">
                  <a16:creationId xmlns:a16="http://schemas.microsoft.com/office/drawing/2014/main" id="{55F435CD-9625-43F6-0D32-713F4100AAB0}"/>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0">
              <a:extLst>
                <a:ext uri="{FF2B5EF4-FFF2-40B4-BE49-F238E27FC236}">
                  <a16:creationId xmlns:a16="http://schemas.microsoft.com/office/drawing/2014/main" id="{1CE1D73C-AEFE-DB4C-06D7-F8ED8CD3FA14}"/>
                </a:ext>
              </a:extLst>
            </p:cNvPr>
            <p:cNvSpPr/>
            <p:nvPr/>
          </p:nvSpPr>
          <p:spPr>
            <a:xfrm>
              <a:off x="4830127" y="-108882"/>
              <a:ext cx="2493330" cy="4869568"/>
            </a:xfrm>
            <a:prstGeom prst="trapezoid">
              <a:avLst/>
            </a:prstGeom>
            <a:gradFill>
              <a:gsLst>
                <a:gs pos="14000">
                  <a:schemeClr val="bg1"/>
                </a:gs>
                <a:gs pos="85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0">
            <a:extLst>
              <a:ext uri="{FF2B5EF4-FFF2-40B4-BE49-F238E27FC236}">
                <a16:creationId xmlns:a16="http://schemas.microsoft.com/office/drawing/2014/main" id="{1CA2B0C9-FEC2-4FBF-6932-A24341F82A39}"/>
              </a:ext>
            </a:extLst>
          </p:cNvPr>
          <p:cNvSpPr/>
          <p:nvPr/>
        </p:nvSpPr>
        <p:spPr>
          <a:xfrm rot="1481744">
            <a:off x="6300192" y="-173051"/>
            <a:ext cx="5577220" cy="4869568"/>
          </a:xfrm>
          <a:prstGeom prst="trapezoid">
            <a:avLst>
              <a:gd name="adj" fmla="val 49180"/>
            </a:avLst>
          </a:prstGeom>
          <a:gradFill>
            <a:gsLst>
              <a:gs pos="0">
                <a:schemeClr val="bg1">
                  <a:alpha val="70000"/>
                </a:schemeClr>
              </a:gs>
              <a:gs pos="65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0">
            <a:extLst>
              <a:ext uri="{FF2B5EF4-FFF2-40B4-BE49-F238E27FC236}">
                <a16:creationId xmlns:a16="http://schemas.microsoft.com/office/drawing/2014/main" id="{303E280B-2517-C26E-6153-C5ECB7DEDCE3}"/>
              </a:ext>
            </a:extLst>
          </p:cNvPr>
          <p:cNvSpPr/>
          <p:nvPr/>
        </p:nvSpPr>
        <p:spPr>
          <a:xfrm rot="19931984">
            <a:off x="364680" y="-979068"/>
            <a:ext cx="5577220" cy="5245765"/>
          </a:xfrm>
          <a:prstGeom prst="trapezoid">
            <a:avLst>
              <a:gd name="adj" fmla="val 49180"/>
            </a:avLst>
          </a:prstGeom>
          <a:gradFill>
            <a:gsLst>
              <a:gs pos="0">
                <a:schemeClr val="bg1">
                  <a:alpha val="70000"/>
                </a:schemeClr>
              </a:gs>
              <a:gs pos="100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Imagem 26" descr="Uma imagem contendo Interface gráfica do usuário&#10;&#10;Descrição gerada automaticamente">
            <a:extLst>
              <a:ext uri="{FF2B5EF4-FFF2-40B4-BE49-F238E27FC236}">
                <a16:creationId xmlns:a16="http://schemas.microsoft.com/office/drawing/2014/main" id="{36B23878-6FC7-F713-38A4-ABF084833F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490" y="2246501"/>
            <a:ext cx="2363020" cy="870586"/>
          </a:xfrm>
          <a:prstGeom prst="rect">
            <a:avLst/>
          </a:prstGeom>
        </p:spPr>
      </p:pic>
      <p:pic>
        <p:nvPicPr>
          <p:cNvPr id="28" name="Imagem 27" descr="Uma imagem contendo Interface gráfica do usuário&#10;&#10;Descrição gerada automaticamente">
            <a:extLst>
              <a:ext uri="{FF2B5EF4-FFF2-40B4-BE49-F238E27FC236}">
                <a16:creationId xmlns:a16="http://schemas.microsoft.com/office/drawing/2014/main" id="{A771B32A-B9EE-4593-A6E4-AA96E4C16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9943" y="3521253"/>
            <a:ext cx="2361600" cy="870586"/>
          </a:xfrm>
          <a:prstGeom prst="rect">
            <a:avLst/>
          </a:prstGeom>
        </p:spPr>
      </p:pic>
      <p:sp>
        <p:nvSpPr>
          <p:cNvPr id="3" name="CaixaDeTexto 2">
            <a:extLst>
              <a:ext uri="{FF2B5EF4-FFF2-40B4-BE49-F238E27FC236}">
                <a16:creationId xmlns:a16="http://schemas.microsoft.com/office/drawing/2014/main" id="{EFB34AE4-19B2-8C47-B77F-FA15D6BFFCC3}"/>
              </a:ext>
            </a:extLst>
          </p:cNvPr>
          <p:cNvSpPr txBox="1"/>
          <p:nvPr/>
        </p:nvSpPr>
        <p:spPr>
          <a:xfrm>
            <a:off x="1490780" y="6264317"/>
            <a:ext cx="9210440" cy="584775"/>
          </a:xfrm>
          <a:prstGeom prst="rect">
            <a:avLst/>
          </a:prstGeom>
          <a:noFill/>
        </p:spPr>
        <p:txBody>
          <a:bodyPr wrap="square">
            <a:spAutoFit/>
          </a:bodyPr>
          <a:lstStyle/>
          <a:p>
            <a:pPr algn="ctr"/>
            <a:r>
              <a:rPr lang="pt-BR" sz="3200" b="1" dirty="0">
                <a:solidFill>
                  <a:schemeClr val="bg1"/>
                </a:solidFill>
                <a:effectLst>
                  <a:outerShdw blurRad="38100" dist="38100" dir="2700000" algn="tl">
                    <a:srgbClr val="000000">
                      <a:alpha val="43137"/>
                    </a:srgbClr>
                  </a:outerShdw>
                </a:effectLst>
                <a:latin typeface="Gill Sans MT" panose="020B0502020104020203" pitchFamily="34" charset="0"/>
              </a:rPr>
              <a:t>% Conformidade da Rede Direta (RPS)</a:t>
            </a:r>
          </a:p>
        </p:txBody>
      </p:sp>
      <p:pic>
        <p:nvPicPr>
          <p:cNvPr id="5" name="Imagem 4" descr="Uma imagem contendo Texto&#10;&#10;O conteúdo gerado por IA pode estar incorreto.">
            <a:extLst>
              <a:ext uri="{FF2B5EF4-FFF2-40B4-BE49-F238E27FC236}">
                <a16:creationId xmlns:a16="http://schemas.microsoft.com/office/drawing/2014/main" id="{61636E5F-6A9B-7F52-D17A-D6E7B87763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6822" y="3776111"/>
            <a:ext cx="2337814" cy="861300"/>
          </a:xfrm>
          <a:prstGeom prst="rect">
            <a:avLst/>
          </a:prstGeom>
        </p:spPr>
      </p:pic>
    </p:spTree>
    <p:extLst>
      <p:ext uri="{BB962C8B-B14F-4D97-AF65-F5344CB8AC3E}">
        <p14:creationId xmlns:p14="http://schemas.microsoft.com/office/powerpoint/2010/main" val="9904469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200"/>
                                        <p:tgtEl>
                                          <p:spTgt spid="19"/>
                                        </p:tgtEl>
                                      </p:cBhvr>
                                    </p:animEffect>
                                  </p:childTnLst>
                                </p:cTn>
                              </p:par>
                              <p:par>
                                <p:cTn id="8" presetID="1" presetClass="entr" presetSubtype="0" fill="hold" grpId="1"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200"/>
                            </p:stCondLst>
                            <p:childTnLst>
                              <p:par>
                                <p:cTn id="11" presetID="35" presetClass="emph" presetSubtype="0" repeatCount="indefinite" fill="hold" grpId="0" nodeType="afterEffect">
                                  <p:stCondLst>
                                    <p:cond delay="0"/>
                                  </p:stCondLst>
                                  <p:childTnLst>
                                    <p:anim calcmode="discrete" valueType="str">
                                      <p:cBhvr>
                                        <p:cTn id="12" dur="1000" fill="hold"/>
                                        <p:tgtEl>
                                          <p:spTgt spid="25"/>
                                        </p:tgtEl>
                                        <p:attrNameLst>
                                          <p:attrName>style.visibility</p:attrName>
                                        </p:attrNameLst>
                                      </p:cBhvr>
                                      <p:tavLst>
                                        <p:tav tm="0">
                                          <p:val>
                                            <p:strVal val="hidden"/>
                                          </p:val>
                                        </p:tav>
                                        <p:tav tm="50000">
                                          <p:val>
                                            <p:strVal val="visible"/>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200"/>
                                        <p:tgtEl>
                                          <p:spTgt spid="22"/>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200"/>
                            </p:stCondLst>
                            <p:childTnLst>
                              <p:par>
                                <p:cTn id="26" presetID="35" presetClass="emph" presetSubtype="0" repeatCount="indefinite" fill="hold" grpId="0" nodeType="afterEffect">
                                  <p:stCondLst>
                                    <p:cond delay="0"/>
                                  </p:stCondLst>
                                  <p:childTnLst>
                                    <p:anim calcmode="discrete" valueType="str">
                                      <p:cBhvr>
                                        <p:cTn id="27" dur="1000" fill="hold"/>
                                        <p:tgtEl>
                                          <p:spTgt spid="26"/>
                                        </p:tgtEl>
                                        <p:attrNameLst>
                                          <p:attrName>style.visibility</p:attrName>
                                        </p:attrNameLst>
                                      </p:cBhvr>
                                      <p:tavLst>
                                        <p:tav tm="0">
                                          <p:val>
                                            <p:strVal val="hidden"/>
                                          </p:val>
                                        </p:tav>
                                        <p:tav tm="50000">
                                          <p:val>
                                            <p:strVal val="visible"/>
                                          </p:val>
                                        </p:tav>
                                      </p:tavLst>
                                    </p:anim>
                                  </p:childTnLst>
                                </p:cTn>
                              </p:par>
                              <p:par>
                                <p:cTn id="28" presetID="53" presetClass="entr" presetSubtype="16"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200"/>
                                        <p:tgtEl>
                                          <p:spTgt spid="15"/>
                                        </p:tgtEl>
                                      </p:cBhvr>
                                    </p:animEffect>
                                  </p:childTnLst>
                                </p:cTn>
                              </p:par>
                              <p:par>
                                <p:cTn id="38" presetID="1"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200"/>
                            </p:stCondLst>
                            <p:childTnLst>
                              <p:par>
                                <p:cTn id="41" presetID="35" presetClass="emph" presetSubtype="0" repeatCount="indefinite" fill="hold" grpId="0" nodeType="afterEffect">
                                  <p:stCondLst>
                                    <p:cond delay="0"/>
                                  </p:stCondLst>
                                  <p:childTnLst>
                                    <p:anim calcmode="discrete" valueType="str">
                                      <p:cBhvr>
                                        <p:cTn id="42" dur="1000" fill="hold"/>
                                        <p:tgtEl>
                                          <p:spTgt spid="18"/>
                                        </p:tgtEl>
                                        <p:attrNameLst>
                                          <p:attrName>style.visibility</p:attrName>
                                        </p:attrNameLst>
                                      </p:cBhvr>
                                      <p:tavLst>
                                        <p:tav tm="0">
                                          <p:val>
                                            <p:strVal val="hidden"/>
                                          </p:val>
                                        </p:tav>
                                        <p:tav tm="50000">
                                          <p:val>
                                            <p:strVal val="visible"/>
                                          </p:val>
                                        </p:tav>
                                      </p:tavLst>
                                    </p:anim>
                                  </p:childTnLst>
                                </p:cTn>
                              </p:par>
                              <p:par>
                                <p:cTn id="43" presetID="53" presetClass="entr" presetSubtype="16"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5" grpId="0" animBg="1"/>
      <p:bldP spid="25" grpId="1" animBg="1"/>
      <p:bldP spid="26" grpId="0" animBg="1"/>
      <p:bldP spid="2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4276-80D7-6085-7767-493BEAB86B23}"/>
            </a:ext>
          </a:extLst>
        </p:cNvPr>
        <p:cNvGrpSpPr/>
        <p:nvPr/>
      </p:nvGrpSpPr>
      <p:grpSpPr>
        <a:xfrm>
          <a:off x="0" y="0"/>
          <a:ext cx="0" cy="0"/>
          <a:chOff x="0" y="0"/>
          <a:chExt cx="0" cy="0"/>
        </a:xfrm>
      </p:grpSpPr>
      <p:pic>
        <p:nvPicPr>
          <p:cNvPr id="9" name="Imagem 8" descr="Interface gráfica do usuário&#10;&#10;O conteúdo gerado por IA pode estar incorreto.">
            <a:extLst>
              <a:ext uri="{FF2B5EF4-FFF2-40B4-BE49-F238E27FC236}">
                <a16:creationId xmlns:a16="http://schemas.microsoft.com/office/drawing/2014/main" id="{5C9F573C-1E38-9DBB-29E8-DA8C88E07EF6}"/>
              </a:ext>
            </a:extLst>
          </p:cNvPr>
          <p:cNvPicPr>
            <a:picLocks noChangeAspect="1"/>
          </p:cNvPicPr>
          <p:nvPr/>
        </p:nvPicPr>
        <p:blipFill>
          <a:blip r:embed="rId3">
            <a:extLst>
              <a:ext uri="{28A0092B-C50C-407E-A947-70E740481C1C}">
                <a14:useLocalDpi xmlns:a14="http://schemas.microsoft.com/office/drawing/2010/main" val="0"/>
              </a:ext>
            </a:extLst>
          </a:blip>
          <a:srcRect r="6786"/>
          <a:stretch>
            <a:fillRect/>
          </a:stretch>
        </p:blipFill>
        <p:spPr>
          <a:xfrm>
            <a:off x="0" y="0"/>
            <a:ext cx="12192000" cy="6858000"/>
          </a:xfrm>
          <a:prstGeom prst="rect">
            <a:avLst/>
          </a:prstGeom>
        </p:spPr>
      </p:pic>
      <p:grpSp>
        <p:nvGrpSpPr>
          <p:cNvPr id="15" name="Group 21">
            <a:extLst>
              <a:ext uri="{FF2B5EF4-FFF2-40B4-BE49-F238E27FC236}">
                <a16:creationId xmlns:a16="http://schemas.microsoft.com/office/drawing/2014/main" id="{D69484AA-901A-A809-DFE4-DFF913C539FD}"/>
              </a:ext>
            </a:extLst>
          </p:cNvPr>
          <p:cNvGrpSpPr/>
          <p:nvPr/>
        </p:nvGrpSpPr>
        <p:grpSpPr>
          <a:xfrm>
            <a:off x="4234132" y="-477729"/>
            <a:ext cx="3789387" cy="4869568"/>
            <a:chOff x="4830127" y="-108882"/>
            <a:chExt cx="2493330" cy="4869568"/>
          </a:xfrm>
        </p:grpSpPr>
        <p:sp>
          <p:nvSpPr>
            <p:cNvPr id="16" name="Oval 19">
              <a:extLst>
                <a:ext uri="{FF2B5EF4-FFF2-40B4-BE49-F238E27FC236}">
                  <a16:creationId xmlns:a16="http://schemas.microsoft.com/office/drawing/2014/main" id="{9E2570D8-F961-8C9A-5910-976AAE9C8FB3}"/>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0">
              <a:extLst>
                <a:ext uri="{FF2B5EF4-FFF2-40B4-BE49-F238E27FC236}">
                  <a16:creationId xmlns:a16="http://schemas.microsoft.com/office/drawing/2014/main" id="{463390AD-5294-D6CC-5139-9C87875DF71B}"/>
                </a:ext>
              </a:extLst>
            </p:cNvPr>
            <p:cNvSpPr/>
            <p:nvPr/>
          </p:nvSpPr>
          <p:spPr>
            <a:xfrm>
              <a:off x="4830127" y="-108882"/>
              <a:ext cx="2493330" cy="4869568"/>
            </a:xfrm>
            <a:prstGeom prst="trapezoid">
              <a:avLst/>
            </a:prstGeom>
            <a:gradFill>
              <a:gsLst>
                <a:gs pos="0">
                  <a:schemeClr val="bg1"/>
                </a:gs>
                <a:gs pos="100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20">
            <a:extLst>
              <a:ext uri="{FF2B5EF4-FFF2-40B4-BE49-F238E27FC236}">
                <a16:creationId xmlns:a16="http://schemas.microsoft.com/office/drawing/2014/main" id="{2CEEB1AC-3C59-25B8-0B98-58045503D07C}"/>
              </a:ext>
            </a:extLst>
          </p:cNvPr>
          <p:cNvSpPr/>
          <p:nvPr/>
        </p:nvSpPr>
        <p:spPr>
          <a:xfrm>
            <a:off x="3664566" y="278199"/>
            <a:ext cx="4990843" cy="4869568"/>
          </a:xfrm>
          <a:prstGeom prst="trapezoid">
            <a:avLst>
              <a:gd name="adj" fmla="val 44374"/>
            </a:avLst>
          </a:prstGeom>
          <a:gradFill>
            <a:gsLst>
              <a:gs pos="0">
                <a:schemeClr val="bg1">
                  <a:alpha val="70000"/>
                </a:schemeClr>
              </a:gs>
              <a:gs pos="100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2">
            <a:extLst>
              <a:ext uri="{FF2B5EF4-FFF2-40B4-BE49-F238E27FC236}">
                <a16:creationId xmlns:a16="http://schemas.microsoft.com/office/drawing/2014/main" id="{ECC5844F-F984-029C-A823-F024B5481AB4}"/>
              </a:ext>
            </a:extLst>
          </p:cNvPr>
          <p:cNvGrpSpPr/>
          <p:nvPr/>
        </p:nvGrpSpPr>
        <p:grpSpPr>
          <a:xfrm rot="1377450">
            <a:off x="7658162" y="-826110"/>
            <a:ext cx="3357401" cy="4869568"/>
            <a:chOff x="4830127" y="-108882"/>
            <a:chExt cx="2493330" cy="4869568"/>
          </a:xfrm>
        </p:grpSpPr>
        <p:sp>
          <p:nvSpPr>
            <p:cNvPr id="20" name="Oval 23">
              <a:extLst>
                <a:ext uri="{FF2B5EF4-FFF2-40B4-BE49-F238E27FC236}">
                  <a16:creationId xmlns:a16="http://schemas.microsoft.com/office/drawing/2014/main" id="{6FF0B3AF-6D3B-D755-03C4-012D6CD201F2}"/>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571D5CE-BCC9-45BD-5954-531EDCFC5A15}"/>
                </a:ext>
              </a:extLst>
            </p:cNvPr>
            <p:cNvSpPr/>
            <p:nvPr/>
          </p:nvSpPr>
          <p:spPr>
            <a:xfrm>
              <a:off x="4830127" y="-108882"/>
              <a:ext cx="2493330" cy="4869568"/>
            </a:xfrm>
            <a:prstGeom prst="trapezoid">
              <a:avLst/>
            </a:prstGeom>
            <a:gradFill>
              <a:gsLst>
                <a:gs pos="20000">
                  <a:schemeClr val="bg1"/>
                </a:gs>
                <a:gs pos="80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8">
            <a:extLst>
              <a:ext uri="{FF2B5EF4-FFF2-40B4-BE49-F238E27FC236}">
                <a16:creationId xmlns:a16="http://schemas.microsoft.com/office/drawing/2014/main" id="{3E8DA094-91FD-3BEB-3014-ABB985FFF17A}"/>
              </a:ext>
            </a:extLst>
          </p:cNvPr>
          <p:cNvGrpSpPr/>
          <p:nvPr/>
        </p:nvGrpSpPr>
        <p:grpSpPr>
          <a:xfrm rot="20159797">
            <a:off x="1398258" y="-805642"/>
            <a:ext cx="3357401" cy="4869568"/>
            <a:chOff x="4830127" y="-108882"/>
            <a:chExt cx="2493330" cy="4869568"/>
          </a:xfrm>
        </p:grpSpPr>
        <p:sp>
          <p:nvSpPr>
            <p:cNvPr id="23" name="Oval 23">
              <a:extLst>
                <a:ext uri="{FF2B5EF4-FFF2-40B4-BE49-F238E27FC236}">
                  <a16:creationId xmlns:a16="http://schemas.microsoft.com/office/drawing/2014/main" id="{13B69EAB-F64C-FB1B-B22A-D56BAA5A4FE4}"/>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0">
              <a:extLst>
                <a:ext uri="{FF2B5EF4-FFF2-40B4-BE49-F238E27FC236}">
                  <a16:creationId xmlns:a16="http://schemas.microsoft.com/office/drawing/2014/main" id="{F813F393-D7FF-8686-9668-4D720664250D}"/>
                </a:ext>
              </a:extLst>
            </p:cNvPr>
            <p:cNvSpPr/>
            <p:nvPr/>
          </p:nvSpPr>
          <p:spPr>
            <a:xfrm>
              <a:off x="4830127" y="-108882"/>
              <a:ext cx="2493330" cy="4869568"/>
            </a:xfrm>
            <a:prstGeom prst="trapezoid">
              <a:avLst/>
            </a:prstGeom>
            <a:gradFill>
              <a:gsLst>
                <a:gs pos="14000">
                  <a:schemeClr val="bg1"/>
                </a:gs>
                <a:gs pos="85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0">
            <a:extLst>
              <a:ext uri="{FF2B5EF4-FFF2-40B4-BE49-F238E27FC236}">
                <a16:creationId xmlns:a16="http://schemas.microsoft.com/office/drawing/2014/main" id="{78A02813-CCA1-EFA2-C68C-761470155164}"/>
              </a:ext>
            </a:extLst>
          </p:cNvPr>
          <p:cNvSpPr/>
          <p:nvPr/>
        </p:nvSpPr>
        <p:spPr>
          <a:xfrm rot="1481744">
            <a:off x="6300192" y="-173051"/>
            <a:ext cx="5577220" cy="4869568"/>
          </a:xfrm>
          <a:prstGeom prst="trapezoid">
            <a:avLst>
              <a:gd name="adj" fmla="val 49180"/>
            </a:avLst>
          </a:prstGeom>
          <a:gradFill>
            <a:gsLst>
              <a:gs pos="0">
                <a:schemeClr val="bg1">
                  <a:alpha val="70000"/>
                </a:schemeClr>
              </a:gs>
              <a:gs pos="65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0">
            <a:extLst>
              <a:ext uri="{FF2B5EF4-FFF2-40B4-BE49-F238E27FC236}">
                <a16:creationId xmlns:a16="http://schemas.microsoft.com/office/drawing/2014/main" id="{E3701E79-CF90-EB42-8044-C1BBA070B04F}"/>
              </a:ext>
            </a:extLst>
          </p:cNvPr>
          <p:cNvSpPr/>
          <p:nvPr/>
        </p:nvSpPr>
        <p:spPr>
          <a:xfrm rot="19931984">
            <a:off x="364680" y="-979068"/>
            <a:ext cx="5577220" cy="5245765"/>
          </a:xfrm>
          <a:prstGeom prst="trapezoid">
            <a:avLst>
              <a:gd name="adj" fmla="val 49180"/>
            </a:avLst>
          </a:prstGeom>
          <a:gradFill>
            <a:gsLst>
              <a:gs pos="0">
                <a:schemeClr val="bg1">
                  <a:alpha val="70000"/>
                </a:schemeClr>
              </a:gs>
              <a:gs pos="100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Imagem 26">
            <a:extLst>
              <a:ext uri="{FF2B5EF4-FFF2-40B4-BE49-F238E27FC236}">
                <a16:creationId xmlns:a16="http://schemas.microsoft.com/office/drawing/2014/main" id="{56ECF889-6BA9-A311-FAFE-056D9DE1F4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914490" y="2246501"/>
            <a:ext cx="2363019" cy="870586"/>
          </a:xfrm>
          <a:prstGeom prst="rect">
            <a:avLst/>
          </a:prstGeom>
        </p:spPr>
      </p:pic>
      <p:pic>
        <p:nvPicPr>
          <p:cNvPr id="28" name="Imagem 27">
            <a:extLst>
              <a:ext uri="{FF2B5EF4-FFF2-40B4-BE49-F238E27FC236}">
                <a16:creationId xmlns:a16="http://schemas.microsoft.com/office/drawing/2014/main" id="{D00EE690-CFE7-76FF-4617-243CFB74371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419943" y="3521514"/>
            <a:ext cx="2361600" cy="870063"/>
          </a:xfrm>
          <a:prstGeom prst="rect">
            <a:avLst/>
          </a:prstGeom>
        </p:spPr>
      </p:pic>
      <p:sp>
        <p:nvSpPr>
          <p:cNvPr id="3" name="CaixaDeTexto 2">
            <a:extLst>
              <a:ext uri="{FF2B5EF4-FFF2-40B4-BE49-F238E27FC236}">
                <a16:creationId xmlns:a16="http://schemas.microsoft.com/office/drawing/2014/main" id="{475805BB-77BF-0560-97E5-D7C3DA627D3B}"/>
              </a:ext>
            </a:extLst>
          </p:cNvPr>
          <p:cNvSpPr txBox="1"/>
          <p:nvPr/>
        </p:nvSpPr>
        <p:spPr>
          <a:xfrm>
            <a:off x="1010798" y="6264317"/>
            <a:ext cx="10170404" cy="584775"/>
          </a:xfrm>
          <a:prstGeom prst="rect">
            <a:avLst/>
          </a:prstGeom>
          <a:noFill/>
        </p:spPr>
        <p:txBody>
          <a:bodyPr wrap="square">
            <a:spAutoFit/>
          </a:bodyPr>
          <a:lstStyle/>
          <a:p>
            <a:pPr algn="ctr"/>
            <a:r>
              <a:rPr lang="pt-BR" sz="3200" b="1" dirty="0">
                <a:solidFill>
                  <a:schemeClr val="bg1"/>
                </a:solidFill>
                <a:effectLst>
                  <a:outerShdw blurRad="38100" dist="38100" dir="2700000" algn="tl">
                    <a:srgbClr val="000000">
                      <a:alpha val="43137"/>
                    </a:srgbClr>
                  </a:outerShdw>
                </a:effectLst>
                <a:latin typeface="Gill Sans MT" panose="020B0502020104020203" pitchFamily="34" charset="0"/>
              </a:rPr>
              <a:t>Envio de Documentos no Prazo Estabelecido </a:t>
            </a:r>
          </a:p>
        </p:txBody>
      </p:sp>
      <p:pic>
        <p:nvPicPr>
          <p:cNvPr id="5" name="Imagem 4">
            <a:extLst>
              <a:ext uri="{FF2B5EF4-FFF2-40B4-BE49-F238E27FC236}">
                <a16:creationId xmlns:a16="http://schemas.microsoft.com/office/drawing/2014/main" id="{7BF97ECA-4526-9A67-AE8A-18EB27512A6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466822" y="3776111"/>
            <a:ext cx="2337814" cy="861299"/>
          </a:xfrm>
          <a:prstGeom prst="rect">
            <a:avLst/>
          </a:prstGeom>
        </p:spPr>
      </p:pic>
    </p:spTree>
    <p:extLst>
      <p:ext uri="{BB962C8B-B14F-4D97-AF65-F5344CB8AC3E}">
        <p14:creationId xmlns:p14="http://schemas.microsoft.com/office/powerpoint/2010/main" val="3733170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200"/>
                                        <p:tgtEl>
                                          <p:spTgt spid="19"/>
                                        </p:tgtEl>
                                      </p:cBhvr>
                                    </p:animEffect>
                                  </p:childTnLst>
                                </p:cTn>
                              </p:par>
                              <p:par>
                                <p:cTn id="8" presetID="1" presetClass="entr" presetSubtype="0" fill="hold" grpId="1"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200"/>
                            </p:stCondLst>
                            <p:childTnLst>
                              <p:par>
                                <p:cTn id="11" presetID="35" presetClass="emph" presetSubtype="0" repeatCount="indefinite" fill="hold" grpId="0" nodeType="afterEffect">
                                  <p:stCondLst>
                                    <p:cond delay="0"/>
                                  </p:stCondLst>
                                  <p:childTnLst>
                                    <p:anim calcmode="discrete" valueType="str">
                                      <p:cBhvr>
                                        <p:cTn id="12" dur="1000" fill="hold"/>
                                        <p:tgtEl>
                                          <p:spTgt spid="25"/>
                                        </p:tgtEl>
                                        <p:attrNameLst>
                                          <p:attrName>style.visibility</p:attrName>
                                        </p:attrNameLst>
                                      </p:cBhvr>
                                      <p:tavLst>
                                        <p:tav tm="0">
                                          <p:val>
                                            <p:strVal val="hidden"/>
                                          </p:val>
                                        </p:tav>
                                        <p:tav tm="50000">
                                          <p:val>
                                            <p:strVal val="visible"/>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200"/>
                                        <p:tgtEl>
                                          <p:spTgt spid="22"/>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200"/>
                            </p:stCondLst>
                            <p:childTnLst>
                              <p:par>
                                <p:cTn id="26" presetID="35" presetClass="emph" presetSubtype="0" repeatCount="indefinite" fill="hold" grpId="0" nodeType="afterEffect">
                                  <p:stCondLst>
                                    <p:cond delay="0"/>
                                  </p:stCondLst>
                                  <p:childTnLst>
                                    <p:anim calcmode="discrete" valueType="str">
                                      <p:cBhvr>
                                        <p:cTn id="27" dur="1000" fill="hold"/>
                                        <p:tgtEl>
                                          <p:spTgt spid="26"/>
                                        </p:tgtEl>
                                        <p:attrNameLst>
                                          <p:attrName>style.visibility</p:attrName>
                                        </p:attrNameLst>
                                      </p:cBhvr>
                                      <p:tavLst>
                                        <p:tav tm="0">
                                          <p:val>
                                            <p:strVal val="hidden"/>
                                          </p:val>
                                        </p:tav>
                                        <p:tav tm="50000">
                                          <p:val>
                                            <p:strVal val="visible"/>
                                          </p:val>
                                        </p:tav>
                                      </p:tavLst>
                                    </p:anim>
                                  </p:childTnLst>
                                </p:cTn>
                              </p:par>
                              <p:par>
                                <p:cTn id="28" presetID="53" presetClass="entr" presetSubtype="16"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200"/>
                                        <p:tgtEl>
                                          <p:spTgt spid="15"/>
                                        </p:tgtEl>
                                      </p:cBhvr>
                                    </p:animEffect>
                                  </p:childTnLst>
                                </p:cTn>
                              </p:par>
                              <p:par>
                                <p:cTn id="38" presetID="1"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200"/>
                            </p:stCondLst>
                            <p:childTnLst>
                              <p:par>
                                <p:cTn id="41" presetID="35" presetClass="emph" presetSubtype="0" repeatCount="indefinite" fill="hold" grpId="0" nodeType="afterEffect">
                                  <p:stCondLst>
                                    <p:cond delay="0"/>
                                  </p:stCondLst>
                                  <p:childTnLst>
                                    <p:anim calcmode="discrete" valueType="str">
                                      <p:cBhvr>
                                        <p:cTn id="42" dur="1000" fill="hold"/>
                                        <p:tgtEl>
                                          <p:spTgt spid="18"/>
                                        </p:tgtEl>
                                        <p:attrNameLst>
                                          <p:attrName>style.visibility</p:attrName>
                                        </p:attrNameLst>
                                      </p:cBhvr>
                                      <p:tavLst>
                                        <p:tav tm="0">
                                          <p:val>
                                            <p:strVal val="hidden"/>
                                          </p:val>
                                        </p:tav>
                                        <p:tav tm="50000">
                                          <p:val>
                                            <p:strVal val="visible"/>
                                          </p:val>
                                        </p:tav>
                                      </p:tavLst>
                                    </p:anim>
                                  </p:childTnLst>
                                </p:cTn>
                              </p:par>
                              <p:par>
                                <p:cTn id="43" presetID="53" presetClass="entr" presetSubtype="16"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5" grpId="0" animBg="1"/>
      <p:bldP spid="25" grpId="1" animBg="1"/>
      <p:bldP spid="26" grpId="0" animBg="1"/>
      <p:bldP spid="2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2D5D1-0590-FFD1-ECC0-1D762CA9B8D4}"/>
            </a:ext>
          </a:extLst>
        </p:cNvPr>
        <p:cNvGrpSpPr/>
        <p:nvPr/>
      </p:nvGrpSpPr>
      <p:grpSpPr>
        <a:xfrm>
          <a:off x="0" y="0"/>
          <a:ext cx="0" cy="0"/>
          <a:chOff x="0" y="0"/>
          <a:chExt cx="0" cy="0"/>
        </a:xfrm>
      </p:grpSpPr>
      <p:pic>
        <p:nvPicPr>
          <p:cNvPr id="9" name="Imagem 8" descr="Interface gráfica do usuário&#10;&#10;O conteúdo gerado por IA pode estar incorreto.">
            <a:extLst>
              <a:ext uri="{FF2B5EF4-FFF2-40B4-BE49-F238E27FC236}">
                <a16:creationId xmlns:a16="http://schemas.microsoft.com/office/drawing/2014/main" id="{99F09E6E-2641-DB84-F544-E6886D4BF432}"/>
              </a:ext>
            </a:extLst>
          </p:cNvPr>
          <p:cNvPicPr>
            <a:picLocks noChangeAspect="1"/>
          </p:cNvPicPr>
          <p:nvPr/>
        </p:nvPicPr>
        <p:blipFill>
          <a:blip r:embed="rId2">
            <a:extLst>
              <a:ext uri="{28A0092B-C50C-407E-A947-70E740481C1C}">
                <a14:useLocalDpi xmlns:a14="http://schemas.microsoft.com/office/drawing/2010/main" val="0"/>
              </a:ext>
            </a:extLst>
          </a:blip>
          <a:srcRect r="6786"/>
          <a:stretch>
            <a:fillRect/>
          </a:stretch>
        </p:blipFill>
        <p:spPr>
          <a:xfrm>
            <a:off x="0" y="0"/>
            <a:ext cx="12192000" cy="6858000"/>
          </a:xfrm>
          <a:prstGeom prst="rect">
            <a:avLst/>
          </a:prstGeom>
        </p:spPr>
      </p:pic>
      <p:grpSp>
        <p:nvGrpSpPr>
          <p:cNvPr id="15" name="Group 21">
            <a:extLst>
              <a:ext uri="{FF2B5EF4-FFF2-40B4-BE49-F238E27FC236}">
                <a16:creationId xmlns:a16="http://schemas.microsoft.com/office/drawing/2014/main" id="{F8F3153A-96C8-F62B-F05E-B68F7061B715}"/>
              </a:ext>
            </a:extLst>
          </p:cNvPr>
          <p:cNvGrpSpPr/>
          <p:nvPr/>
        </p:nvGrpSpPr>
        <p:grpSpPr>
          <a:xfrm>
            <a:off x="4234132" y="-477729"/>
            <a:ext cx="3789387" cy="4869568"/>
            <a:chOff x="4830127" y="-108882"/>
            <a:chExt cx="2493330" cy="4869568"/>
          </a:xfrm>
        </p:grpSpPr>
        <p:sp>
          <p:nvSpPr>
            <p:cNvPr id="16" name="Oval 19">
              <a:extLst>
                <a:ext uri="{FF2B5EF4-FFF2-40B4-BE49-F238E27FC236}">
                  <a16:creationId xmlns:a16="http://schemas.microsoft.com/office/drawing/2014/main" id="{39BAA1C2-A2A0-93E6-4547-B616521D70B8}"/>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0">
              <a:extLst>
                <a:ext uri="{FF2B5EF4-FFF2-40B4-BE49-F238E27FC236}">
                  <a16:creationId xmlns:a16="http://schemas.microsoft.com/office/drawing/2014/main" id="{B8BB67C6-86FF-C387-7C84-01FBE309ECB8}"/>
                </a:ext>
              </a:extLst>
            </p:cNvPr>
            <p:cNvSpPr/>
            <p:nvPr/>
          </p:nvSpPr>
          <p:spPr>
            <a:xfrm>
              <a:off x="4830127" y="-108882"/>
              <a:ext cx="2493330" cy="4869568"/>
            </a:xfrm>
            <a:prstGeom prst="trapezoid">
              <a:avLst/>
            </a:prstGeom>
            <a:gradFill>
              <a:gsLst>
                <a:gs pos="0">
                  <a:schemeClr val="bg1"/>
                </a:gs>
                <a:gs pos="100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20">
            <a:extLst>
              <a:ext uri="{FF2B5EF4-FFF2-40B4-BE49-F238E27FC236}">
                <a16:creationId xmlns:a16="http://schemas.microsoft.com/office/drawing/2014/main" id="{B3C0BBCD-1622-4B8D-D35C-DEAE094FFC2D}"/>
              </a:ext>
            </a:extLst>
          </p:cNvPr>
          <p:cNvSpPr/>
          <p:nvPr/>
        </p:nvSpPr>
        <p:spPr>
          <a:xfrm>
            <a:off x="3664566" y="278199"/>
            <a:ext cx="4990843" cy="4869568"/>
          </a:xfrm>
          <a:prstGeom prst="trapezoid">
            <a:avLst>
              <a:gd name="adj" fmla="val 44374"/>
            </a:avLst>
          </a:prstGeom>
          <a:gradFill>
            <a:gsLst>
              <a:gs pos="0">
                <a:schemeClr val="bg1">
                  <a:alpha val="70000"/>
                </a:schemeClr>
              </a:gs>
              <a:gs pos="100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2">
            <a:extLst>
              <a:ext uri="{FF2B5EF4-FFF2-40B4-BE49-F238E27FC236}">
                <a16:creationId xmlns:a16="http://schemas.microsoft.com/office/drawing/2014/main" id="{15A8064E-8B31-8B65-7F72-9AE6E81FDE7D}"/>
              </a:ext>
            </a:extLst>
          </p:cNvPr>
          <p:cNvGrpSpPr/>
          <p:nvPr/>
        </p:nvGrpSpPr>
        <p:grpSpPr>
          <a:xfrm rot="1377450">
            <a:off x="7658162" y="-826110"/>
            <a:ext cx="3357401" cy="4869568"/>
            <a:chOff x="4830127" y="-108882"/>
            <a:chExt cx="2493330" cy="4869568"/>
          </a:xfrm>
        </p:grpSpPr>
        <p:sp>
          <p:nvSpPr>
            <p:cNvPr id="20" name="Oval 23">
              <a:extLst>
                <a:ext uri="{FF2B5EF4-FFF2-40B4-BE49-F238E27FC236}">
                  <a16:creationId xmlns:a16="http://schemas.microsoft.com/office/drawing/2014/main" id="{7CDD5263-D756-8941-CD9F-7A19AE6B9DF4}"/>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BC6993-1668-70EF-E3F5-254336C5F1CE}"/>
                </a:ext>
              </a:extLst>
            </p:cNvPr>
            <p:cNvSpPr/>
            <p:nvPr/>
          </p:nvSpPr>
          <p:spPr>
            <a:xfrm>
              <a:off x="4830127" y="-108882"/>
              <a:ext cx="2493330" cy="4869568"/>
            </a:xfrm>
            <a:prstGeom prst="trapezoid">
              <a:avLst/>
            </a:prstGeom>
            <a:gradFill>
              <a:gsLst>
                <a:gs pos="20000">
                  <a:schemeClr val="bg1"/>
                </a:gs>
                <a:gs pos="80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8">
            <a:extLst>
              <a:ext uri="{FF2B5EF4-FFF2-40B4-BE49-F238E27FC236}">
                <a16:creationId xmlns:a16="http://schemas.microsoft.com/office/drawing/2014/main" id="{92493B63-289A-CC43-248C-1E1811E6940F}"/>
              </a:ext>
            </a:extLst>
          </p:cNvPr>
          <p:cNvGrpSpPr/>
          <p:nvPr/>
        </p:nvGrpSpPr>
        <p:grpSpPr>
          <a:xfrm rot="20159797">
            <a:off x="1398258" y="-805642"/>
            <a:ext cx="3357401" cy="4869568"/>
            <a:chOff x="4830127" y="-108882"/>
            <a:chExt cx="2493330" cy="4869568"/>
          </a:xfrm>
        </p:grpSpPr>
        <p:sp>
          <p:nvSpPr>
            <p:cNvPr id="23" name="Oval 23">
              <a:extLst>
                <a:ext uri="{FF2B5EF4-FFF2-40B4-BE49-F238E27FC236}">
                  <a16:creationId xmlns:a16="http://schemas.microsoft.com/office/drawing/2014/main" id="{6CA1154D-93A0-F300-3DFA-C416EDAE8740}"/>
                </a:ext>
              </a:extLst>
            </p:cNvPr>
            <p:cNvSpPr/>
            <p:nvPr/>
          </p:nvSpPr>
          <p:spPr>
            <a:xfrm>
              <a:off x="5359400" y="0"/>
              <a:ext cx="1473200" cy="1473200"/>
            </a:xfrm>
            <a:prstGeom prst="trapezoid">
              <a:avLst/>
            </a:prstGeom>
            <a:solidFill>
              <a:schemeClr val="bg1"/>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0">
              <a:extLst>
                <a:ext uri="{FF2B5EF4-FFF2-40B4-BE49-F238E27FC236}">
                  <a16:creationId xmlns:a16="http://schemas.microsoft.com/office/drawing/2014/main" id="{97D6E2EB-B694-1ADF-7F76-2F7E7997AC47}"/>
                </a:ext>
              </a:extLst>
            </p:cNvPr>
            <p:cNvSpPr/>
            <p:nvPr/>
          </p:nvSpPr>
          <p:spPr>
            <a:xfrm>
              <a:off x="4830127" y="-108882"/>
              <a:ext cx="2493330" cy="4869568"/>
            </a:xfrm>
            <a:prstGeom prst="trapezoid">
              <a:avLst/>
            </a:prstGeom>
            <a:gradFill>
              <a:gsLst>
                <a:gs pos="14000">
                  <a:schemeClr val="bg1"/>
                </a:gs>
                <a:gs pos="85000">
                  <a:srgbClr val="8E979C">
                    <a:alpha val="0"/>
                  </a:srgb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0">
            <a:extLst>
              <a:ext uri="{FF2B5EF4-FFF2-40B4-BE49-F238E27FC236}">
                <a16:creationId xmlns:a16="http://schemas.microsoft.com/office/drawing/2014/main" id="{EACC600D-FEF6-F44D-CE6D-BC1E415217CC}"/>
              </a:ext>
            </a:extLst>
          </p:cNvPr>
          <p:cNvSpPr/>
          <p:nvPr/>
        </p:nvSpPr>
        <p:spPr>
          <a:xfrm rot="1481744">
            <a:off x="6300192" y="-173051"/>
            <a:ext cx="5577220" cy="4869568"/>
          </a:xfrm>
          <a:prstGeom prst="trapezoid">
            <a:avLst>
              <a:gd name="adj" fmla="val 49180"/>
            </a:avLst>
          </a:prstGeom>
          <a:gradFill>
            <a:gsLst>
              <a:gs pos="0">
                <a:schemeClr val="bg1">
                  <a:alpha val="70000"/>
                </a:schemeClr>
              </a:gs>
              <a:gs pos="65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0">
            <a:extLst>
              <a:ext uri="{FF2B5EF4-FFF2-40B4-BE49-F238E27FC236}">
                <a16:creationId xmlns:a16="http://schemas.microsoft.com/office/drawing/2014/main" id="{1CD1F3A1-EBEB-9EF6-D741-CFB307684BBC}"/>
              </a:ext>
            </a:extLst>
          </p:cNvPr>
          <p:cNvSpPr/>
          <p:nvPr/>
        </p:nvSpPr>
        <p:spPr>
          <a:xfrm rot="19931984">
            <a:off x="364680" y="-979068"/>
            <a:ext cx="5577220" cy="5245765"/>
          </a:xfrm>
          <a:prstGeom prst="trapezoid">
            <a:avLst>
              <a:gd name="adj" fmla="val 49180"/>
            </a:avLst>
          </a:prstGeom>
          <a:gradFill>
            <a:gsLst>
              <a:gs pos="0">
                <a:schemeClr val="bg1">
                  <a:alpha val="70000"/>
                </a:schemeClr>
              </a:gs>
              <a:gs pos="100000">
                <a:srgbClr val="8E979C">
                  <a:alpha val="0"/>
                </a:srgb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Imagem 26">
            <a:extLst>
              <a:ext uri="{FF2B5EF4-FFF2-40B4-BE49-F238E27FC236}">
                <a16:creationId xmlns:a16="http://schemas.microsoft.com/office/drawing/2014/main" id="{2E3C4354-4B24-6696-F2F3-1DDA7F7D6D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14490" y="2246501"/>
            <a:ext cx="2363019" cy="870585"/>
          </a:xfrm>
          <a:prstGeom prst="rect">
            <a:avLst/>
          </a:prstGeom>
        </p:spPr>
      </p:pic>
      <p:pic>
        <p:nvPicPr>
          <p:cNvPr id="28" name="Imagem 27">
            <a:extLst>
              <a:ext uri="{FF2B5EF4-FFF2-40B4-BE49-F238E27FC236}">
                <a16:creationId xmlns:a16="http://schemas.microsoft.com/office/drawing/2014/main" id="{6904CD1E-7BC7-2DD3-0FB7-89A0FEEEA0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19943" y="3521514"/>
            <a:ext cx="2361599" cy="870063"/>
          </a:xfrm>
          <a:prstGeom prst="rect">
            <a:avLst/>
          </a:prstGeom>
        </p:spPr>
      </p:pic>
      <p:sp>
        <p:nvSpPr>
          <p:cNvPr id="3" name="CaixaDeTexto 2">
            <a:extLst>
              <a:ext uri="{FF2B5EF4-FFF2-40B4-BE49-F238E27FC236}">
                <a16:creationId xmlns:a16="http://schemas.microsoft.com/office/drawing/2014/main" id="{14C2B7CA-B683-80BB-F07C-FFA36027A113}"/>
              </a:ext>
            </a:extLst>
          </p:cNvPr>
          <p:cNvSpPr txBox="1"/>
          <p:nvPr/>
        </p:nvSpPr>
        <p:spPr>
          <a:xfrm>
            <a:off x="1010799" y="6264317"/>
            <a:ext cx="10170404" cy="584775"/>
          </a:xfrm>
          <a:prstGeom prst="rect">
            <a:avLst/>
          </a:prstGeom>
          <a:noFill/>
        </p:spPr>
        <p:txBody>
          <a:bodyPr wrap="square">
            <a:spAutoFit/>
          </a:bodyPr>
          <a:lstStyle/>
          <a:p>
            <a:r>
              <a:rPr lang="pt-BR" sz="3200" b="1" dirty="0">
                <a:solidFill>
                  <a:schemeClr val="bg1"/>
                </a:solidFill>
                <a:effectLst>
                  <a:outerShdw blurRad="38100" dist="38100" dir="2700000" algn="tl">
                    <a:srgbClr val="000000">
                      <a:alpha val="43137"/>
                    </a:srgbClr>
                  </a:outerShdw>
                </a:effectLst>
                <a:latin typeface="Gill Sans MT" panose="020B0502020104020203" pitchFamily="34" charset="0"/>
              </a:rPr>
              <a:t>Nº de Pareceres e Decisões da ANS compartilhados</a:t>
            </a:r>
          </a:p>
        </p:txBody>
      </p:sp>
      <p:pic>
        <p:nvPicPr>
          <p:cNvPr id="5" name="Imagem 4">
            <a:extLst>
              <a:ext uri="{FF2B5EF4-FFF2-40B4-BE49-F238E27FC236}">
                <a16:creationId xmlns:a16="http://schemas.microsoft.com/office/drawing/2014/main" id="{81CFF8D0-ABFB-D4EA-3861-F83E4121719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66823" y="3776111"/>
            <a:ext cx="2337811" cy="861299"/>
          </a:xfrm>
          <a:prstGeom prst="rect">
            <a:avLst/>
          </a:prstGeom>
        </p:spPr>
      </p:pic>
    </p:spTree>
    <p:extLst>
      <p:ext uri="{BB962C8B-B14F-4D97-AF65-F5344CB8AC3E}">
        <p14:creationId xmlns:p14="http://schemas.microsoft.com/office/powerpoint/2010/main" val="783464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200"/>
                                        <p:tgtEl>
                                          <p:spTgt spid="19"/>
                                        </p:tgtEl>
                                      </p:cBhvr>
                                    </p:animEffect>
                                  </p:childTnLst>
                                </p:cTn>
                              </p:par>
                              <p:par>
                                <p:cTn id="8" presetID="1" presetClass="entr" presetSubtype="0" fill="hold" grpId="1"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200"/>
                            </p:stCondLst>
                            <p:childTnLst>
                              <p:par>
                                <p:cTn id="11" presetID="35" presetClass="emph" presetSubtype="0" repeatCount="indefinite" fill="hold" grpId="0" nodeType="afterEffect">
                                  <p:stCondLst>
                                    <p:cond delay="0"/>
                                  </p:stCondLst>
                                  <p:childTnLst>
                                    <p:anim calcmode="discrete" valueType="str">
                                      <p:cBhvr>
                                        <p:cTn id="12" dur="1000" fill="hold"/>
                                        <p:tgtEl>
                                          <p:spTgt spid="25"/>
                                        </p:tgtEl>
                                        <p:attrNameLst>
                                          <p:attrName>style.visibility</p:attrName>
                                        </p:attrNameLst>
                                      </p:cBhvr>
                                      <p:tavLst>
                                        <p:tav tm="0">
                                          <p:val>
                                            <p:strVal val="hidden"/>
                                          </p:val>
                                        </p:tav>
                                        <p:tav tm="50000">
                                          <p:val>
                                            <p:strVal val="visible"/>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200"/>
                                        <p:tgtEl>
                                          <p:spTgt spid="22"/>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200"/>
                            </p:stCondLst>
                            <p:childTnLst>
                              <p:par>
                                <p:cTn id="26" presetID="35" presetClass="emph" presetSubtype="0" repeatCount="indefinite" fill="hold" grpId="0" nodeType="afterEffect">
                                  <p:stCondLst>
                                    <p:cond delay="0"/>
                                  </p:stCondLst>
                                  <p:childTnLst>
                                    <p:anim calcmode="discrete" valueType="str">
                                      <p:cBhvr>
                                        <p:cTn id="27" dur="1000" fill="hold"/>
                                        <p:tgtEl>
                                          <p:spTgt spid="26"/>
                                        </p:tgtEl>
                                        <p:attrNameLst>
                                          <p:attrName>style.visibility</p:attrName>
                                        </p:attrNameLst>
                                      </p:cBhvr>
                                      <p:tavLst>
                                        <p:tav tm="0">
                                          <p:val>
                                            <p:strVal val="hidden"/>
                                          </p:val>
                                        </p:tav>
                                        <p:tav tm="50000">
                                          <p:val>
                                            <p:strVal val="visible"/>
                                          </p:val>
                                        </p:tav>
                                      </p:tavLst>
                                    </p:anim>
                                  </p:childTnLst>
                                </p:cTn>
                              </p:par>
                              <p:par>
                                <p:cTn id="28" presetID="53" presetClass="entr" presetSubtype="16"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200"/>
                                        <p:tgtEl>
                                          <p:spTgt spid="15"/>
                                        </p:tgtEl>
                                      </p:cBhvr>
                                    </p:animEffect>
                                  </p:childTnLst>
                                </p:cTn>
                              </p:par>
                              <p:par>
                                <p:cTn id="38" presetID="1"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200"/>
                            </p:stCondLst>
                            <p:childTnLst>
                              <p:par>
                                <p:cTn id="41" presetID="35" presetClass="emph" presetSubtype="0" repeatCount="indefinite" fill="hold" grpId="0" nodeType="afterEffect">
                                  <p:stCondLst>
                                    <p:cond delay="0"/>
                                  </p:stCondLst>
                                  <p:childTnLst>
                                    <p:anim calcmode="discrete" valueType="str">
                                      <p:cBhvr>
                                        <p:cTn id="42" dur="1000" fill="hold"/>
                                        <p:tgtEl>
                                          <p:spTgt spid="18"/>
                                        </p:tgtEl>
                                        <p:attrNameLst>
                                          <p:attrName>style.visibility</p:attrName>
                                        </p:attrNameLst>
                                      </p:cBhvr>
                                      <p:tavLst>
                                        <p:tav tm="0">
                                          <p:val>
                                            <p:strVal val="hidden"/>
                                          </p:val>
                                        </p:tav>
                                        <p:tav tm="50000">
                                          <p:val>
                                            <p:strVal val="visible"/>
                                          </p:val>
                                        </p:tav>
                                      </p:tavLst>
                                    </p:anim>
                                  </p:childTnLst>
                                </p:cTn>
                              </p:par>
                              <p:par>
                                <p:cTn id="43" presetID="53" presetClass="entr" presetSubtype="16"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5" grpId="0" animBg="1"/>
      <p:bldP spid="25" grpId="1" animBg="1"/>
      <p:bldP spid="26" grpId="0" animBg="1"/>
      <p:bldP spid="2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23934D89-67EF-B59E-6243-CC809AB32823}"/>
              </a:ext>
            </a:extLst>
          </p:cNvPr>
          <p:cNvSpPr>
            <a:spLocks noGrp="1"/>
          </p:cNvSpPr>
          <p:nvPr>
            <p:ph type="body" sz="quarter" idx="10"/>
          </p:nvPr>
        </p:nvSpPr>
        <p:spPr>
          <a:xfrm>
            <a:off x="7643751" y="1485205"/>
            <a:ext cx="4548249" cy="1908234"/>
          </a:xfrm>
        </p:spPr>
        <p:txBody>
          <a:bodyPr/>
          <a:lstStyle/>
          <a:p>
            <a:r>
              <a:rPr lang="pt-BR" dirty="0"/>
              <a:t>FABIANO PEREIRA</a:t>
            </a:r>
          </a:p>
        </p:txBody>
      </p:sp>
      <p:sp>
        <p:nvSpPr>
          <p:cNvPr id="4" name="Espaço Reservado para Texto 3">
            <a:extLst>
              <a:ext uri="{FF2B5EF4-FFF2-40B4-BE49-F238E27FC236}">
                <a16:creationId xmlns:a16="http://schemas.microsoft.com/office/drawing/2014/main" id="{DAEC7F18-8BC2-C447-0C88-54ADC3887203}"/>
              </a:ext>
            </a:extLst>
          </p:cNvPr>
          <p:cNvSpPr>
            <a:spLocks noGrp="1"/>
          </p:cNvSpPr>
          <p:nvPr>
            <p:ph type="body" sz="quarter" idx="11"/>
          </p:nvPr>
        </p:nvSpPr>
        <p:spPr>
          <a:xfrm>
            <a:off x="6892637" y="3464562"/>
            <a:ext cx="5299363" cy="622300"/>
          </a:xfrm>
        </p:spPr>
        <p:txBody>
          <a:bodyPr/>
          <a:lstStyle/>
          <a:p>
            <a:r>
              <a:rPr lang="pt-BR" dirty="0"/>
              <a:t>fpereira@unimedpr.coop.br</a:t>
            </a:r>
          </a:p>
        </p:txBody>
      </p:sp>
      <p:sp>
        <p:nvSpPr>
          <p:cNvPr id="2" name="Espaço Reservado para Número de Slide 1">
            <a:extLst>
              <a:ext uri="{FF2B5EF4-FFF2-40B4-BE49-F238E27FC236}">
                <a16:creationId xmlns:a16="http://schemas.microsoft.com/office/drawing/2014/main" id="{D0C6C2C9-AFFB-0915-F775-02FAA2645235}"/>
              </a:ext>
            </a:extLst>
          </p:cNvPr>
          <p:cNvSpPr>
            <a:spLocks noGrp="1"/>
          </p:cNvSpPr>
          <p:nvPr>
            <p:ph type="sldNum" sz="quarter" idx="4294967295"/>
          </p:nvPr>
        </p:nvSpPr>
        <p:spPr>
          <a:xfrm>
            <a:off x="9448800" y="6345238"/>
            <a:ext cx="2743200" cy="365125"/>
          </a:xfrm>
        </p:spPr>
        <p:txBody>
          <a:bodyPr/>
          <a:lstStyle/>
          <a:p>
            <a:fld id="{0B2821BB-D42A-45DB-8B76-7C8BA77D528D}" type="slidenum">
              <a:rPr lang="pt-BR" smtClean="0"/>
              <a:pPr/>
              <a:t>28</a:t>
            </a:fld>
            <a:endParaRPr lang="pt-BR" dirty="0"/>
          </a:p>
        </p:txBody>
      </p:sp>
    </p:spTree>
    <p:extLst>
      <p:ext uri="{BB962C8B-B14F-4D97-AF65-F5344CB8AC3E}">
        <p14:creationId xmlns:p14="http://schemas.microsoft.com/office/powerpoint/2010/main" val="329238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E9ADF-7FC1-0827-14CF-B5F76EA0D4F6}"/>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8D8C7D6-4AD1-68D8-91E0-DD844FAC64C2}"/>
              </a:ext>
            </a:extLst>
          </p:cNvPr>
          <p:cNvSpPr>
            <a:spLocks noGrp="1"/>
          </p:cNvSpPr>
          <p:nvPr>
            <p:ph type="sldNum" sz="quarter" idx="4294967295"/>
          </p:nvPr>
        </p:nvSpPr>
        <p:spPr>
          <a:xfrm>
            <a:off x="9448800" y="6345238"/>
            <a:ext cx="2743200" cy="365125"/>
          </a:xfrm>
        </p:spPr>
        <p:txBody>
          <a:bodyPr/>
          <a:lstStyle/>
          <a:p>
            <a:fld id="{0B2821BB-D42A-45DB-8B76-7C8BA77D528D}" type="slidenum">
              <a:rPr lang="pt-BR" smtClean="0"/>
              <a:pPr/>
              <a:t>3</a:t>
            </a:fld>
            <a:endParaRPr lang="pt-BR" dirty="0"/>
          </a:p>
        </p:txBody>
      </p:sp>
      <p:sp>
        <p:nvSpPr>
          <p:cNvPr id="3" name="Espaço Reservado para Texto 1">
            <a:extLst>
              <a:ext uri="{FF2B5EF4-FFF2-40B4-BE49-F238E27FC236}">
                <a16:creationId xmlns:a16="http://schemas.microsoft.com/office/drawing/2014/main" id="{F4D33670-B1AD-C01D-D453-18D830E3366D}"/>
              </a:ext>
            </a:extLst>
          </p:cNvPr>
          <p:cNvSpPr>
            <a:spLocks noGrp="1"/>
          </p:cNvSpPr>
          <p:nvPr>
            <p:ph type="body" sz="quarter" idx="10"/>
          </p:nvPr>
        </p:nvSpPr>
        <p:spPr>
          <a:xfrm>
            <a:off x="330695" y="807549"/>
            <a:ext cx="4587101" cy="525462"/>
          </a:xfrm>
        </p:spPr>
        <p:txBody>
          <a:bodyPr anchor="ctr">
            <a:noAutofit/>
          </a:bodyPr>
          <a:lstStyle/>
          <a:p>
            <a:pPr algn="r"/>
            <a:r>
              <a:rPr lang="pt-BR" sz="2400" dirty="0">
                <a:solidFill>
                  <a:srgbClr val="EF7922"/>
                </a:solidFill>
                <a:latin typeface="Gill Sans MT" panose="020B0502020104020203" pitchFamily="34" charset="0"/>
                <a:ea typeface="ADLaM Display" panose="02010000000000000000" pitchFamily="2" charset="0"/>
                <a:cs typeface="AngsanaUPC" panose="020B0502040204020203" pitchFamily="18" charset="-34"/>
              </a:rPr>
              <a:t>Objetivos</a:t>
            </a:r>
          </a:p>
        </p:txBody>
      </p:sp>
      <p:sp>
        <p:nvSpPr>
          <p:cNvPr id="4" name="Espaço Reservado para Texto 1">
            <a:extLst>
              <a:ext uri="{FF2B5EF4-FFF2-40B4-BE49-F238E27FC236}">
                <a16:creationId xmlns:a16="http://schemas.microsoft.com/office/drawing/2014/main" id="{984603F8-D35E-27DD-FD34-50DBF613F33E}"/>
              </a:ext>
            </a:extLst>
          </p:cNvPr>
          <p:cNvSpPr txBox="1">
            <a:spLocks/>
          </p:cNvSpPr>
          <p:nvPr/>
        </p:nvSpPr>
        <p:spPr>
          <a:xfrm>
            <a:off x="330695" y="1711215"/>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Como Vai Funcionar</a:t>
            </a:r>
          </a:p>
        </p:txBody>
      </p:sp>
      <p:sp>
        <p:nvSpPr>
          <p:cNvPr id="5" name="Espaço Reservado para Texto 1">
            <a:extLst>
              <a:ext uri="{FF2B5EF4-FFF2-40B4-BE49-F238E27FC236}">
                <a16:creationId xmlns:a16="http://schemas.microsoft.com/office/drawing/2014/main" id="{E77D35DE-7738-84A4-F3F1-F02D3EB8C259}"/>
              </a:ext>
            </a:extLst>
          </p:cNvPr>
          <p:cNvSpPr txBox="1">
            <a:spLocks/>
          </p:cNvSpPr>
          <p:nvPr/>
        </p:nvSpPr>
        <p:spPr>
          <a:xfrm>
            <a:off x="330695" y="2614881"/>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 Qualidade Cadastral (SIB)</a:t>
            </a:r>
          </a:p>
        </p:txBody>
      </p:sp>
      <p:sp>
        <p:nvSpPr>
          <p:cNvPr id="6" name="Espaço Reservado para Texto 1">
            <a:extLst>
              <a:ext uri="{FF2B5EF4-FFF2-40B4-BE49-F238E27FC236}">
                <a16:creationId xmlns:a16="http://schemas.microsoft.com/office/drawing/2014/main" id="{A5985CA1-EE21-8CF6-8870-BC30CD083AD3}"/>
              </a:ext>
            </a:extLst>
          </p:cNvPr>
          <p:cNvSpPr txBox="1">
            <a:spLocks/>
          </p:cNvSpPr>
          <p:nvPr/>
        </p:nvSpPr>
        <p:spPr>
          <a:xfrm>
            <a:off x="330695" y="3518547"/>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 Conformidade da Rede Direta (RPS)</a:t>
            </a:r>
          </a:p>
        </p:txBody>
      </p:sp>
      <p:pic>
        <p:nvPicPr>
          <p:cNvPr id="10" name="Gráfico 9" descr="Notação musical com preenchimento sólido">
            <a:extLst>
              <a:ext uri="{FF2B5EF4-FFF2-40B4-BE49-F238E27FC236}">
                <a16:creationId xmlns:a16="http://schemas.microsoft.com/office/drawing/2014/main" id="{CEBAA528-B77D-4643-0530-D857FB01B8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49585" y="518673"/>
            <a:ext cx="1103214" cy="1103214"/>
          </a:xfrm>
          <a:prstGeom prst="rect">
            <a:avLst/>
          </a:prstGeom>
        </p:spPr>
      </p:pic>
      <p:sp>
        <p:nvSpPr>
          <p:cNvPr id="13" name="Espaço Reservado para Texto 1">
            <a:extLst>
              <a:ext uri="{FF2B5EF4-FFF2-40B4-BE49-F238E27FC236}">
                <a16:creationId xmlns:a16="http://schemas.microsoft.com/office/drawing/2014/main" id="{E98C35B9-BE34-1228-E2EE-4AEBBE44A13C}"/>
              </a:ext>
            </a:extLst>
          </p:cNvPr>
          <p:cNvSpPr txBox="1">
            <a:spLocks/>
          </p:cNvSpPr>
          <p:nvPr/>
        </p:nvSpPr>
        <p:spPr>
          <a:xfrm>
            <a:off x="330694" y="4422213"/>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Envio de Documentos no Prazo Estabelecido</a:t>
            </a:r>
          </a:p>
        </p:txBody>
      </p:sp>
      <p:sp>
        <p:nvSpPr>
          <p:cNvPr id="14" name="Espaço Reservado para Texto 1">
            <a:extLst>
              <a:ext uri="{FF2B5EF4-FFF2-40B4-BE49-F238E27FC236}">
                <a16:creationId xmlns:a16="http://schemas.microsoft.com/office/drawing/2014/main" id="{8E26DF08-15E1-0A3B-8CE4-E573E8699601}"/>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sp>
        <p:nvSpPr>
          <p:cNvPr id="16" name="CaixaDeTexto 15">
            <a:extLst>
              <a:ext uri="{FF2B5EF4-FFF2-40B4-BE49-F238E27FC236}">
                <a16:creationId xmlns:a16="http://schemas.microsoft.com/office/drawing/2014/main" id="{DA9BB072-86C2-92C7-F450-66323ED971D9}"/>
              </a:ext>
            </a:extLst>
          </p:cNvPr>
          <p:cNvSpPr txBox="1"/>
          <p:nvPr/>
        </p:nvSpPr>
        <p:spPr>
          <a:xfrm>
            <a:off x="5962652" y="1780070"/>
            <a:ext cx="6229347" cy="1015663"/>
          </a:xfrm>
          <a:prstGeom prst="rect">
            <a:avLst/>
          </a:prstGeom>
          <a:noFill/>
        </p:spPr>
        <p:txBody>
          <a:bodyPr wrap="square">
            <a:spAutoFit/>
          </a:bodyPr>
          <a:lstStyle/>
          <a:p>
            <a:r>
              <a:rPr lang="pt-BR" sz="2000" b="1" i="0" u="none" strike="noStrike" baseline="0" dirty="0">
                <a:solidFill>
                  <a:srgbClr val="EF7922"/>
                </a:solidFill>
                <a:latin typeface="Gill Sans MT" panose="020B0502020104020203" pitchFamily="34" charset="0"/>
              </a:rPr>
              <a:t>Prestigiar</a:t>
            </a:r>
            <a:r>
              <a:rPr lang="pt-BR" sz="2000" b="0" i="0" u="none" strike="noStrike" baseline="0" dirty="0">
                <a:solidFill>
                  <a:srgbClr val="404040"/>
                </a:solidFill>
                <a:latin typeface="Gill Sans MT" panose="020B0502020104020203" pitchFamily="34" charset="0"/>
              </a:rPr>
              <a:t> e reconhecer o empenho e comprometimento dos colaboradores das </a:t>
            </a:r>
            <a:r>
              <a:rPr lang="pt-BR" sz="2000" b="1" i="0" u="none" strike="noStrike" baseline="0" dirty="0">
                <a:solidFill>
                  <a:srgbClr val="EF7922"/>
                </a:solidFill>
                <a:latin typeface="Gill Sans MT" panose="020B0502020104020203" pitchFamily="34" charset="0"/>
              </a:rPr>
              <a:t>Singulares</a:t>
            </a:r>
            <a:r>
              <a:rPr lang="pt-BR" sz="2000" b="0" i="0" u="none" strike="noStrike" baseline="0" dirty="0">
                <a:solidFill>
                  <a:srgbClr val="404040"/>
                </a:solidFill>
                <a:latin typeface="Gill Sans MT" panose="020B0502020104020203" pitchFamily="34" charset="0"/>
              </a:rPr>
              <a:t> no tocante às atividades regulatórias.</a:t>
            </a:r>
          </a:p>
        </p:txBody>
      </p:sp>
      <p:sp>
        <p:nvSpPr>
          <p:cNvPr id="18" name="CaixaDeTexto 17">
            <a:extLst>
              <a:ext uri="{FF2B5EF4-FFF2-40B4-BE49-F238E27FC236}">
                <a16:creationId xmlns:a16="http://schemas.microsoft.com/office/drawing/2014/main" id="{74DA1F64-9970-6A76-C5B2-FD1430525C6D}"/>
              </a:ext>
            </a:extLst>
          </p:cNvPr>
          <p:cNvSpPr txBox="1"/>
          <p:nvPr/>
        </p:nvSpPr>
        <p:spPr>
          <a:xfrm>
            <a:off x="5962652" y="2924285"/>
            <a:ext cx="6229346" cy="707886"/>
          </a:xfrm>
          <a:prstGeom prst="rect">
            <a:avLst/>
          </a:prstGeom>
          <a:noFill/>
        </p:spPr>
        <p:txBody>
          <a:bodyPr wrap="square">
            <a:spAutoFit/>
          </a:bodyPr>
          <a:lstStyle/>
          <a:p>
            <a:r>
              <a:rPr lang="pt-BR" sz="2000" b="0" i="0" u="none" strike="noStrike" baseline="0" dirty="0">
                <a:solidFill>
                  <a:srgbClr val="404040"/>
                </a:solidFill>
                <a:latin typeface="Gill Sans MT" panose="020B0502020104020203" pitchFamily="34" charset="0"/>
              </a:rPr>
              <a:t>Dar </a:t>
            </a:r>
            <a:r>
              <a:rPr lang="pt-BR" sz="2000" b="1" i="0" u="none" strike="noStrike" baseline="0" dirty="0">
                <a:solidFill>
                  <a:srgbClr val="EF7922"/>
                </a:solidFill>
                <a:latin typeface="Gill Sans MT" panose="020B0502020104020203" pitchFamily="34" charset="0"/>
              </a:rPr>
              <a:t>visibilidade</a:t>
            </a:r>
            <a:r>
              <a:rPr lang="pt-BR" sz="2000" b="0" i="0" u="none" strike="noStrike" baseline="0" dirty="0">
                <a:solidFill>
                  <a:srgbClr val="404040"/>
                </a:solidFill>
                <a:latin typeface="Gill Sans MT" panose="020B0502020104020203" pitchFamily="34" charset="0"/>
              </a:rPr>
              <a:t> do trabalho desempenhado pelas áreas de Assuntos </a:t>
            </a:r>
            <a:r>
              <a:rPr lang="pt-BR" sz="2000" b="1" i="0" u="none" strike="noStrike" baseline="0" dirty="0">
                <a:solidFill>
                  <a:srgbClr val="EF7922"/>
                </a:solidFill>
                <a:latin typeface="Gill Sans MT" panose="020B0502020104020203" pitchFamily="34" charset="0"/>
              </a:rPr>
              <a:t>ANS</a:t>
            </a:r>
            <a:r>
              <a:rPr lang="pt-BR" sz="2000" b="0" i="0" u="none" strike="noStrike" baseline="0" dirty="0">
                <a:solidFill>
                  <a:srgbClr val="404040"/>
                </a:solidFill>
                <a:latin typeface="Gill Sans MT" panose="020B0502020104020203" pitchFamily="34" charset="0"/>
              </a:rPr>
              <a:t> frente às suas respectivas </a:t>
            </a:r>
            <a:r>
              <a:rPr lang="pt-BR" sz="2000" b="1" i="0" u="none" strike="noStrike" baseline="0" dirty="0">
                <a:solidFill>
                  <a:srgbClr val="EF7922"/>
                </a:solidFill>
                <a:latin typeface="Gill Sans MT" panose="020B0502020104020203" pitchFamily="34" charset="0"/>
              </a:rPr>
              <a:t>Diretorias</a:t>
            </a:r>
            <a:r>
              <a:rPr lang="pt-BR" sz="2000" b="0" i="0" u="none" strike="noStrike" baseline="0" dirty="0">
                <a:solidFill>
                  <a:srgbClr val="404040"/>
                </a:solidFill>
                <a:latin typeface="Gill Sans MT" panose="020B0502020104020203" pitchFamily="34" charset="0"/>
              </a:rPr>
              <a:t>.</a:t>
            </a:r>
          </a:p>
        </p:txBody>
      </p:sp>
      <p:sp>
        <p:nvSpPr>
          <p:cNvPr id="20" name="CaixaDeTexto 19">
            <a:extLst>
              <a:ext uri="{FF2B5EF4-FFF2-40B4-BE49-F238E27FC236}">
                <a16:creationId xmlns:a16="http://schemas.microsoft.com/office/drawing/2014/main" id="{4DAE8FE8-480F-9CD1-055C-11E75554740F}"/>
              </a:ext>
            </a:extLst>
          </p:cNvPr>
          <p:cNvSpPr txBox="1"/>
          <p:nvPr/>
        </p:nvSpPr>
        <p:spPr>
          <a:xfrm>
            <a:off x="5962652" y="3760723"/>
            <a:ext cx="6229344" cy="707886"/>
          </a:xfrm>
          <a:prstGeom prst="rect">
            <a:avLst/>
          </a:prstGeom>
          <a:noFill/>
        </p:spPr>
        <p:txBody>
          <a:bodyPr wrap="square">
            <a:spAutoFit/>
          </a:bodyPr>
          <a:lstStyle/>
          <a:p>
            <a:r>
              <a:rPr lang="pt-BR" sz="2000" b="0" i="0" u="none" strike="noStrike" baseline="0" dirty="0">
                <a:solidFill>
                  <a:srgbClr val="404040"/>
                </a:solidFill>
                <a:latin typeface="Gill Sans MT" panose="020B0502020104020203" pitchFamily="34" charset="0"/>
              </a:rPr>
              <a:t>Melhorar a </a:t>
            </a:r>
            <a:r>
              <a:rPr lang="pt-BR" sz="2000" b="1" i="0" u="none" strike="noStrike" baseline="0" dirty="0">
                <a:solidFill>
                  <a:srgbClr val="EF7922"/>
                </a:solidFill>
                <a:latin typeface="Gill Sans MT" panose="020B0502020104020203" pitchFamily="34" charset="0"/>
              </a:rPr>
              <a:t>performance</a:t>
            </a:r>
            <a:r>
              <a:rPr lang="pt-BR" sz="2000" b="0" i="0" u="none" strike="noStrike" baseline="0" dirty="0">
                <a:solidFill>
                  <a:srgbClr val="404040"/>
                </a:solidFill>
                <a:latin typeface="Gill Sans MT" panose="020B0502020104020203" pitchFamily="34" charset="0"/>
              </a:rPr>
              <a:t> das </a:t>
            </a:r>
            <a:r>
              <a:rPr lang="pt-BR" sz="2000" b="1" i="0" u="none" strike="noStrike" baseline="0" dirty="0">
                <a:solidFill>
                  <a:srgbClr val="EF7922"/>
                </a:solidFill>
                <a:latin typeface="Gill Sans MT" panose="020B0502020104020203" pitchFamily="34" charset="0"/>
              </a:rPr>
              <a:t>Singulares</a:t>
            </a:r>
            <a:r>
              <a:rPr lang="pt-BR" sz="2000" b="0" i="0" u="none" strike="noStrike" baseline="0" dirty="0">
                <a:solidFill>
                  <a:srgbClr val="404040"/>
                </a:solidFill>
                <a:latin typeface="Gill Sans MT" panose="020B0502020104020203" pitchFamily="34" charset="0"/>
              </a:rPr>
              <a:t> na qualificação de dados junto ao órgão </a:t>
            </a:r>
            <a:r>
              <a:rPr lang="pt-BR" sz="2000" b="1" i="0" u="none" strike="noStrike" baseline="0" dirty="0">
                <a:solidFill>
                  <a:srgbClr val="EF7922"/>
                </a:solidFill>
                <a:latin typeface="Gill Sans MT" panose="020B0502020104020203" pitchFamily="34" charset="0"/>
              </a:rPr>
              <a:t>regulador</a:t>
            </a:r>
            <a:r>
              <a:rPr lang="pt-BR" sz="2000" b="0" i="0" u="none" strike="noStrike" baseline="0" dirty="0">
                <a:solidFill>
                  <a:srgbClr val="404040"/>
                </a:solidFill>
                <a:latin typeface="Gill Sans MT" panose="020B0502020104020203" pitchFamily="34" charset="0"/>
              </a:rPr>
              <a:t>.</a:t>
            </a:r>
          </a:p>
        </p:txBody>
      </p:sp>
      <p:sp>
        <p:nvSpPr>
          <p:cNvPr id="22" name="CaixaDeTexto 21">
            <a:extLst>
              <a:ext uri="{FF2B5EF4-FFF2-40B4-BE49-F238E27FC236}">
                <a16:creationId xmlns:a16="http://schemas.microsoft.com/office/drawing/2014/main" id="{F82200A4-3C53-909C-7B28-6DA145545621}"/>
              </a:ext>
            </a:extLst>
          </p:cNvPr>
          <p:cNvSpPr txBox="1"/>
          <p:nvPr/>
        </p:nvSpPr>
        <p:spPr>
          <a:xfrm>
            <a:off x="5934116" y="4597161"/>
            <a:ext cx="5686383" cy="400110"/>
          </a:xfrm>
          <a:prstGeom prst="rect">
            <a:avLst/>
          </a:prstGeom>
          <a:noFill/>
        </p:spPr>
        <p:txBody>
          <a:bodyPr wrap="square">
            <a:spAutoFit/>
          </a:bodyPr>
          <a:lstStyle/>
          <a:p>
            <a:r>
              <a:rPr lang="pt-BR" sz="2000" b="0" i="0" u="none" strike="noStrike" baseline="0" dirty="0">
                <a:solidFill>
                  <a:srgbClr val="404040"/>
                </a:solidFill>
                <a:latin typeface="Gill Sans MT" panose="020B0502020104020203" pitchFamily="34" charset="0"/>
              </a:rPr>
              <a:t>Reduzir custos com </a:t>
            </a:r>
            <a:r>
              <a:rPr lang="pt-BR" sz="2000" b="1" i="0" u="none" strike="noStrike" baseline="0" dirty="0">
                <a:solidFill>
                  <a:srgbClr val="EF7922"/>
                </a:solidFill>
                <a:latin typeface="Gill Sans MT" panose="020B0502020104020203" pitchFamily="34" charset="0"/>
              </a:rPr>
              <a:t>ressarcimento</a:t>
            </a:r>
            <a:r>
              <a:rPr lang="pt-BR" sz="2000" b="0" i="0" u="none" strike="noStrike" baseline="0" dirty="0">
                <a:solidFill>
                  <a:srgbClr val="404040"/>
                </a:solidFill>
                <a:latin typeface="Gill Sans MT" panose="020B0502020104020203" pitchFamily="34" charset="0"/>
              </a:rPr>
              <a:t> ao </a:t>
            </a:r>
            <a:r>
              <a:rPr lang="pt-BR" sz="2000" b="1" i="0" u="none" strike="noStrike" baseline="0" dirty="0">
                <a:solidFill>
                  <a:srgbClr val="EF7922"/>
                </a:solidFill>
                <a:latin typeface="Gill Sans MT" panose="020B0502020104020203" pitchFamily="34" charset="0"/>
              </a:rPr>
              <a:t>SUS</a:t>
            </a:r>
            <a:r>
              <a:rPr lang="pt-BR" sz="2000" b="0" i="0" u="none" strike="noStrike" baseline="0" dirty="0">
                <a:solidFill>
                  <a:srgbClr val="404040"/>
                </a:solidFill>
                <a:latin typeface="Gill Sans MT" panose="020B0502020104020203" pitchFamily="34" charset="0"/>
              </a:rPr>
              <a:t>.</a:t>
            </a:r>
          </a:p>
        </p:txBody>
      </p:sp>
      <p:sp>
        <p:nvSpPr>
          <p:cNvPr id="24" name="CaixaDeTexto 23">
            <a:extLst>
              <a:ext uri="{FF2B5EF4-FFF2-40B4-BE49-F238E27FC236}">
                <a16:creationId xmlns:a16="http://schemas.microsoft.com/office/drawing/2014/main" id="{AC7BAE9B-ECFD-C8F1-3449-B77B66110B2A}"/>
              </a:ext>
            </a:extLst>
          </p:cNvPr>
          <p:cNvSpPr txBox="1"/>
          <p:nvPr/>
        </p:nvSpPr>
        <p:spPr>
          <a:xfrm>
            <a:off x="5934116" y="5125824"/>
            <a:ext cx="6229341" cy="400110"/>
          </a:xfrm>
          <a:prstGeom prst="rect">
            <a:avLst/>
          </a:prstGeom>
          <a:noFill/>
        </p:spPr>
        <p:txBody>
          <a:bodyPr wrap="square">
            <a:spAutoFit/>
          </a:bodyPr>
          <a:lstStyle/>
          <a:p>
            <a:r>
              <a:rPr lang="pt-BR" sz="2000" b="0" i="0" u="none" strike="noStrike" baseline="0" dirty="0">
                <a:solidFill>
                  <a:srgbClr val="404040"/>
                </a:solidFill>
                <a:latin typeface="Gill Sans MT" panose="020B0502020104020203" pitchFamily="34" charset="0"/>
              </a:rPr>
              <a:t>Colocar em </a:t>
            </a:r>
            <a:r>
              <a:rPr lang="pt-BR" sz="2000" b="1" i="0" u="none" strike="noStrike" baseline="0" dirty="0">
                <a:solidFill>
                  <a:srgbClr val="EF7922"/>
                </a:solidFill>
                <a:latin typeface="Gill Sans MT" panose="020B0502020104020203" pitchFamily="34" charset="0"/>
              </a:rPr>
              <a:t>prática</a:t>
            </a:r>
            <a:r>
              <a:rPr lang="pt-BR" sz="2000" b="0" i="0" u="none" strike="noStrike" baseline="0" dirty="0">
                <a:solidFill>
                  <a:srgbClr val="404040"/>
                </a:solidFill>
                <a:latin typeface="Gill Sans MT" panose="020B0502020104020203" pitchFamily="34" charset="0"/>
              </a:rPr>
              <a:t> o exercício da </a:t>
            </a:r>
            <a:r>
              <a:rPr lang="pt-BR" sz="2000" b="1" i="0" u="none" strike="noStrike" baseline="0" dirty="0">
                <a:solidFill>
                  <a:srgbClr val="EF7922"/>
                </a:solidFill>
                <a:latin typeface="Gill Sans MT" panose="020B0502020104020203" pitchFamily="34" charset="0"/>
              </a:rPr>
              <a:t>intercooperação</a:t>
            </a:r>
            <a:r>
              <a:rPr lang="pt-BR" sz="2000" b="0" i="0" u="none" strike="noStrike" baseline="0" dirty="0">
                <a:solidFill>
                  <a:srgbClr val="404040"/>
                </a:solidFill>
                <a:latin typeface="Gill Sans MT" panose="020B0502020104020203" pitchFamily="34" charset="0"/>
              </a:rPr>
              <a:t>. </a:t>
            </a:r>
            <a:endParaRPr lang="pt-BR" sz="2000" b="0" i="0" u="none" strike="noStrike" baseline="0" dirty="0">
              <a:solidFill>
                <a:srgbClr val="000000"/>
              </a:solidFill>
              <a:latin typeface="Gill Sans MT" panose="020B0502020104020203" pitchFamily="34" charset="0"/>
            </a:endParaRPr>
          </a:p>
        </p:txBody>
      </p:sp>
      <p:sp>
        <p:nvSpPr>
          <p:cNvPr id="30" name="CaixaDeTexto 29">
            <a:extLst>
              <a:ext uri="{FF2B5EF4-FFF2-40B4-BE49-F238E27FC236}">
                <a16:creationId xmlns:a16="http://schemas.microsoft.com/office/drawing/2014/main" id="{9A3B1754-04E6-FB71-5583-56F2AA8D8A09}"/>
              </a:ext>
            </a:extLst>
          </p:cNvPr>
          <p:cNvSpPr txBox="1"/>
          <p:nvPr/>
        </p:nvSpPr>
        <p:spPr>
          <a:xfrm>
            <a:off x="5381632" y="2026291"/>
            <a:ext cx="619159" cy="523220"/>
          </a:xfrm>
          <a:prstGeom prst="rect">
            <a:avLst/>
          </a:prstGeom>
          <a:noFill/>
        </p:spPr>
        <p:txBody>
          <a:bodyPr wrap="square">
            <a:spAutoFit/>
          </a:bodyPr>
          <a:lstStyle/>
          <a:p>
            <a:pPr algn="ctr"/>
            <a:r>
              <a:rPr lang="pt-BR" sz="2800" dirty="0">
                <a:solidFill>
                  <a:srgbClr val="EF7922"/>
                </a:solidFill>
                <a:latin typeface="Gill Sans MT" panose="020B0502020104020203" pitchFamily="34" charset="0"/>
              </a:rPr>
              <a:t>1𝄞</a:t>
            </a:r>
          </a:p>
        </p:txBody>
      </p:sp>
      <p:sp>
        <p:nvSpPr>
          <p:cNvPr id="32" name="CaixaDeTexto 31">
            <a:extLst>
              <a:ext uri="{FF2B5EF4-FFF2-40B4-BE49-F238E27FC236}">
                <a16:creationId xmlns:a16="http://schemas.microsoft.com/office/drawing/2014/main" id="{F2400CA8-1034-A947-E836-D1F805CD12B0}"/>
              </a:ext>
            </a:extLst>
          </p:cNvPr>
          <p:cNvSpPr txBox="1"/>
          <p:nvPr/>
        </p:nvSpPr>
        <p:spPr>
          <a:xfrm>
            <a:off x="5381632" y="3016618"/>
            <a:ext cx="619159" cy="523220"/>
          </a:xfrm>
          <a:prstGeom prst="rect">
            <a:avLst/>
          </a:prstGeom>
          <a:noFill/>
        </p:spPr>
        <p:txBody>
          <a:bodyPr wrap="square">
            <a:spAutoFit/>
          </a:bodyPr>
          <a:lstStyle/>
          <a:p>
            <a:pPr algn="ctr"/>
            <a:r>
              <a:rPr kumimoji="0" lang="pt-BR" altLang="pt-BR" sz="2800" b="1" i="0" u="none" strike="noStrike" cap="none" normalizeH="0" baseline="0" dirty="0">
                <a:ln>
                  <a:noFill/>
                </a:ln>
                <a:solidFill>
                  <a:srgbClr val="EF7922"/>
                </a:solidFill>
                <a:effectLst/>
                <a:latin typeface="Gill Sans MT" panose="020B0502020104020203" pitchFamily="34" charset="0"/>
              </a:rPr>
              <a:t>2♩</a:t>
            </a:r>
            <a:r>
              <a:rPr kumimoji="0" lang="pt-BR" altLang="pt-BR" sz="2800" b="0" i="0" u="none" strike="noStrike" cap="none" normalizeH="0" baseline="0" dirty="0">
                <a:ln>
                  <a:noFill/>
                </a:ln>
                <a:solidFill>
                  <a:srgbClr val="EF7922"/>
                </a:solidFill>
                <a:effectLst/>
                <a:latin typeface="Gill Sans MT" panose="020B0502020104020203" pitchFamily="34" charset="0"/>
              </a:rPr>
              <a:t> </a:t>
            </a:r>
            <a:endParaRPr lang="pt-BR" sz="2800" dirty="0">
              <a:solidFill>
                <a:srgbClr val="EF7922"/>
              </a:solidFill>
              <a:latin typeface="Gill Sans MT" panose="020B0502020104020203" pitchFamily="34" charset="0"/>
            </a:endParaRPr>
          </a:p>
        </p:txBody>
      </p:sp>
      <p:sp>
        <p:nvSpPr>
          <p:cNvPr id="36" name="CaixaDeTexto 35">
            <a:extLst>
              <a:ext uri="{FF2B5EF4-FFF2-40B4-BE49-F238E27FC236}">
                <a16:creationId xmlns:a16="http://schemas.microsoft.com/office/drawing/2014/main" id="{F649E02E-70A7-13E3-8598-8C9FE174E584}"/>
              </a:ext>
            </a:extLst>
          </p:cNvPr>
          <p:cNvSpPr txBox="1"/>
          <p:nvPr/>
        </p:nvSpPr>
        <p:spPr>
          <a:xfrm>
            <a:off x="5381628" y="3853056"/>
            <a:ext cx="619163" cy="523220"/>
          </a:xfrm>
          <a:prstGeom prst="rect">
            <a:avLst/>
          </a:prstGeom>
          <a:noFill/>
        </p:spPr>
        <p:txBody>
          <a:bodyPr wrap="square">
            <a:spAutoFit/>
          </a:bodyPr>
          <a:lstStyle>
            <a:defPPr>
              <a:defRPr lang="pt-BR"/>
            </a:defPPr>
            <a:lvl1pPr algn="ctr">
              <a:defRPr kumimoji="0" sz="2800" b="1" i="0" u="none" strike="noStrike" cap="none" normalizeH="0" baseline="0">
                <a:ln>
                  <a:noFill/>
                </a:ln>
                <a:solidFill>
                  <a:srgbClr val="EF7922"/>
                </a:solidFill>
                <a:effectLst/>
                <a:latin typeface="Gill Sans MT" panose="020B0502020104020203" pitchFamily="34" charset="0"/>
              </a:defRPr>
            </a:lvl1pPr>
          </a:lstStyle>
          <a:p>
            <a:r>
              <a:rPr lang="pt-BR" altLang="pt-BR" dirty="0"/>
              <a:t>3♪ </a:t>
            </a:r>
            <a:endParaRPr lang="pt-BR" dirty="0"/>
          </a:p>
        </p:txBody>
      </p:sp>
      <p:sp>
        <p:nvSpPr>
          <p:cNvPr id="38" name="CaixaDeTexto 37">
            <a:extLst>
              <a:ext uri="{FF2B5EF4-FFF2-40B4-BE49-F238E27FC236}">
                <a16:creationId xmlns:a16="http://schemas.microsoft.com/office/drawing/2014/main" id="{0A1A5C83-29A0-C003-2F1C-D478BEA6683E}"/>
              </a:ext>
            </a:extLst>
          </p:cNvPr>
          <p:cNvSpPr txBox="1"/>
          <p:nvPr/>
        </p:nvSpPr>
        <p:spPr>
          <a:xfrm>
            <a:off x="5312055" y="4535606"/>
            <a:ext cx="688736" cy="523220"/>
          </a:xfrm>
          <a:prstGeom prst="rect">
            <a:avLst/>
          </a:prstGeom>
          <a:noFill/>
        </p:spPr>
        <p:txBody>
          <a:bodyPr wrap="square">
            <a:spAutoFit/>
          </a:bodyPr>
          <a:lstStyle>
            <a:defPPr>
              <a:defRPr lang="pt-BR"/>
            </a:defPPr>
            <a:lvl1pPr algn="ctr">
              <a:defRPr kumimoji="0" sz="2800" b="1" i="0" u="none" strike="noStrike" cap="none" normalizeH="0" baseline="0">
                <a:ln>
                  <a:noFill/>
                </a:ln>
                <a:solidFill>
                  <a:srgbClr val="EF7922"/>
                </a:solidFill>
                <a:effectLst/>
                <a:latin typeface="Gill Sans MT" panose="020B0502020104020203" pitchFamily="34" charset="0"/>
              </a:defRPr>
            </a:lvl1pPr>
          </a:lstStyle>
          <a:p>
            <a:r>
              <a:rPr lang="pt-BR" altLang="pt-BR" dirty="0"/>
              <a:t>4♫ </a:t>
            </a:r>
            <a:endParaRPr lang="pt-BR" dirty="0"/>
          </a:p>
        </p:txBody>
      </p:sp>
      <p:sp>
        <p:nvSpPr>
          <p:cNvPr id="40" name="CaixaDeTexto 39">
            <a:extLst>
              <a:ext uri="{FF2B5EF4-FFF2-40B4-BE49-F238E27FC236}">
                <a16:creationId xmlns:a16="http://schemas.microsoft.com/office/drawing/2014/main" id="{6DD1A996-703D-32B3-A9FC-63CCBC892DBD}"/>
              </a:ext>
            </a:extLst>
          </p:cNvPr>
          <p:cNvSpPr txBox="1"/>
          <p:nvPr/>
        </p:nvSpPr>
        <p:spPr>
          <a:xfrm>
            <a:off x="5257801" y="5064269"/>
            <a:ext cx="742990" cy="523220"/>
          </a:xfrm>
          <a:prstGeom prst="rect">
            <a:avLst/>
          </a:prstGeom>
          <a:noFill/>
        </p:spPr>
        <p:txBody>
          <a:bodyPr wrap="square">
            <a:spAutoFit/>
          </a:bodyPr>
          <a:lstStyle>
            <a:defPPr>
              <a:defRPr lang="pt-BR"/>
            </a:defPPr>
            <a:lvl1pPr algn="ctr">
              <a:defRPr kumimoji="0" sz="2800" b="1" i="0" u="none" strike="noStrike" cap="none" normalizeH="0" baseline="0">
                <a:ln>
                  <a:noFill/>
                </a:ln>
                <a:solidFill>
                  <a:srgbClr val="EF7922"/>
                </a:solidFill>
                <a:effectLst/>
                <a:latin typeface="Gill Sans MT" panose="020B0502020104020203" pitchFamily="34" charset="0"/>
              </a:defRPr>
            </a:lvl1pPr>
          </a:lstStyle>
          <a:p>
            <a:r>
              <a:rPr lang="pt-BR" altLang="pt-BR" dirty="0"/>
              <a:t>5♬ </a:t>
            </a:r>
            <a:endParaRPr lang="pt-BR" dirty="0"/>
          </a:p>
        </p:txBody>
      </p:sp>
      <p:cxnSp>
        <p:nvCxnSpPr>
          <p:cNvPr id="8" name="Conector reto 7">
            <a:extLst>
              <a:ext uri="{FF2B5EF4-FFF2-40B4-BE49-F238E27FC236}">
                <a16:creationId xmlns:a16="http://schemas.microsoft.com/office/drawing/2014/main" id="{B12A5694-8B22-3888-283D-2D1949B5EFA2}"/>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064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0DBDB-1F57-4C8D-3D11-6E7F8604416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5BD5750-5A0A-635B-819C-9255E4394CD6}"/>
              </a:ext>
            </a:extLst>
          </p:cNvPr>
          <p:cNvSpPr>
            <a:spLocks noGrp="1"/>
          </p:cNvSpPr>
          <p:nvPr>
            <p:ph type="sldNum" sz="quarter" idx="4294967295"/>
          </p:nvPr>
        </p:nvSpPr>
        <p:spPr>
          <a:xfrm>
            <a:off x="9448800" y="6345238"/>
            <a:ext cx="2743200" cy="365125"/>
          </a:xfrm>
        </p:spPr>
        <p:txBody>
          <a:bodyPr/>
          <a:lstStyle/>
          <a:p>
            <a:fld id="{0B2821BB-D42A-45DB-8B76-7C8BA77D528D}" type="slidenum">
              <a:rPr lang="pt-BR" smtClean="0"/>
              <a:pPr/>
              <a:t>4</a:t>
            </a:fld>
            <a:endParaRPr lang="pt-BR" dirty="0"/>
          </a:p>
        </p:txBody>
      </p:sp>
      <p:sp>
        <p:nvSpPr>
          <p:cNvPr id="7" name="CaixaDeTexto 6">
            <a:extLst>
              <a:ext uri="{FF2B5EF4-FFF2-40B4-BE49-F238E27FC236}">
                <a16:creationId xmlns:a16="http://schemas.microsoft.com/office/drawing/2014/main" id="{48ECBCB2-858C-94BA-6A8F-50D67443823B}"/>
              </a:ext>
            </a:extLst>
          </p:cNvPr>
          <p:cNvSpPr txBox="1"/>
          <p:nvPr/>
        </p:nvSpPr>
        <p:spPr>
          <a:xfrm>
            <a:off x="5019636" y="-332056"/>
            <a:ext cx="2438439" cy="3170099"/>
          </a:xfrm>
          <a:prstGeom prst="rect">
            <a:avLst/>
          </a:prstGeom>
          <a:noFill/>
        </p:spPr>
        <p:txBody>
          <a:bodyPr wrap="square">
            <a:spAutoFit/>
          </a:bodyPr>
          <a:lstStyle/>
          <a:p>
            <a:pPr algn="ctr"/>
            <a:r>
              <a:rPr lang="pt-BR" sz="20000" dirty="0">
                <a:solidFill>
                  <a:srgbClr val="EF7922"/>
                </a:solidFill>
                <a:latin typeface="Gill Sans MT" panose="020B0502020104020203" pitchFamily="34" charset="0"/>
              </a:rPr>
              <a:t>4</a:t>
            </a:r>
          </a:p>
        </p:txBody>
      </p:sp>
      <p:sp>
        <p:nvSpPr>
          <p:cNvPr id="8" name="CaixaDeTexto 7">
            <a:extLst>
              <a:ext uri="{FF2B5EF4-FFF2-40B4-BE49-F238E27FC236}">
                <a16:creationId xmlns:a16="http://schemas.microsoft.com/office/drawing/2014/main" id="{9AACBD4E-DF9F-9B4A-80E6-C48A0F78C97E}"/>
              </a:ext>
            </a:extLst>
          </p:cNvPr>
          <p:cNvSpPr txBox="1"/>
          <p:nvPr/>
        </p:nvSpPr>
        <p:spPr>
          <a:xfrm>
            <a:off x="7029451" y="1512658"/>
            <a:ext cx="6082527" cy="707886"/>
          </a:xfrm>
          <a:prstGeom prst="rect">
            <a:avLst/>
          </a:prstGeom>
          <a:noFill/>
        </p:spPr>
        <p:txBody>
          <a:bodyPr wrap="square">
            <a:spAutoFit/>
          </a:bodyPr>
          <a:lstStyle/>
          <a:p>
            <a:r>
              <a:rPr lang="pt-BR" sz="4000" b="0" i="0" u="none" strike="noStrike" baseline="0" dirty="0">
                <a:solidFill>
                  <a:srgbClr val="404040"/>
                </a:solidFill>
                <a:latin typeface="Gill Sans MT" panose="020B0502020104020203" pitchFamily="34" charset="0"/>
              </a:rPr>
              <a:t>Quesitos</a:t>
            </a:r>
          </a:p>
        </p:txBody>
      </p:sp>
      <p:sp>
        <p:nvSpPr>
          <p:cNvPr id="9" name="CaixaDeTexto 8">
            <a:extLst>
              <a:ext uri="{FF2B5EF4-FFF2-40B4-BE49-F238E27FC236}">
                <a16:creationId xmlns:a16="http://schemas.microsoft.com/office/drawing/2014/main" id="{4E74336E-9B47-16BC-2FD7-E242BB938767}"/>
              </a:ext>
            </a:extLst>
          </p:cNvPr>
          <p:cNvSpPr txBox="1"/>
          <p:nvPr/>
        </p:nvSpPr>
        <p:spPr>
          <a:xfrm>
            <a:off x="7203866" y="1694135"/>
            <a:ext cx="2438439" cy="3170099"/>
          </a:xfrm>
          <a:prstGeom prst="rect">
            <a:avLst/>
          </a:prstGeom>
          <a:noFill/>
        </p:spPr>
        <p:txBody>
          <a:bodyPr wrap="square">
            <a:spAutoFit/>
          </a:bodyPr>
          <a:lstStyle/>
          <a:p>
            <a:pPr algn="ctr"/>
            <a:r>
              <a:rPr lang="pt-BR" sz="20000" dirty="0">
                <a:solidFill>
                  <a:srgbClr val="EF7922"/>
                </a:solidFill>
                <a:latin typeface="Gill Sans MT" panose="020B0502020104020203" pitchFamily="34" charset="0"/>
              </a:rPr>
              <a:t>4</a:t>
            </a:r>
          </a:p>
        </p:txBody>
      </p:sp>
      <p:sp>
        <p:nvSpPr>
          <p:cNvPr id="11" name="CaixaDeTexto 10">
            <a:extLst>
              <a:ext uri="{FF2B5EF4-FFF2-40B4-BE49-F238E27FC236}">
                <a16:creationId xmlns:a16="http://schemas.microsoft.com/office/drawing/2014/main" id="{BDACF21A-705F-4973-382C-DE1D95FBA34C}"/>
              </a:ext>
            </a:extLst>
          </p:cNvPr>
          <p:cNvSpPr txBox="1"/>
          <p:nvPr/>
        </p:nvSpPr>
        <p:spPr>
          <a:xfrm>
            <a:off x="9213681" y="3538849"/>
            <a:ext cx="6082527" cy="707886"/>
          </a:xfrm>
          <a:prstGeom prst="rect">
            <a:avLst/>
          </a:prstGeom>
          <a:noFill/>
        </p:spPr>
        <p:txBody>
          <a:bodyPr wrap="square">
            <a:spAutoFit/>
          </a:bodyPr>
          <a:lstStyle/>
          <a:p>
            <a:r>
              <a:rPr lang="pt-BR" sz="4000" dirty="0">
                <a:solidFill>
                  <a:srgbClr val="404040"/>
                </a:solidFill>
                <a:latin typeface="Gill Sans MT" panose="020B0502020104020203" pitchFamily="34" charset="0"/>
              </a:rPr>
              <a:t>Premiações</a:t>
            </a:r>
            <a:endParaRPr lang="pt-BR" sz="4000" b="0" i="0" u="none" strike="noStrike" baseline="0" dirty="0">
              <a:solidFill>
                <a:srgbClr val="404040"/>
              </a:solidFill>
              <a:latin typeface="Gill Sans MT" panose="020B0502020104020203" pitchFamily="34" charset="0"/>
            </a:endParaRPr>
          </a:p>
        </p:txBody>
      </p:sp>
      <p:sp>
        <p:nvSpPr>
          <p:cNvPr id="17" name="CaixaDeTexto 16">
            <a:extLst>
              <a:ext uri="{FF2B5EF4-FFF2-40B4-BE49-F238E27FC236}">
                <a16:creationId xmlns:a16="http://schemas.microsoft.com/office/drawing/2014/main" id="{791955B7-C16A-0414-5A6E-7AD2CA2046D7}"/>
              </a:ext>
            </a:extLst>
          </p:cNvPr>
          <p:cNvSpPr txBox="1"/>
          <p:nvPr/>
        </p:nvSpPr>
        <p:spPr>
          <a:xfrm>
            <a:off x="5527505" y="4889135"/>
            <a:ext cx="6372663" cy="646331"/>
          </a:xfrm>
          <a:prstGeom prst="rect">
            <a:avLst/>
          </a:prstGeom>
          <a:noFill/>
        </p:spPr>
        <p:txBody>
          <a:bodyPr wrap="square">
            <a:spAutoFit/>
          </a:bodyPr>
          <a:lstStyle/>
          <a:p>
            <a:r>
              <a:rPr lang="pt-BR" dirty="0">
                <a:latin typeface="Gill Sans MT" panose="020B0502020104020203" pitchFamily="34" charset="0"/>
              </a:rPr>
              <a:t>Unimeds com </a:t>
            </a:r>
            <a:r>
              <a:rPr lang="pt-BR" b="1" dirty="0">
                <a:solidFill>
                  <a:srgbClr val="EF7922"/>
                </a:solidFill>
                <a:latin typeface="Gill Sans MT" panose="020B0502020104020203" pitchFamily="34" charset="0"/>
              </a:rPr>
              <a:t>maior</a:t>
            </a:r>
            <a:r>
              <a:rPr lang="pt-BR" dirty="0">
                <a:latin typeface="Gill Sans MT" panose="020B0502020104020203" pitchFamily="34" charset="0"/>
              </a:rPr>
              <a:t> </a:t>
            </a:r>
            <a:r>
              <a:rPr lang="pt-BR" b="1" dirty="0">
                <a:solidFill>
                  <a:srgbClr val="EF7922"/>
                </a:solidFill>
                <a:latin typeface="Gill Sans MT" panose="020B0502020104020203" pitchFamily="34" charset="0"/>
              </a:rPr>
              <a:t>pontuação</a:t>
            </a:r>
            <a:r>
              <a:rPr lang="pt-BR" dirty="0">
                <a:latin typeface="Gill Sans MT" panose="020B0502020104020203" pitchFamily="34" charset="0"/>
              </a:rPr>
              <a:t>, de acordo com a colocação no ranking, serão classificadas como </a:t>
            </a:r>
            <a:r>
              <a:rPr lang="pt-BR" b="1" dirty="0">
                <a:solidFill>
                  <a:srgbClr val="EF7922"/>
                </a:solidFill>
                <a:latin typeface="Gill Sans MT" panose="020B0502020104020203" pitchFamily="34" charset="0"/>
              </a:rPr>
              <a:t>ouro</a:t>
            </a:r>
            <a:r>
              <a:rPr lang="pt-BR" dirty="0">
                <a:latin typeface="Gill Sans MT" panose="020B0502020104020203" pitchFamily="34" charset="0"/>
              </a:rPr>
              <a:t>, </a:t>
            </a:r>
            <a:r>
              <a:rPr lang="pt-BR" b="1" dirty="0">
                <a:solidFill>
                  <a:srgbClr val="EF7922"/>
                </a:solidFill>
                <a:latin typeface="Gill Sans MT" panose="020B0502020104020203" pitchFamily="34" charset="0"/>
              </a:rPr>
              <a:t>prata</a:t>
            </a:r>
            <a:r>
              <a:rPr lang="pt-BR" dirty="0">
                <a:latin typeface="Gill Sans MT" panose="020B0502020104020203" pitchFamily="34" charset="0"/>
              </a:rPr>
              <a:t> ou </a:t>
            </a:r>
            <a:r>
              <a:rPr lang="pt-BR" b="1" dirty="0">
                <a:solidFill>
                  <a:srgbClr val="EF7922"/>
                </a:solidFill>
                <a:latin typeface="Gill Sans MT" panose="020B0502020104020203" pitchFamily="34" charset="0"/>
              </a:rPr>
              <a:t>bronze</a:t>
            </a:r>
            <a:r>
              <a:rPr lang="pt-BR" dirty="0">
                <a:latin typeface="Gill Sans MT" panose="020B0502020104020203" pitchFamily="34" charset="0"/>
              </a:rPr>
              <a:t>.</a:t>
            </a:r>
          </a:p>
        </p:txBody>
      </p:sp>
      <p:sp>
        <p:nvSpPr>
          <p:cNvPr id="48" name="Espaço Reservado para Texto 1">
            <a:extLst>
              <a:ext uri="{FF2B5EF4-FFF2-40B4-BE49-F238E27FC236}">
                <a16:creationId xmlns:a16="http://schemas.microsoft.com/office/drawing/2014/main" id="{2455443D-C5F0-4A3B-02A5-BEF6F1715FEF}"/>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49" name="Espaço Reservado para Texto 1">
            <a:extLst>
              <a:ext uri="{FF2B5EF4-FFF2-40B4-BE49-F238E27FC236}">
                <a16:creationId xmlns:a16="http://schemas.microsoft.com/office/drawing/2014/main" id="{82EAD015-66F8-4CEE-1764-132BCC2C5C87}"/>
              </a:ext>
            </a:extLst>
          </p:cNvPr>
          <p:cNvSpPr txBox="1">
            <a:spLocks/>
          </p:cNvSpPr>
          <p:nvPr/>
        </p:nvSpPr>
        <p:spPr>
          <a:xfrm>
            <a:off x="330695" y="1711215"/>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dirty="0">
                <a:solidFill>
                  <a:srgbClr val="EF7922"/>
                </a:solidFill>
                <a:latin typeface="Gill Sans MT" panose="020B0502020104020203" pitchFamily="34" charset="0"/>
                <a:ea typeface="ADLaM Display" panose="02010000000000000000" pitchFamily="2" charset="0"/>
                <a:cs typeface="AngsanaUPC" panose="020B0502040204020203" pitchFamily="18" charset="-34"/>
              </a:rPr>
              <a:t>Como Vai Funcionar</a:t>
            </a:r>
          </a:p>
        </p:txBody>
      </p:sp>
      <p:sp>
        <p:nvSpPr>
          <p:cNvPr id="50" name="Espaço Reservado para Texto 1">
            <a:extLst>
              <a:ext uri="{FF2B5EF4-FFF2-40B4-BE49-F238E27FC236}">
                <a16:creationId xmlns:a16="http://schemas.microsoft.com/office/drawing/2014/main" id="{3AF087E1-AA04-4A5E-32E5-5868C98AD0C0}"/>
              </a:ext>
            </a:extLst>
          </p:cNvPr>
          <p:cNvSpPr txBox="1">
            <a:spLocks/>
          </p:cNvSpPr>
          <p:nvPr/>
        </p:nvSpPr>
        <p:spPr>
          <a:xfrm>
            <a:off x="330695" y="2614881"/>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 Qualidade Cadastral (SIB)</a:t>
            </a:r>
          </a:p>
        </p:txBody>
      </p:sp>
      <p:sp>
        <p:nvSpPr>
          <p:cNvPr id="51" name="Espaço Reservado para Texto 1">
            <a:extLst>
              <a:ext uri="{FF2B5EF4-FFF2-40B4-BE49-F238E27FC236}">
                <a16:creationId xmlns:a16="http://schemas.microsoft.com/office/drawing/2014/main" id="{8633288B-6D9D-4112-8747-B58D627FF966}"/>
              </a:ext>
            </a:extLst>
          </p:cNvPr>
          <p:cNvSpPr txBox="1">
            <a:spLocks/>
          </p:cNvSpPr>
          <p:nvPr/>
        </p:nvSpPr>
        <p:spPr>
          <a:xfrm>
            <a:off x="330695" y="3518547"/>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 Conformidade da Rede Direta (RPS)</a:t>
            </a:r>
          </a:p>
        </p:txBody>
      </p:sp>
      <p:pic>
        <p:nvPicPr>
          <p:cNvPr id="52" name="Gráfico 51" descr="Notação musical com preenchimento sólido">
            <a:extLst>
              <a:ext uri="{FF2B5EF4-FFF2-40B4-BE49-F238E27FC236}">
                <a16:creationId xmlns:a16="http://schemas.microsoft.com/office/drawing/2014/main" id="{CD101301-047B-A324-8CCA-F9F10EAA82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071" y="1422339"/>
            <a:ext cx="1103214" cy="1103214"/>
          </a:xfrm>
          <a:prstGeom prst="rect">
            <a:avLst/>
          </a:prstGeom>
        </p:spPr>
      </p:pic>
      <p:sp>
        <p:nvSpPr>
          <p:cNvPr id="53" name="Espaço Reservado para Texto 1">
            <a:extLst>
              <a:ext uri="{FF2B5EF4-FFF2-40B4-BE49-F238E27FC236}">
                <a16:creationId xmlns:a16="http://schemas.microsoft.com/office/drawing/2014/main" id="{A6619D3A-08AD-0C73-C489-13F6CF175B87}"/>
              </a:ext>
            </a:extLst>
          </p:cNvPr>
          <p:cNvSpPr txBox="1">
            <a:spLocks/>
          </p:cNvSpPr>
          <p:nvPr/>
        </p:nvSpPr>
        <p:spPr>
          <a:xfrm>
            <a:off x="330694" y="4422213"/>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Envio de Documentos no Prazo Estabelecido</a:t>
            </a:r>
          </a:p>
        </p:txBody>
      </p:sp>
      <p:sp>
        <p:nvSpPr>
          <p:cNvPr id="54" name="Espaço Reservado para Texto 1">
            <a:extLst>
              <a:ext uri="{FF2B5EF4-FFF2-40B4-BE49-F238E27FC236}">
                <a16:creationId xmlns:a16="http://schemas.microsoft.com/office/drawing/2014/main" id="{C1788E78-62CF-1633-2FD8-F3B4205740DF}"/>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cxnSp>
        <p:nvCxnSpPr>
          <p:cNvPr id="3" name="Conector reto 2">
            <a:extLst>
              <a:ext uri="{FF2B5EF4-FFF2-40B4-BE49-F238E27FC236}">
                <a16:creationId xmlns:a16="http://schemas.microsoft.com/office/drawing/2014/main" id="{E7A7406A-7F46-C4DA-E88D-8C6CA7FF9BF9}"/>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973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DD618-9690-A1A5-3B0D-17D2DBBA9AEF}"/>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DB6038E2-20C3-CF2F-A357-C8A424BD99BF}"/>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9D3CC537-6850-6ED7-3ED7-FB4CE5E44752}"/>
              </a:ext>
            </a:extLst>
          </p:cNvPr>
          <p:cNvSpPr txBox="1"/>
          <p:nvPr/>
        </p:nvSpPr>
        <p:spPr>
          <a:xfrm>
            <a:off x="5295889" y="158590"/>
            <a:ext cx="6804867" cy="1538883"/>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Acompanhar a evolução da qualidade dos campos de identificação do beneficiário (dados pessoais) e do plano ao qual o beneficiário está vinculado no SIB, com base no Relatório de Diagnóstico Cadastral, emitido mensalmente pela ANS.</a:t>
            </a:r>
          </a:p>
        </p:txBody>
      </p:sp>
      <p:sp>
        <p:nvSpPr>
          <p:cNvPr id="42" name="CaixaDeTexto 41">
            <a:extLst>
              <a:ext uri="{FF2B5EF4-FFF2-40B4-BE49-F238E27FC236}">
                <a16:creationId xmlns:a16="http://schemas.microsoft.com/office/drawing/2014/main" id="{546D159E-EDC1-D149-291E-5CDD53F903FE}"/>
              </a:ext>
            </a:extLst>
          </p:cNvPr>
          <p:cNvSpPr txBox="1"/>
          <p:nvPr/>
        </p:nvSpPr>
        <p:spPr>
          <a:xfrm>
            <a:off x="5295889" y="1748081"/>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cxnSp>
        <p:nvCxnSpPr>
          <p:cNvPr id="61" name="Conector reto 60">
            <a:extLst>
              <a:ext uri="{FF2B5EF4-FFF2-40B4-BE49-F238E27FC236}">
                <a16:creationId xmlns:a16="http://schemas.microsoft.com/office/drawing/2014/main" id="{F10B3434-29F3-9366-6C23-1246E8CF2502}"/>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62" name="CaixaDeTexto 61">
            <a:extLst>
              <a:ext uri="{FF2B5EF4-FFF2-40B4-BE49-F238E27FC236}">
                <a16:creationId xmlns:a16="http://schemas.microsoft.com/office/drawing/2014/main" id="{2A9099BC-5AC9-52D5-DB9E-3F0A7FE0FDD7}"/>
              </a:ext>
            </a:extLst>
          </p:cNvPr>
          <p:cNvSpPr txBox="1"/>
          <p:nvPr/>
        </p:nvSpPr>
        <p:spPr>
          <a:xfrm>
            <a:off x="5803904" y="2333685"/>
            <a:ext cx="6388096" cy="4278094"/>
          </a:xfrm>
          <a:prstGeom prst="rect">
            <a:avLst/>
          </a:prstGeom>
          <a:noFill/>
        </p:spPr>
        <p:txBody>
          <a:bodyPr wrap="square">
            <a:spAutoFit/>
          </a:bodyPr>
          <a:lstStyle/>
          <a:p>
            <a:pPr marL="342900" indent="-342900" algn="just">
              <a:buFont typeface="+mj-lt"/>
              <a:buAutoNum type="alphaLcParenR"/>
            </a:pPr>
            <a:r>
              <a:rPr lang="pt-BR" sz="1600" b="0" i="0" u="none" strike="noStrike" baseline="0" dirty="0">
                <a:solidFill>
                  <a:schemeClr val="bg2">
                    <a:lumMod val="25000"/>
                  </a:schemeClr>
                </a:solidFill>
                <a:latin typeface="Gill Sans MT" panose="020B0502020104020203" pitchFamily="34" charset="0"/>
              </a:rPr>
              <a:t>O cálculo do índice será efetuado conforme diretrizes estabelecidas pela </a:t>
            </a:r>
            <a:r>
              <a:rPr lang="pt-BR" sz="1600" b="1" i="0" u="none" strike="noStrike" baseline="0" dirty="0">
                <a:solidFill>
                  <a:srgbClr val="EF7922"/>
                </a:solidFill>
                <a:latin typeface="Gill Sans MT" panose="020B0502020104020203" pitchFamily="34" charset="0"/>
              </a:rPr>
              <a:t>ANS</a:t>
            </a:r>
            <a:r>
              <a:rPr lang="pt-BR" sz="1600" b="0" i="0" u="none" strike="noStrike" baseline="0" dirty="0">
                <a:solidFill>
                  <a:schemeClr val="bg2">
                    <a:lumMod val="25000"/>
                  </a:schemeClr>
                </a:solidFill>
                <a:latin typeface="Gill Sans MT" panose="020B0502020104020203" pitchFamily="34" charset="0"/>
              </a:rPr>
              <a:t> na ficha técnica do indicador de </a:t>
            </a:r>
            <a:r>
              <a:rPr lang="pt-BR" sz="1600" b="1" i="0" u="none" strike="noStrike" baseline="0" dirty="0">
                <a:solidFill>
                  <a:srgbClr val="EF7922"/>
                </a:solidFill>
                <a:latin typeface="Gill Sans MT" panose="020B0502020104020203" pitchFamily="34" charset="0"/>
              </a:rPr>
              <a:t>Qualidade Cadastral </a:t>
            </a:r>
            <a:r>
              <a:rPr lang="pt-BR" sz="1600" b="0" i="0" u="none" strike="noStrike" baseline="0" dirty="0">
                <a:solidFill>
                  <a:schemeClr val="bg2">
                    <a:lumMod val="25000"/>
                  </a:schemeClr>
                </a:solidFill>
                <a:latin typeface="Gill Sans MT" panose="020B0502020104020203" pitchFamily="34" charset="0"/>
              </a:rPr>
              <a:t>do IDSS do ano-base 2025;</a:t>
            </a: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marL="342900" indent="-342900" algn="just">
              <a:buFont typeface="+mj-lt"/>
              <a:buAutoNum type="alphaLcParenR"/>
            </a:pPr>
            <a:r>
              <a:rPr lang="pt-BR" sz="1600" b="0" i="0" u="none" strike="noStrike" baseline="0" dirty="0">
                <a:solidFill>
                  <a:schemeClr val="bg2">
                    <a:lumMod val="90000"/>
                  </a:schemeClr>
                </a:solidFill>
                <a:latin typeface="Gill Sans MT" panose="020B0502020104020203" pitchFamily="34" charset="0"/>
              </a:rPr>
              <a:t>Serão premiadas as 3 (três) singulares com maior evolução no resultado geral do indicador.</a:t>
            </a:r>
            <a:endParaRPr lang="pt-BR" sz="1600" dirty="0">
              <a:solidFill>
                <a:schemeClr val="bg2">
                  <a:lumMod val="90000"/>
                </a:schemeClr>
              </a:solidFill>
              <a:latin typeface="Gill Sans MT" panose="020B0502020104020203" pitchFamily="34" charset="0"/>
            </a:endParaRP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marL="342900" indent="-342900" algn="just">
              <a:buFont typeface="+mj-lt"/>
              <a:buAutoNum type="alphaLcParenR"/>
            </a:pPr>
            <a:r>
              <a:rPr lang="pt-BR" sz="1600" b="0" i="0" u="none" strike="noStrike" baseline="0" dirty="0">
                <a:solidFill>
                  <a:schemeClr val="bg2">
                    <a:lumMod val="90000"/>
                  </a:schemeClr>
                </a:solidFill>
                <a:latin typeface="Gill Sans MT" panose="020B0502020104020203" pitchFamily="34" charset="0"/>
              </a:rPr>
              <a:t>Se mais de um Singular obtiver o mesmo resultado, impossibilitando a identificação das 03 primeiras colocadas, o critério de desempate será o número de ações efetivas realizadas de qualificação cadastral durante o período de janeiro a julho/2025, mediante a apresentação de relatório (contendo, no mínimo: descrição da ação, setor/área responsável e data da conclusão) até o dia 22/08/2025. </a:t>
            </a: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algn="just"/>
            <a:r>
              <a:rPr lang="pt-BR" sz="1600" b="0" i="1" u="none" strike="noStrike" baseline="0" dirty="0">
                <a:solidFill>
                  <a:schemeClr val="bg2">
                    <a:lumMod val="90000"/>
                  </a:schemeClr>
                </a:solidFill>
                <a:latin typeface="Gill Sans MT" panose="020B0502020104020203" pitchFamily="34" charset="0"/>
              </a:rPr>
              <a:t>* Singulares não aderentes ao serviço </a:t>
            </a:r>
            <a:r>
              <a:rPr lang="pt-BR" sz="1600" b="0" i="1" u="none" strike="noStrike" baseline="0" dirty="0" err="1">
                <a:solidFill>
                  <a:schemeClr val="bg2">
                    <a:lumMod val="90000"/>
                  </a:schemeClr>
                </a:solidFill>
                <a:latin typeface="Gill Sans MT" panose="020B0502020104020203" pitchFamily="34" charset="0"/>
              </a:rPr>
              <a:t>Qualicad</a:t>
            </a:r>
            <a:r>
              <a:rPr lang="pt-BR" sz="1600" b="0" i="1" u="none" strike="noStrike" baseline="0" dirty="0">
                <a:solidFill>
                  <a:schemeClr val="bg2">
                    <a:lumMod val="90000"/>
                  </a:schemeClr>
                </a:solidFill>
                <a:latin typeface="Gill Sans MT" panose="020B0502020104020203" pitchFamily="34" charset="0"/>
              </a:rPr>
              <a:t> (e que quiserem concorrer) deverão encaminhar o Relatório de Diagnóstico Cadastral de cada uma das competências de janeiro a julho/2025 até o último dia útil do mês subsequente. </a:t>
            </a:r>
            <a:endParaRPr lang="pt-BR" sz="1600" dirty="0">
              <a:solidFill>
                <a:schemeClr val="bg2">
                  <a:lumMod val="90000"/>
                </a:schemeClr>
              </a:solidFill>
              <a:latin typeface="Gill Sans MT" panose="020B0502020104020203" pitchFamily="34" charset="0"/>
            </a:endParaRPr>
          </a:p>
        </p:txBody>
      </p:sp>
      <p:pic>
        <p:nvPicPr>
          <p:cNvPr id="64" name="Gráfico 63" descr="Saxofone com preenchimento sólido">
            <a:extLst>
              <a:ext uri="{FF2B5EF4-FFF2-40B4-BE49-F238E27FC236}">
                <a16:creationId xmlns:a16="http://schemas.microsoft.com/office/drawing/2014/main" id="{84E7D305-8488-D94B-68AF-B7D9D4820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5782" y="2333685"/>
            <a:ext cx="638122" cy="638122"/>
          </a:xfrm>
          <a:prstGeom prst="rect">
            <a:avLst/>
          </a:prstGeom>
        </p:spPr>
      </p:pic>
      <p:sp>
        <p:nvSpPr>
          <p:cNvPr id="2" name="Espaço Reservado para Texto 1">
            <a:extLst>
              <a:ext uri="{FF2B5EF4-FFF2-40B4-BE49-F238E27FC236}">
                <a16:creationId xmlns:a16="http://schemas.microsoft.com/office/drawing/2014/main" id="{1C0DE30B-0986-C31B-48E5-F9D0AD500A3D}"/>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3" name="Espaço Reservado para Texto 1">
            <a:extLst>
              <a:ext uri="{FF2B5EF4-FFF2-40B4-BE49-F238E27FC236}">
                <a16:creationId xmlns:a16="http://schemas.microsoft.com/office/drawing/2014/main" id="{9425BAC9-431A-5A32-BF54-6CD2118D8748}"/>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4" name="Espaço Reservado para Texto 1">
            <a:extLst>
              <a:ext uri="{FF2B5EF4-FFF2-40B4-BE49-F238E27FC236}">
                <a16:creationId xmlns:a16="http://schemas.microsoft.com/office/drawing/2014/main" id="{53CF16FC-D81B-F2B2-1E26-04E14785FBD1}"/>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5" name="Espaço Reservado para Texto 1">
            <a:extLst>
              <a:ext uri="{FF2B5EF4-FFF2-40B4-BE49-F238E27FC236}">
                <a16:creationId xmlns:a16="http://schemas.microsoft.com/office/drawing/2014/main" id="{143C72BD-5717-2025-F3A9-921FB11B775F}"/>
              </a:ext>
            </a:extLst>
          </p:cNvPr>
          <p:cNvSpPr txBox="1">
            <a:spLocks/>
          </p:cNvSpPr>
          <p:nvPr/>
        </p:nvSpPr>
        <p:spPr>
          <a:xfrm>
            <a:off x="330695" y="3518547"/>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 Conformidade da Rede Direta (RPS)</a:t>
            </a:r>
          </a:p>
        </p:txBody>
      </p:sp>
      <p:pic>
        <p:nvPicPr>
          <p:cNvPr id="6" name="Gráfico 5" descr="Notação musical com preenchimento sólido">
            <a:extLst>
              <a:ext uri="{FF2B5EF4-FFF2-40B4-BE49-F238E27FC236}">
                <a16:creationId xmlns:a16="http://schemas.microsoft.com/office/drawing/2014/main" id="{381957C7-1366-7D92-0827-C64A7696B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566" y="2310116"/>
            <a:ext cx="818933" cy="1103214"/>
          </a:xfrm>
          <a:prstGeom prst="rect">
            <a:avLst/>
          </a:prstGeom>
        </p:spPr>
      </p:pic>
      <p:sp>
        <p:nvSpPr>
          <p:cNvPr id="7" name="Espaço Reservado para Texto 1">
            <a:extLst>
              <a:ext uri="{FF2B5EF4-FFF2-40B4-BE49-F238E27FC236}">
                <a16:creationId xmlns:a16="http://schemas.microsoft.com/office/drawing/2014/main" id="{4910FE06-89AF-02F0-932C-B27DED24677D}"/>
              </a:ext>
            </a:extLst>
          </p:cNvPr>
          <p:cNvSpPr txBox="1">
            <a:spLocks/>
          </p:cNvSpPr>
          <p:nvPr/>
        </p:nvSpPr>
        <p:spPr>
          <a:xfrm>
            <a:off x="330694" y="4422213"/>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Envio de Documentos no Prazo Estabelecido</a:t>
            </a:r>
          </a:p>
        </p:txBody>
      </p:sp>
      <p:sp>
        <p:nvSpPr>
          <p:cNvPr id="8" name="Espaço Reservado para Texto 1">
            <a:extLst>
              <a:ext uri="{FF2B5EF4-FFF2-40B4-BE49-F238E27FC236}">
                <a16:creationId xmlns:a16="http://schemas.microsoft.com/office/drawing/2014/main" id="{8F36E19B-1660-9CA1-3882-2F79E4CC45A2}"/>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spTree>
    <p:extLst>
      <p:ext uri="{BB962C8B-B14F-4D97-AF65-F5344CB8AC3E}">
        <p14:creationId xmlns:p14="http://schemas.microsoft.com/office/powerpoint/2010/main" val="2301891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C10A2-B84B-57D6-3905-6C101ECF690D}"/>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3E03B0DA-0BF8-80D2-CDE9-BB33CFC51136}"/>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CECDE467-47AC-F47A-00C2-36C6AFF435F1}"/>
              </a:ext>
            </a:extLst>
          </p:cNvPr>
          <p:cNvSpPr txBox="1"/>
          <p:nvPr/>
        </p:nvSpPr>
        <p:spPr>
          <a:xfrm>
            <a:off x="5295889" y="158590"/>
            <a:ext cx="6804867" cy="1538883"/>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Acompanhar a evolução da qualidade dos campos de identificação do beneficiário (dados pessoais) e do plano ao qual o beneficiário está vinculado no SIB, com base no Relatório de Diagnóstico Cadastral, emitido mensalmente pela ANS.</a:t>
            </a:r>
          </a:p>
        </p:txBody>
      </p:sp>
      <p:sp>
        <p:nvSpPr>
          <p:cNvPr id="42" name="CaixaDeTexto 41">
            <a:extLst>
              <a:ext uri="{FF2B5EF4-FFF2-40B4-BE49-F238E27FC236}">
                <a16:creationId xmlns:a16="http://schemas.microsoft.com/office/drawing/2014/main" id="{9F41C02F-2B5A-BE14-A809-72AF23359CE4}"/>
              </a:ext>
            </a:extLst>
          </p:cNvPr>
          <p:cNvSpPr txBox="1"/>
          <p:nvPr/>
        </p:nvSpPr>
        <p:spPr>
          <a:xfrm>
            <a:off x="5295889" y="1748081"/>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sp>
        <p:nvSpPr>
          <p:cNvPr id="62" name="CaixaDeTexto 61">
            <a:extLst>
              <a:ext uri="{FF2B5EF4-FFF2-40B4-BE49-F238E27FC236}">
                <a16:creationId xmlns:a16="http://schemas.microsoft.com/office/drawing/2014/main" id="{C21A4C56-BEF3-E8D3-E62C-937448974585}"/>
              </a:ext>
            </a:extLst>
          </p:cNvPr>
          <p:cNvSpPr txBox="1"/>
          <p:nvPr/>
        </p:nvSpPr>
        <p:spPr>
          <a:xfrm>
            <a:off x="5803904" y="2333685"/>
            <a:ext cx="6388096" cy="4278094"/>
          </a:xfrm>
          <a:prstGeom prst="rect">
            <a:avLst/>
          </a:prstGeom>
          <a:noFill/>
        </p:spPr>
        <p:txBody>
          <a:bodyPr wrap="square">
            <a:spAutoFit/>
          </a:bodyPr>
          <a:lstStyle/>
          <a:p>
            <a:pPr marL="342900" indent="-342900" algn="just">
              <a:buFont typeface="+mj-lt"/>
              <a:buAutoNum type="alphaLcParenR"/>
            </a:pPr>
            <a:r>
              <a:rPr lang="pt-BR" sz="1600" b="0" i="0" u="none" strike="noStrike" baseline="0" dirty="0">
                <a:solidFill>
                  <a:schemeClr val="bg2">
                    <a:lumMod val="90000"/>
                  </a:schemeClr>
                </a:solidFill>
                <a:latin typeface="Gill Sans MT" panose="020B0502020104020203" pitchFamily="34" charset="0"/>
              </a:rPr>
              <a:t>O cálculo do índice será efetuado conforme diretrizes estabelecidas pela ANS na ficha técnica do indicador de Qualidade Cadastral do IDSS do ano-base 2025;</a:t>
            </a: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marL="342900" indent="-342900" algn="just">
              <a:buFont typeface="+mj-lt"/>
              <a:buAutoNum type="alphaLcParenR"/>
            </a:pPr>
            <a:r>
              <a:rPr lang="pt-BR" sz="1600" b="0" i="0" u="none" strike="noStrike" baseline="0" dirty="0">
                <a:solidFill>
                  <a:schemeClr val="bg2">
                    <a:lumMod val="25000"/>
                  </a:schemeClr>
                </a:solidFill>
                <a:latin typeface="Gill Sans MT" panose="020B0502020104020203" pitchFamily="34" charset="0"/>
              </a:rPr>
              <a:t>Serão </a:t>
            </a:r>
            <a:r>
              <a:rPr lang="pt-BR" sz="1600" b="1" i="0" u="none" strike="noStrike" baseline="0" dirty="0">
                <a:solidFill>
                  <a:srgbClr val="EF7922"/>
                </a:solidFill>
                <a:latin typeface="Gill Sans MT" panose="020B0502020104020203" pitchFamily="34" charset="0"/>
              </a:rPr>
              <a:t>premiadas</a:t>
            </a:r>
            <a:r>
              <a:rPr lang="pt-BR" sz="1600" b="0" i="0" u="none" strike="noStrike" baseline="0" dirty="0">
                <a:solidFill>
                  <a:schemeClr val="bg2">
                    <a:lumMod val="25000"/>
                  </a:schemeClr>
                </a:solidFill>
                <a:latin typeface="Gill Sans MT" panose="020B0502020104020203" pitchFamily="34" charset="0"/>
              </a:rPr>
              <a:t> as 3 (três) </a:t>
            </a:r>
            <a:r>
              <a:rPr lang="pt-BR" sz="1600" b="1" i="0" u="none" strike="noStrike" baseline="0" dirty="0">
                <a:solidFill>
                  <a:srgbClr val="EF7922"/>
                </a:solidFill>
                <a:latin typeface="Gill Sans MT" panose="020B0502020104020203" pitchFamily="34" charset="0"/>
              </a:rPr>
              <a:t>singulares</a:t>
            </a:r>
            <a:r>
              <a:rPr lang="pt-BR" sz="1600" b="0" i="0" u="none" strike="noStrike" baseline="0" dirty="0">
                <a:solidFill>
                  <a:schemeClr val="bg2">
                    <a:lumMod val="25000"/>
                  </a:schemeClr>
                </a:solidFill>
                <a:latin typeface="Gill Sans MT" panose="020B0502020104020203" pitchFamily="34" charset="0"/>
              </a:rPr>
              <a:t> com maior </a:t>
            </a:r>
            <a:r>
              <a:rPr lang="pt-BR" sz="1600" b="1" i="0" u="none" strike="noStrike" baseline="0" dirty="0">
                <a:solidFill>
                  <a:srgbClr val="EF7922"/>
                </a:solidFill>
                <a:latin typeface="Gill Sans MT" panose="020B0502020104020203" pitchFamily="34" charset="0"/>
              </a:rPr>
              <a:t>evolução</a:t>
            </a:r>
            <a:r>
              <a:rPr lang="pt-BR" sz="1600" b="0" i="0" u="none" strike="noStrike" baseline="0" dirty="0">
                <a:solidFill>
                  <a:schemeClr val="bg2">
                    <a:lumMod val="25000"/>
                  </a:schemeClr>
                </a:solidFill>
                <a:latin typeface="Gill Sans MT" panose="020B0502020104020203" pitchFamily="34" charset="0"/>
              </a:rPr>
              <a:t> no resultado geral do </a:t>
            </a:r>
            <a:r>
              <a:rPr lang="pt-BR" sz="1600" b="1" i="0" u="none" strike="noStrike" baseline="0" dirty="0">
                <a:solidFill>
                  <a:srgbClr val="EF7922"/>
                </a:solidFill>
                <a:latin typeface="Gill Sans MT" panose="020B0502020104020203" pitchFamily="34" charset="0"/>
              </a:rPr>
              <a:t>indicador</a:t>
            </a:r>
            <a:r>
              <a:rPr lang="pt-BR" sz="1600" b="0" i="0" u="none" strike="noStrike" baseline="0" dirty="0">
                <a:solidFill>
                  <a:schemeClr val="bg2">
                    <a:lumMod val="25000"/>
                  </a:schemeClr>
                </a:solidFill>
                <a:latin typeface="Gill Sans MT" panose="020B0502020104020203" pitchFamily="34" charset="0"/>
              </a:rPr>
              <a:t>.</a:t>
            </a:r>
            <a:endParaRPr lang="pt-BR" sz="1600" dirty="0">
              <a:solidFill>
                <a:schemeClr val="bg2">
                  <a:lumMod val="25000"/>
                </a:schemeClr>
              </a:solidFill>
              <a:latin typeface="Gill Sans MT" panose="020B0502020104020203" pitchFamily="34" charset="0"/>
            </a:endParaRP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marL="342900" indent="-342900" algn="just">
              <a:buFont typeface="+mj-lt"/>
              <a:buAutoNum type="alphaLcParenR"/>
            </a:pPr>
            <a:r>
              <a:rPr lang="pt-BR" sz="1600" b="0" i="0" u="none" strike="noStrike" baseline="0" dirty="0">
                <a:solidFill>
                  <a:schemeClr val="bg2">
                    <a:lumMod val="90000"/>
                  </a:schemeClr>
                </a:solidFill>
                <a:latin typeface="Gill Sans MT" panose="020B0502020104020203" pitchFamily="34" charset="0"/>
              </a:rPr>
              <a:t>Se mais de um Singular obtiver o mesmo resultado, impossibilitando a identificação das 03 primeiras colocadas, o critério de desempate será o número de ações efetivas realizadas de qualificação cadastral durante o período de janeiro a julho/2025, mediante a apresentação de relatório (contendo, no mínimo: descrição da ação, setor/área responsável e data da conclusão) até o dia 22/08/2025. </a:t>
            </a: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algn="just"/>
            <a:r>
              <a:rPr lang="pt-BR" sz="1600" b="0" i="1" u="none" strike="noStrike" baseline="0" dirty="0">
                <a:solidFill>
                  <a:schemeClr val="bg2">
                    <a:lumMod val="90000"/>
                  </a:schemeClr>
                </a:solidFill>
                <a:latin typeface="Gill Sans MT" panose="020B0502020104020203" pitchFamily="34" charset="0"/>
              </a:rPr>
              <a:t>* Singulares não aderentes ao serviço </a:t>
            </a:r>
            <a:r>
              <a:rPr lang="pt-BR" sz="1600" b="0" i="1" u="none" strike="noStrike" baseline="0" dirty="0" err="1">
                <a:solidFill>
                  <a:schemeClr val="bg2">
                    <a:lumMod val="90000"/>
                  </a:schemeClr>
                </a:solidFill>
                <a:latin typeface="Gill Sans MT" panose="020B0502020104020203" pitchFamily="34" charset="0"/>
              </a:rPr>
              <a:t>Qualicad</a:t>
            </a:r>
            <a:r>
              <a:rPr lang="pt-BR" sz="1600" b="0" i="1" u="none" strike="noStrike" baseline="0" dirty="0">
                <a:solidFill>
                  <a:schemeClr val="bg2">
                    <a:lumMod val="90000"/>
                  </a:schemeClr>
                </a:solidFill>
                <a:latin typeface="Gill Sans MT" panose="020B0502020104020203" pitchFamily="34" charset="0"/>
              </a:rPr>
              <a:t> (e que quiserem concorrer) deverão encaminhar o Relatório de Diagnóstico Cadastral de cada uma das competências de janeiro a julho/2025 até o último dia útil do mês subsequente. </a:t>
            </a:r>
            <a:endParaRPr lang="pt-BR" sz="1600" dirty="0">
              <a:solidFill>
                <a:schemeClr val="bg2">
                  <a:lumMod val="90000"/>
                </a:schemeClr>
              </a:solidFill>
              <a:latin typeface="Gill Sans MT" panose="020B0502020104020203" pitchFamily="34" charset="0"/>
            </a:endParaRPr>
          </a:p>
        </p:txBody>
      </p:sp>
      <p:pic>
        <p:nvPicPr>
          <p:cNvPr id="64" name="Gráfico 63" descr="Saxofone com preenchimento sólido">
            <a:extLst>
              <a:ext uri="{FF2B5EF4-FFF2-40B4-BE49-F238E27FC236}">
                <a16:creationId xmlns:a16="http://schemas.microsoft.com/office/drawing/2014/main" id="{DF40F8AD-8491-845D-ED5E-592B2FB03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5782" y="3199735"/>
            <a:ext cx="638122" cy="638122"/>
          </a:xfrm>
          <a:prstGeom prst="rect">
            <a:avLst/>
          </a:prstGeom>
        </p:spPr>
      </p:pic>
      <p:sp>
        <p:nvSpPr>
          <p:cNvPr id="17" name="Espaço Reservado para Texto 1">
            <a:extLst>
              <a:ext uri="{FF2B5EF4-FFF2-40B4-BE49-F238E27FC236}">
                <a16:creationId xmlns:a16="http://schemas.microsoft.com/office/drawing/2014/main" id="{833BA822-AD07-DBE5-7789-DA66D31E26FF}"/>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18" name="Espaço Reservado para Texto 1">
            <a:extLst>
              <a:ext uri="{FF2B5EF4-FFF2-40B4-BE49-F238E27FC236}">
                <a16:creationId xmlns:a16="http://schemas.microsoft.com/office/drawing/2014/main" id="{41B6A04C-3AB6-FD0F-B4B8-2AD9E55FF5D6}"/>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19" name="Espaço Reservado para Texto 1">
            <a:extLst>
              <a:ext uri="{FF2B5EF4-FFF2-40B4-BE49-F238E27FC236}">
                <a16:creationId xmlns:a16="http://schemas.microsoft.com/office/drawing/2014/main" id="{C5B0F37B-D4DA-E65B-6717-6080C1307AAF}"/>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20" name="Espaço Reservado para Texto 1">
            <a:extLst>
              <a:ext uri="{FF2B5EF4-FFF2-40B4-BE49-F238E27FC236}">
                <a16:creationId xmlns:a16="http://schemas.microsoft.com/office/drawing/2014/main" id="{43A6B18B-0C0C-234E-BED8-5883F399187F}"/>
              </a:ext>
            </a:extLst>
          </p:cNvPr>
          <p:cNvSpPr txBox="1">
            <a:spLocks/>
          </p:cNvSpPr>
          <p:nvPr/>
        </p:nvSpPr>
        <p:spPr>
          <a:xfrm>
            <a:off x="330695" y="3518547"/>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 Conformidade da Rede Direta (RPS)</a:t>
            </a:r>
          </a:p>
        </p:txBody>
      </p:sp>
      <p:pic>
        <p:nvPicPr>
          <p:cNvPr id="21" name="Gráfico 20" descr="Notação musical com preenchimento sólido">
            <a:extLst>
              <a:ext uri="{FF2B5EF4-FFF2-40B4-BE49-F238E27FC236}">
                <a16:creationId xmlns:a16="http://schemas.microsoft.com/office/drawing/2014/main" id="{81FF0D0F-ACE7-74BF-15E2-CF7BAE5400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566" y="2310116"/>
            <a:ext cx="818933" cy="1103214"/>
          </a:xfrm>
          <a:prstGeom prst="rect">
            <a:avLst/>
          </a:prstGeom>
        </p:spPr>
      </p:pic>
      <p:sp>
        <p:nvSpPr>
          <p:cNvPr id="22" name="Espaço Reservado para Texto 1">
            <a:extLst>
              <a:ext uri="{FF2B5EF4-FFF2-40B4-BE49-F238E27FC236}">
                <a16:creationId xmlns:a16="http://schemas.microsoft.com/office/drawing/2014/main" id="{B8CCE0EA-3A8B-39A8-77CB-E7828EA315B5}"/>
              </a:ext>
            </a:extLst>
          </p:cNvPr>
          <p:cNvSpPr txBox="1">
            <a:spLocks/>
          </p:cNvSpPr>
          <p:nvPr/>
        </p:nvSpPr>
        <p:spPr>
          <a:xfrm>
            <a:off x="330694" y="4422213"/>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Envio de Documentos no Prazo Estabelecido</a:t>
            </a:r>
          </a:p>
        </p:txBody>
      </p:sp>
      <p:sp>
        <p:nvSpPr>
          <p:cNvPr id="23" name="Espaço Reservado para Texto 1">
            <a:extLst>
              <a:ext uri="{FF2B5EF4-FFF2-40B4-BE49-F238E27FC236}">
                <a16:creationId xmlns:a16="http://schemas.microsoft.com/office/drawing/2014/main" id="{EED17E01-4B09-5845-1C7B-CF34FF2E11BE}"/>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cxnSp>
        <p:nvCxnSpPr>
          <p:cNvPr id="25" name="Conector reto 24">
            <a:extLst>
              <a:ext uri="{FF2B5EF4-FFF2-40B4-BE49-F238E27FC236}">
                <a16:creationId xmlns:a16="http://schemas.microsoft.com/office/drawing/2014/main" id="{C24A379F-0589-C189-4722-6F57F65FF967}"/>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68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0B91-630E-3A06-139C-0797C48263C8}"/>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373B7EE8-18AB-BF52-C920-70ACCB5739AF}"/>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0CEE1D96-DCF2-0CC8-30D6-BBC9E89FFCDA}"/>
              </a:ext>
            </a:extLst>
          </p:cNvPr>
          <p:cNvSpPr txBox="1"/>
          <p:nvPr/>
        </p:nvSpPr>
        <p:spPr>
          <a:xfrm>
            <a:off x="5295889" y="158590"/>
            <a:ext cx="6804867" cy="1538883"/>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Acompanhar a evolução da qualidade dos campos de identificação do beneficiário (dados pessoais) e do plano ao qual o beneficiário está vinculado no SIB, com base no Relatório de Diagnóstico Cadastral, emitido mensalmente pela ANS.</a:t>
            </a:r>
          </a:p>
        </p:txBody>
      </p:sp>
      <p:sp>
        <p:nvSpPr>
          <p:cNvPr id="42" name="CaixaDeTexto 41">
            <a:extLst>
              <a:ext uri="{FF2B5EF4-FFF2-40B4-BE49-F238E27FC236}">
                <a16:creationId xmlns:a16="http://schemas.microsoft.com/office/drawing/2014/main" id="{9BB057DF-7051-2071-F362-67707BCDD27F}"/>
              </a:ext>
            </a:extLst>
          </p:cNvPr>
          <p:cNvSpPr txBox="1"/>
          <p:nvPr/>
        </p:nvSpPr>
        <p:spPr>
          <a:xfrm>
            <a:off x="5295889" y="1748081"/>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sp>
        <p:nvSpPr>
          <p:cNvPr id="62" name="CaixaDeTexto 61">
            <a:extLst>
              <a:ext uri="{FF2B5EF4-FFF2-40B4-BE49-F238E27FC236}">
                <a16:creationId xmlns:a16="http://schemas.microsoft.com/office/drawing/2014/main" id="{D78FD5B4-01B3-05E8-A9DA-E958C185CF94}"/>
              </a:ext>
            </a:extLst>
          </p:cNvPr>
          <p:cNvSpPr txBox="1"/>
          <p:nvPr/>
        </p:nvSpPr>
        <p:spPr>
          <a:xfrm>
            <a:off x="5803904" y="2333685"/>
            <a:ext cx="6388096" cy="4524315"/>
          </a:xfrm>
          <a:prstGeom prst="rect">
            <a:avLst/>
          </a:prstGeom>
          <a:noFill/>
        </p:spPr>
        <p:txBody>
          <a:bodyPr wrap="square">
            <a:spAutoFit/>
          </a:bodyPr>
          <a:lstStyle/>
          <a:p>
            <a:pPr marL="342900" indent="-342900" algn="just">
              <a:buFont typeface="+mj-lt"/>
              <a:buAutoNum type="alphaLcParenR"/>
            </a:pPr>
            <a:r>
              <a:rPr lang="pt-BR" sz="1600" b="0" i="0" u="none" strike="noStrike" baseline="0" dirty="0">
                <a:solidFill>
                  <a:schemeClr val="bg2">
                    <a:lumMod val="90000"/>
                  </a:schemeClr>
                </a:solidFill>
                <a:latin typeface="Gill Sans MT" panose="020B0502020104020203" pitchFamily="34" charset="0"/>
              </a:rPr>
              <a:t>O cálculo do índice será efetuado conforme diretrizes estabelecidas pela ANS na ficha técnica do indicador de Qualidade Cadastral do IDSS do ano-base 2025;</a:t>
            </a: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marL="342900" indent="-342900" algn="just">
              <a:buFont typeface="+mj-lt"/>
              <a:buAutoNum type="alphaLcParenR"/>
            </a:pPr>
            <a:r>
              <a:rPr lang="pt-BR" sz="1600" b="0" i="0" u="none" strike="noStrike" baseline="0" dirty="0">
                <a:solidFill>
                  <a:schemeClr val="bg2">
                    <a:lumMod val="90000"/>
                  </a:schemeClr>
                </a:solidFill>
                <a:latin typeface="Gill Sans MT" panose="020B0502020104020203" pitchFamily="34" charset="0"/>
              </a:rPr>
              <a:t>Serão premiadas as 3 (três) singulares com maior evolução no resultado geral do indicador.</a:t>
            </a:r>
            <a:endParaRPr lang="pt-BR" sz="1600" dirty="0">
              <a:solidFill>
                <a:schemeClr val="bg2">
                  <a:lumMod val="90000"/>
                </a:schemeClr>
              </a:solidFill>
              <a:latin typeface="Gill Sans MT" panose="020B0502020104020203" pitchFamily="34" charset="0"/>
            </a:endParaRP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marL="342900" indent="-342900" algn="just">
              <a:buFont typeface="+mj-lt"/>
              <a:buAutoNum type="alphaLcParenR"/>
            </a:pPr>
            <a:r>
              <a:rPr lang="pt-BR" sz="1600" b="0" i="0" u="none" strike="noStrike" baseline="0" dirty="0">
                <a:solidFill>
                  <a:schemeClr val="bg2">
                    <a:lumMod val="25000"/>
                  </a:schemeClr>
                </a:solidFill>
                <a:latin typeface="Gill Sans MT" panose="020B0502020104020203" pitchFamily="34" charset="0"/>
              </a:rPr>
              <a:t>Se mais de um </a:t>
            </a:r>
            <a:r>
              <a:rPr lang="pt-BR" sz="1600" b="1" i="0" u="none" strike="noStrike" baseline="0" dirty="0">
                <a:solidFill>
                  <a:srgbClr val="EF7922"/>
                </a:solidFill>
                <a:latin typeface="Gill Sans MT" panose="020B0502020104020203" pitchFamily="34" charset="0"/>
              </a:rPr>
              <a:t>Singular</a:t>
            </a:r>
            <a:r>
              <a:rPr lang="pt-BR" sz="1600" b="0" i="0" u="none" strike="noStrike" baseline="0" dirty="0">
                <a:solidFill>
                  <a:schemeClr val="bg2">
                    <a:lumMod val="25000"/>
                  </a:schemeClr>
                </a:solidFill>
                <a:latin typeface="Gill Sans MT" panose="020B0502020104020203" pitchFamily="34" charset="0"/>
              </a:rPr>
              <a:t> obtiver o mesmo resultado, impossibilitando a identificação das </a:t>
            </a:r>
            <a:r>
              <a:rPr lang="pt-BR" sz="1600" b="1" i="0" u="none" strike="noStrike" baseline="0" dirty="0">
                <a:solidFill>
                  <a:srgbClr val="EF7922"/>
                </a:solidFill>
                <a:latin typeface="Gill Sans MT" panose="020B0502020104020203" pitchFamily="34" charset="0"/>
              </a:rPr>
              <a:t>03</a:t>
            </a:r>
            <a:r>
              <a:rPr lang="pt-BR" sz="1600" b="0" i="0" u="none" strike="noStrike" baseline="0" dirty="0">
                <a:solidFill>
                  <a:schemeClr val="bg2">
                    <a:lumMod val="25000"/>
                  </a:schemeClr>
                </a:solidFill>
                <a:latin typeface="Gill Sans MT" panose="020B0502020104020203" pitchFamily="34" charset="0"/>
              </a:rPr>
              <a:t> </a:t>
            </a:r>
            <a:r>
              <a:rPr lang="pt-BR" sz="1600" b="1" i="0" u="none" strike="noStrike" baseline="0" dirty="0">
                <a:solidFill>
                  <a:srgbClr val="EF7922"/>
                </a:solidFill>
                <a:latin typeface="Gill Sans MT" panose="020B0502020104020203" pitchFamily="34" charset="0"/>
              </a:rPr>
              <a:t>primeiras</a:t>
            </a:r>
            <a:r>
              <a:rPr lang="pt-BR" sz="1600" b="0" i="0" u="none" strike="noStrike" baseline="0" dirty="0">
                <a:solidFill>
                  <a:schemeClr val="bg2">
                    <a:lumMod val="25000"/>
                  </a:schemeClr>
                </a:solidFill>
                <a:latin typeface="Gill Sans MT" panose="020B0502020104020203" pitchFamily="34" charset="0"/>
              </a:rPr>
              <a:t> </a:t>
            </a:r>
            <a:r>
              <a:rPr lang="pt-BR" sz="1600" b="1" i="0" u="none" strike="noStrike" baseline="0" dirty="0">
                <a:solidFill>
                  <a:srgbClr val="EF7922"/>
                </a:solidFill>
                <a:latin typeface="Gill Sans MT" panose="020B0502020104020203" pitchFamily="34" charset="0"/>
              </a:rPr>
              <a:t>colocadas</a:t>
            </a:r>
            <a:r>
              <a:rPr lang="pt-BR" sz="1600" b="0" i="0" u="none" strike="noStrike" baseline="0" dirty="0">
                <a:solidFill>
                  <a:schemeClr val="bg2">
                    <a:lumMod val="25000"/>
                  </a:schemeClr>
                </a:solidFill>
                <a:latin typeface="Gill Sans MT" panose="020B0502020104020203" pitchFamily="34" charset="0"/>
              </a:rPr>
              <a:t>, o critério de </a:t>
            </a:r>
            <a:r>
              <a:rPr lang="pt-BR" sz="1600" b="1" i="0" u="none" strike="noStrike" baseline="0" dirty="0">
                <a:solidFill>
                  <a:srgbClr val="EF7922"/>
                </a:solidFill>
                <a:latin typeface="Gill Sans MT" panose="020B0502020104020203" pitchFamily="34" charset="0"/>
              </a:rPr>
              <a:t>desempate</a:t>
            </a:r>
            <a:r>
              <a:rPr lang="pt-BR" sz="1600" b="0" i="0" u="none" strike="noStrike" baseline="0" dirty="0">
                <a:solidFill>
                  <a:schemeClr val="bg2">
                    <a:lumMod val="25000"/>
                  </a:schemeClr>
                </a:solidFill>
                <a:latin typeface="Gill Sans MT" panose="020B0502020104020203" pitchFamily="34" charset="0"/>
              </a:rPr>
              <a:t> será o número de ações efetivas realizadas de qualificação cadastral durante o período de janeiro a </a:t>
            </a:r>
            <a:r>
              <a:rPr lang="pt-BR" sz="1600" b="1" i="0" u="none" strike="noStrike" baseline="0" dirty="0">
                <a:solidFill>
                  <a:srgbClr val="EF7922"/>
                </a:solidFill>
                <a:latin typeface="Gill Sans MT" panose="020B0502020104020203" pitchFamily="34" charset="0"/>
              </a:rPr>
              <a:t>julho</a:t>
            </a:r>
            <a:r>
              <a:rPr lang="pt-BR" sz="1600" b="0" i="0" u="none" strike="noStrike" baseline="0" dirty="0">
                <a:solidFill>
                  <a:schemeClr val="bg2">
                    <a:lumMod val="25000"/>
                  </a:schemeClr>
                </a:solidFill>
                <a:latin typeface="Gill Sans MT" panose="020B0502020104020203" pitchFamily="34" charset="0"/>
              </a:rPr>
              <a:t>/</a:t>
            </a:r>
            <a:r>
              <a:rPr lang="pt-BR" sz="1600" b="1" i="0" u="none" strike="noStrike" baseline="0" dirty="0">
                <a:solidFill>
                  <a:srgbClr val="EF7922"/>
                </a:solidFill>
                <a:latin typeface="Gill Sans MT" panose="020B0502020104020203" pitchFamily="34" charset="0"/>
              </a:rPr>
              <a:t>2025</a:t>
            </a:r>
            <a:r>
              <a:rPr lang="pt-BR" sz="1600" b="0" i="0" u="none" strike="noStrike" baseline="0" dirty="0">
                <a:solidFill>
                  <a:schemeClr val="bg2">
                    <a:lumMod val="25000"/>
                  </a:schemeClr>
                </a:solidFill>
                <a:latin typeface="Gill Sans MT" panose="020B0502020104020203" pitchFamily="34" charset="0"/>
              </a:rPr>
              <a:t>, mediante a apresentação de relatório (contendo, no mínimo: descrição da ação, setor/área responsável e data da conclusão) até o dia 22/08/2025. </a:t>
            </a: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algn="just"/>
            <a:r>
              <a:rPr lang="pt-BR" sz="1600" b="0" i="1" u="none" strike="noStrike" baseline="0" dirty="0">
                <a:solidFill>
                  <a:schemeClr val="bg2">
                    <a:lumMod val="90000"/>
                  </a:schemeClr>
                </a:solidFill>
                <a:latin typeface="Gill Sans MT" panose="020B0502020104020203" pitchFamily="34" charset="0"/>
              </a:rPr>
              <a:t>* Singulares não aderentes ao serviço </a:t>
            </a:r>
            <a:r>
              <a:rPr lang="pt-BR" sz="1600" b="0" i="1" u="none" strike="noStrike" baseline="0" dirty="0" err="1">
                <a:solidFill>
                  <a:schemeClr val="bg2">
                    <a:lumMod val="90000"/>
                  </a:schemeClr>
                </a:solidFill>
                <a:latin typeface="Gill Sans MT" panose="020B0502020104020203" pitchFamily="34" charset="0"/>
              </a:rPr>
              <a:t>Qualicad</a:t>
            </a:r>
            <a:r>
              <a:rPr lang="pt-BR" sz="1600" b="0" i="1" u="none" strike="noStrike" baseline="0" dirty="0">
                <a:solidFill>
                  <a:schemeClr val="bg2">
                    <a:lumMod val="90000"/>
                  </a:schemeClr>
                </a:solidFill>
                <a:latin typeface="Gill Sans MT" panose="020B0502020104020203" pitchFamily="34" charset="0"/>
              </a:rPr>
              <a:t> (e que quiserem concorrer) deverão encaminhar o Relatório de Diagnóstico Cadastral de cada uma das competências de janeiro a julho/2025 até o último dia útil do mês subsequente. </a:t>
            </a:r>
            <a:endParaRPr lang="pt-BR" sz="1600" dirty="0">
              <a:solidFill>
                <a:schemeClr val="bg2">
                  <a:lumMod val="90000"/>
                </a:schemeClr>
              </a:solidFill>
              <a:latin typeface="Gill Sans MT" panose="020B0502020104020203" pitchFamily="34" charset="0"/>
            </a:endParaRPr>
          </a:p>
        </p:txBody>
      </p:sp>
      <p:pic>
        <p:nvPicPr>
          <p:cNvPr id="64" name="Gráfico 63" descr="Saxofone com preenchimento sólido">
            <a:extLst>
              <a:ext uri="{FF2B5EF4-FFF2-40B4-BE49-F238E27FC236}">
                <a16:creationId xmlns:a16="http://schemas.microsoft.com/office/drawing/2014/main" id="{B3A20F02-4A2A-1F24-E494-C37C345BF3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5782" y="4365883"/>
            <a:ext cx="638122" cy="638122"/>
          </a:xfrm>
          <a:prstGeom prst="rect">
            <a:avLst/>
          </a:prstGeom>
        </p:spPr>
      </p:pic>
      <p:sp>
        <p:nvSpPr>
          <p:cNvPr id="17" name="Espaço Reservado para Texto 1">
            <a:extLst>
              <a:ext uri="{FF2B5EF4-FFF2-40B4-BE49-F238E27FC236}">
                <a16:creationId xmlns:a16="http://schemas.microsoft.com/office/drawing/2014/main" id="{6C6C4516-289E-064B-B5B8-E58186575EF5}"/>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18" name="Espaço Reservado para Texto 1">
            <a:extLst>
              <a:ext uri="{FF2B5EF4-FFF2-40B4-BE49-F238E27FC236}">
                <a16:creationId xmlns:a16="http://schemas.microsoft.com/office/drawing/2014/main" id="{B2D0CF27-EB9B-53B3-1FD5-0E00FDE7C7B6}"/>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19" name="Espaço Reservado para Texto 1">
            <a:extLst>
              <a:ext uri="{FF2B5EF4-FFF2-40B4-BE49-F238E27FC236}">
                <a16:creationId xmlns:a16="http://schemas.microsoft.com/office/drawing/2014/main" id="{81A07BF9-B21E-4791-0AA2-D5B72F8B2AAA}"/>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20" name="Espaço Reservado para Texto 1">
            <a:extLst>
              <a:ext uri="{FF2B5EF4-FFF2-40B4-BE49-F238E27FC236}">
                <a16:creationId xmlns:a16="http://schemas.microsoft.com/office/drawing/2014/main" id="{18A4E486-98AD-3CEC-F57B-0A6B4EE846D6}"/>
              </a:ext>
            </a:extLst>
          </p:cNvPr>
          <p:cNvSpPr txBox="1">
            <a:spLocks/>
          </p:cNvSpPr>
          <p:nvPr/>
        </p:nvSpPr>
        <p:spPr>
          <a:xfrm>
            <a:off x="330695" y="3518547"/>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 Conformidade da Rede Direta (RPS)</a:t>
            </a:r>
          </a:p>
        </p:txBody>
      </p:sp>
      <p:pic>
        <p:nvPicPr>
          <p:cNvPr id="21" name="Gráfico 20" descr="Notação musical com preenchimento sólido">
            <a:extLst>
              <a:ext uri="{FF2B5EF4-FFF2-40B4-BE49-F238E27FC236}">
                <a16:creationId xmlns:a16="http://schemas.microsoft.com/office/drawing/2014/main" id="{134E6A1F-F6FB-A34B-C4CE-2F142B69AF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566" y="2310116"/>
            <a:ext cx="818933" cy="1103214"/>
          </a:xfrm>
          <a:prstGeom prst="rect">
            <a:avLst/>
          </a:prstGeom>
        </p:spPr>
      </p:pic>
      <p:sp>
        <p:nvSpPr>
          <p:cNvPr id="22" name="Espaço Reservado para Texto 1">
            <a:extLst>
              <a:ext uri="{FF2B5EF4-FFF2-40B4-BE49-F238E27FC236}">
                <a16:creationId xmlns:a16="http://schemas.microsoft.com/office/drawing/2014/main" id="{10DB6975-E93C-206E-0F32-41F6E4682A38}"/>
              </a:ext>
            </a:extLst>
          </p:cNvPr>
          <p:cNvSpPr txBox="1">
            <a:spLocks/>
          </p:cNvSpPr>
          <p:nvPr/>
        </p:nvSpPr>
        <p:spPr>
          <a:xfrm>
            <a:off x="330694" y="4422213"/>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Envio de Documentos no Prazo Estabelecido</a:t>
            </a:r>
          </a:p>
        </p:txBody>
      </p:sp>
      <p:sp>
        <p:nvSpPr>
          <p:cNvPr id="23" name="Espaço Reservado para Texto 1">
            <a:extLst>
              <a:ext uri="{FF2B5EF4-FFF2-40B4-BE49-F238E27FC236}">
                <a16:creationId xmlns:a16="http://schemas.microsoft.com/office/drawing/2014/main" id="{85779074-B5CE-D1FE-7469-80E2E51F4042}"/>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cxnSp>
        <p:nvCxnSpPr>
          <p:cNvPr id="25" name="Conector reto 24">
            <a:extLst>
              <a:ext uri="{FF2B5EF4-FFF2-40B4-BE49-F238E27FC236}">
                <a16:creationId xmlns:a16="http://schemas.microsoft.com/office/drawing/2014/main" id="{368BF597-B381-4DC1-0E84-1BA96560BD07}"/>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42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B7A87-1B58-1AD0-E914-25D35684835C}"/>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F9C986CF-45F4-EF14-EF0E-239F62CFBB07}"/>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BD892CB9-D221-7A15-3F71-839762053E36}"/>
              </a:ext>
            </a:extLst>
          </p:cNvPr>
          <p:cNvSpPr txBox="1"/>
          <p:nvPr/>
        </p:nvSpPr>
        <p:spPr>
          <a:xfrm>
            <a:off x="5295889" y="158590"/>
            <a:ext cx="6804867" cy="1538883"/>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Acompanhar a evolução da qualidade dos campos de identificação do beneficiário (dados pessoais) e do plano ao qual o beneficiário está vinculado no SIB, com base no Relatório de Diagnóstico Cadastral, emitido mensalmente pela ANS.</a:t>
            </a:r>
          </a:p>
        </p:txBody>
      </p:sp>
      <p:sp>
        <p:nvSpPr>
          <p:cNvPr id="42" name="CaixaDeTexto 41">
            <a:extLst>
              <a:ext uri="{FF2B5EF4-FFF2-40B4-BE49-F238E27FC236}">
                <a16:creationId xmlns:a16="http://schemas.microsoft.com/office/drawing/2014/main" id="{6BD7EE6A-39F3-1FFD-CA85-2E7E3423F482}"/>
              </a:ext>
            </a:extLst>
          </p:cNvPr>
          <p:cNvSpPr txBox="1"/>
          <p:nvPr/>
        </p:nvSpPr>
        <p:spPr>
          <a:xfrm>
            <a:off x="5295889" y="1748081"/>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sp>
        <p:nvSpPr>
          <p:cNvPr id="62" name="CaixaDeTexto 61">
            <a:extLst>
              <a:ext uri="{FF2B5EF4-FFF2-40B4-BE49-F238E27FC236}">
                <a16:creationId xmlns:a16="http://schemas.microsoft.com/office/drawing/2014/main" id="{59B09515-3C60-ACD0-6C00-AF1EF2AFAF62}"/>
              </a:ext>
            </a:extLst>
          </p:cNvPr>
          <p:cNvSpPr txBox="1"/>
          <p:nvPr/>
        </p:nvSpPr>
        <p:spPr>
          <a:xfrm>
            <a:off x="5803904" y="2333685"/>
            <a:ext cx="6388096" cy="4524315"/>
          </a:xfrm>
          <a:prstGeom prst="rect">
            <a:avLst/>
          </a:prstGeom>
          <a:noFill/>
        </p:spPr>
        <p:txBody>
          <a:bodyPr wrap="square">
            <a:spAutoFit/>
          </a:bodyPr>
          <a:lstStyle/>
          <a:p>
            <a:pPr marL="342900" indent="-342900" algn="just">
              <a:buFont typeface="+mj-lt"/>
              <a:buAutoNum type="alphaLcParenR"/>
            </a:pPr>
            <a:r>
              <a:rPr lang="pt-BR" sz="1600" b="0" i="0" u="none" strike="noStrike" baseline="0" dirty="0">
                <a:solidFill>
                  <a:schemeClr val="bg2">
                    <a:lumMod val="90000"/>
                  </a:schemeClr>
                </a:solidFill>
                <a:latin typeface="Gill Sans MT" panose="020B0502020104020203" pitchFamily="34" charset="0"/>
              </a:rPr>
              <a:t>O cálculo do índice será efetuado conforme diretrizes estabelecidas pela ANS na ficha técnica do indicador de Qualidade Cadastral do IDSS do ano-base 2025;</a:t>
            </a: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marL="342900" indent="-342900" algn="just">
              <a:buFont typeface="+mj-lt"/>
              <a:buAutoNum type="alphaLcParenR"/>
            </a:pPr>
            <a:r>
              <a:rPr lang="pt-BR" sz="1600" b="0" i="0" u="none" strike="noStrike" baseline="0" dirty="0">
                <a:solidFill>
                  <a:schemeClr val="bg2">
                    <a:lumMod val="90000"/>
                  </a:schemeClr>
                </a:solidFill>
                <a:latin typeface="Gill Sans MT" panose="020B0502020104020203" pitchFamily="34" charset="0"/>
              </a:rPr>
              <a:t>Serão premiadas as 3 (três) singulares com maior evolução no resultado geral do indicador.</a:t>
            </a:r>
            <a:endParaRPr lang="pt-BR" sz="1600" dirty="0">
              <a:solidFill>
                <a:schemeClr val="bg2">
                  <a:lumMod val="90000"/>
                </a:schemeClr>
              </a:solidFill>
              <a:latin typeface="Gill Sans MT" panose="020B0502020104020203" pitchFamily="34" charset="0"/>
            </a:endParaRP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marL="342900" indent="-342900" algn="just">
              <a:buFont typeface="+mj-lt"/>
              <a:buAutoNum type="alphaLcParenR"/>
            </a:pPr>
            <a:r>
              <a:rPr lang="pt-BR" sz="1600" b="0" i="0" u="none" strike="noStrike" baseline="0" dirty="0">
                <a:solidFill>
                  <a:schemeClr val="bg2">
                    <a:lumMod val="90000"/>
                  </a:schemeClr>
                </a:solidFill>
                <a:latin typeface="Gill Sans MT" panose="020B0502020104020203" pitchFamily="34" charset="0"/>
              </a:rPr>
              <a:t>Se mais de um Singular obtiver o mesmo resultado, impossibilitando a identificação das 03 primeiras colocadas, o critério de desempate será o número de ações efetivas realizadas de qualificação cadastral durante o período de janeiro a julho/2025, mediante a apresentação de relatório (contendo, no mínimo: descrição da ação, setor/área responsável e data da conclusão) até o dia 22/08/2025. </a:t>
            </a:r>
          </a:p>
          <a:p>
            <a:pPr marL="342900" indent="-342900" algn="just">
              <a:buFont typeface="+mj-lt"/>
              <a:buAutoNum type="alphaLcParenR"/>
            </a:pPr>
            <a:endParaRPr lang="pt-BR" sz="1600" b="0" i="0" u="none" strike="noStrike" baseline="0" dirty="0">
              <a:solidFill>
                <a:schemeClr val="bg2">
                  <a:lumMod val="90000"/>
                </a:schemeClr>
              </a:solidFill>
              <a:latin typeface="Gill Sans MT" panose="020B0502020104020203" pitchFamily="34" charset="0"/>
            </a:endParaRPr>
          </a:p>
          <a:p>
            <a:pPr algn="just"/>
            <a:r>
              <a:rPr lang="pt-BR" sz="1600" b="0" i="1" u="none" strike="noStrike" baseline="0" dirty="0">
                <a:solidFill>
                  <a:schemeClr val="bg2">
                    <a:lumMod val="25000"/>
                  </a:schemeClr>
                </a:solidFill>
                <a:latin typeface="Gill Sans MT" panose="020B0502020104020203" pitchFamily="34" charset="0"/>
              </a:rPr>
              <a:t>* Singulares não aderentes ao serviço </a:t>
            </a:r>
            <a:r>
              <a:rPr lang="pt-BR" sz="1600" b="1" i="1" u="none" strike="noStrike" baseline="0" dirty="0" err="1">
                <a:solidFill>
                  <a:srgbClr val="EF7922"/>
                </a:solidFill>
                <a:latin typeface="Gill Sans MT" panose="020B0502020104020203" pitchFamily="34" charset="0"/>
              </a:rPr>
              <a:t>Qualicad</a:t>
            </a:r>
            <a:r>
              <a:rPr lang="pt-BR" sz="1600" b="0" i="1" u="none" strike="noStrike" baseline="0" dirty="0">
                <a:solidFill>
                  <a:schemeClr val="bg2">
                    <a:lumMod val="25000"/>
                  </a:schemeClr>
                </a:solidFill>
                <a:latin typeface="Gill Sans MT" panose="020B0502020104020203" pitchFamily="34" charset="0"/>
              </a:rPr>
              <a:t> (e que quiserem concorrer) deverão encaminhar o </a:t>
            </a:r>
            <a:r>
              <a:rPr lang="pt-BR" sz="1600" b="1" i="1" u="none" strike="noStrike" baseline="0" dirty="0">
                <a:solidFill>
                  <a:srgbClr val="EF7922"/>
                </a:solidFill>
                <a:latin typeface="Gill Sans MT" panose="020B0502020104020203" pitchFamily="34" charset="0"/>
              </a:rPr>
              <a:t>Relatório</a:t>
            </a:r>
            <a:r>
              <a:rPr lang="pt-BR" sz="1600" b="0" i="1" u="none" strike="noStrike" baseline="0" dirty="0">
                <a:solidFill>
                  <a:schemeClr val="bg2">
                    <a:lumMod val="25000"/>
                  </a:schemeClr>
                </a:solidFill>
                <a:latin typeface="Gill Sans MT" panose="020B0502020104020203" pitchFamily="34" charset="0"/>
              </a:rPr>
              <a:t> de </a:t>
            </a:r>
            <a:r>
              <a:rPr lang="pt-BR" sz="1600" b="1" i="1" u="none" strike="noStrike" baseline="0" dirty="0">
                <a:solidFill>
                  <a:srgbClr val="EF7922"/>
                </a:solidFill>
                <a:latin typeface="Gill Sans MT" panose="020B0502020104020203" pitchFamily="34" charset="0"/>
              </a:rPr>
              <a:t>Diagnóstico</a:t>
            </a:r>
            <a:r>
              <a:rPr lang="pt-BR" sz="1600" b="0" i="1" u="none" strike="noStrike" baseline="0" dirty="0">
                <a:solidFill>
                  <a:schemeClr val="bg2">
                    <a:lumMod val="25000"/>
                  </a:schemeClr>
                </a:solidFill>
                <a:latin typeface="Gill Sans MT" panose="020B0502020104020203" pitchFamily="34" charset="0"/>
              </a:rPr>
              <a:t> </a:t>
            </a:r>
            <a:r>
              <a:rPr lang="pt-BR" sz="1600" b="1" i="1" u="none" strike="noStrike" baseline="0" dirty="0">
                <a:solidFill>
                  <a:srgbClr val="EF7922"/>
                </a:solidFill>
                <a:latin typeface="Gill Sans MT" panose="020B0502020104020203" pitchFamily="34" charset="0"/>
              </a:rPr>
              <a:t>Cadastral</a:t>
            </a:r>
            <a:r>
              <a:rPr lang="pt-BR" sz="1600" b="0" i="1" u="none" strike="noStrike" baseline="0" dirty="0">
                <a:solidFill>
                  <a:schemeClr val="bg2">
                    <a:lumMod val="25000"/>
                  </a:schemeClr>
                </a:solidFill>
                <a:latin typeface="Gill Sans MT" panose="020B0502020104020203" pitchFamily="34" charset="0"/>
              </a:rPr>
              <a:t> de cada uma das competências de janeiro a julho/2025 até o último dia útil do mês </a:t>
            </a:r>
            <a:r>
              <a:rPr lang="pt-BR" sz="1600" b="1" i="1" u="none" strike="noStrike" baseline="0" dirty="0">
                <a:solidFill>
                  <a:srgbClr val="EF7922"/>
                </a:solidFill>
                <a:latin typeface="Gill Sans MT" panose="020B0502020104020203" pitchFamily="34" charset="0"/>
              </a:rPr>
              <a:t>subsequente</a:t>
            </a:r>
            <a:r>
              <a:rPr lang="pt-BR" sz="1600" b="0" i="1" u="none" strike="noStrike" baseline="0" dirty="0">
                <a:solidFill>
                  <a:schemeClr val="bg2">
                    <a:lumMod val="25000"/>
                  </a:schemeClr>
                </a:solidFill>
                <a:latin typeface="Gill Sans MT" panose="020B0502020104020203" pitchFamily="34" charset="0"/>
              </a:rPr>
              <a:t>. </a:t>
            </a:r>
            <a:endParaRPr lang="pt-BR" sz="1600" dirty="0">
              <a:solidFill>
                <a:schemeClr val="bg2">
                  <a:lumMod val="25000"/>
                </a:schemeClr>
              </a:solidFill>
              <a:latin typeface="Gill Sans MT" panose="020B0502020104020203" pitchFamily="34" charset="0"/>
            </a:endParaRPr>
          </a:p>
        </p:txBody>
      </p:sp>
      <p:pic>
        <p:nvPicPr>
          <p:cNvPr id="64" name="Gráfico 63" descr="Saxofone com preenchimento sólido">
            <a:extLst>
              <a:ext uri="{FF2B5EF4-FFF2-40B4-BE49-F238E27FC236}">
                <a16:creationId xmlns:a16="http://schemas.microsoft.com/office/drawing/2014/main" id="{E579F780-FBBE-AAAA-F5B9-7A6FEF4A95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5782" y="5851341"/>
            <a:ext cx="638122" cy="638122"/>
          </a:xfrm>
          <a:prstGeom prst="rect">
            <a:avLst/>
          </a:prstGeom>
        </p:spPr>
      </p:pic>
      <p:sp>
        <p:nvSpPr>
          <p:cNvPr id="10" name="Espaço Reservado para Texto 1">
            <a:extLst>
              <a:ext uri="{FF2B5EF4-FFF2-40B4-BE49-F238E27FC236}">
                <a16:creationId xmlns:a16="http://schemas.microsoft.com/office/drawing/2014/main" id="{95F84DCD-3B2A-F3AD-9384-018B05148565}"/>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11" name="Espaço Reservado para Texto 1">
            <a:extLst>
              <a:ext uri="{FF2B5EF4-FFF2-40B4-BE49-F238E27FC236}">
                <a16:creationId xmlns:a16="http://schemas.microsoft.com/office/drawing/2014/main" id="{1C8DCEAD-FB1F-BC52-0219-E47A82C331ED}"/>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12" name="Espaço Reservado para Texto 1">
            <a:extLst>
              <a:ext uri="{FF2B5EF4-FFF2-40B4-BE49-F238E27FC236}">
                <a16:creationId xmlns:a16="http://schemas.microsoft.com/office/drawing/2014/main" id="{453A68D1-43D3-DFAB-423F-F2260CEC55DA}"/>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13" name="Espaço Reservado para Texto 1">
            <a:extLst>
              <a:ext uri="{FF2B5EF4-FFF2-40B4-BE49-F238E27FC236}">
                <a16:creationId xmlns:a16="http://schemas.microsoft.com/office/drawing/2014/main" id="{5E35A54A-9521-13BB-0CB0-0AF8E686F0FB}"/>
              </a:ext>
            </a:extLst>
          </p:cNvPr>
          <p:cNvSpPr txBox="1">
            <a:spLocks/>
          </p:cNvSpPr>
          <p:nvPr/>
        </p:nvSpPr>
        <p:spPr>
          <a:xfrm>
            <a:off x="330695" y="3518547"/>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 Conformidade da Rede Direta (RPS)</a:t>
            </a:r>
          </a:p>
        </p:txBody>
      </p:sp>
      <p:pic>
        <p:nvPicPr>
          <p:cNvPr id="14" name="Gráfico 13" descr="Notação musical com preenchimento sólido">
            <a:extLst>
              <a:ext uri="{FF2B5EF4-FFF2-40B4-BE49-F238E27FC236}">
                <a16:creationId xmlns:a16="http://schemas.microsoft.com/office/drawing/2014/main" id="{F22FF849-4D5D-65A4-1BEA-2FB2F2F031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566" y="2310116"/>
            <a:ext cx="818933" cy="1103214"/>
          </a:xfrm>
          <a:prstGeom prst="rect">
            <a:avLst/>
          </a:prstGeom>
        </p:spPr>
      </p:pic>
      <p:sp>
        <p:nvSpPr>
          <p:cNvPr id="15" name="Espaço Reservado para Texto 1">
            <a:extLst>
              <a:ext uri="{FF2B5EF4-FFF2-40B4-BE49-F238E27FC236}">
                <a16:creationId xmlns:a16="http://schemas.microsoft.com/office/drawing/2014/main" id="{2C4D7225-A27F-FDC8-EED9-C2BCBF74F523}"/>
              </a:ext>
            </a:extLst>
          </p:cNvPr>
          <p:cNvSpPr txBox="1">
            <a:spLocks/>
          </p:cNvSpPr>
          <p:nvPr/>
        </p:nvSpPr>
        <p:spPr>
          <a:xfrm>
            <a:off x="330694" y="4422213"/>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Envio de Documentos no Prazo Estabelecido</a:t>
            </a:r>
          </a:p>
        </p:txBody>
      </p:sp>
      <p:sp>
        <p:nvSpPr>
          <p:cNvPr id="16" name="Espaço Reservado para Texto 1">
            <a:extLst>
              <a:ext uri="{FF2B5EF4-FFF2-40B4-BE49-F238E27FC236}">
                <a16:creationId xmlns:a16="http://schemas.microsoft.com/office/drawing/2014/main" id="{CA7A5980-4400-D743-5526-990E1E44D613}"/>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cxnSp>
        <p:nvCxnSpPr>
          <p:cNvPr id="17" name="Conector reto 16">
            <a:extLst>
              <a:ext uri="{FF2B5EF4-FFF2-40B4-BE49-F238E27FC236}">
                <a16:creationId xmlns:a16="http://schemas.microsoft.com/office/drawing/2014/main" id="{F532AB93-ADDF-AB70-027A-A7C34C4F141E}"/>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546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1F95A-7CF4-2135-4005-2CB17ADCCDEF}"/>
            </a:ext>
          </a:extLst>
        </p:cNvPr>
        <p:cNvGrpSpPr/>
        <p:nvPr/>
      </p:nvGrpSpPr>
      <p:grpSpPr>
        <a:xfrm>
          <a:off x="0" y="0"/>
          <a:ext cx="0" cy="0"/>
          <a:chOff x="0" y="0"/>
          <a:chExt cx="0" cy="0"/>
        </a:xfrm>
      </p:grpSpPr>
      <p:sp>
        <p:nvSpPr>
          <p:cNvPr id="65" name="Retângulo 64">
            <a:extLst>
              <a:ext uri="{FF2B5EF4-FFF2-40B4-BE49-F238E27FC236}">
                <a16:creationId xmlns:a16="http://schemas.microsoft.com/office/drawing/2014/main" id="{E85D7C15-635E-9133-CD59-5818F28D583F}"/>
              </a:ext>
            </a:extLst>
          </p:cNvPr>
          <p:cNvSpPr/>
          <p:nvPr/>
        </p:nvSpPr>
        <p:spPr>
          <a:xfrm>
            <a:off x="5144404" y="2310116"/>
            <a:ext cx="7047596" cy="4547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CaixaDeTexto 40">
            <a:extLst>
              <a:ext uri="{FF2B5EF4-FFF2-40B4-BE49-F238E27FC236}">
                <a16:creationId xmlns:a16="http://schemas.microsoft.com/office/drawing/2014/main" id="{77446B08-D3D2-BAAA-9982-FFD92A8C40B0}"/>
              </a:ext>
            </a:extLst>
          </p:cNvPr>
          <p:cNvSpPr txBox="1"/>
          <p:nvPr/>
        </p:nvSpPr>
        <p:spPr>
          <a:xfrm>
            <a:off x="5295889" y="158590"/>
            <a:ext cx="6804867" cy="1261884"/>
          </a:xfrm>
          <a:prstGeom prst="rect">
            <a:avLst/>
          </a:prstGeom>
          <a:noFill/>
        </p:spPr>
        <p:txBody>
          <a:bodyPr wrap="square">
            <a:spAutoFit/>
          </a:bodyPr>
          <a:lstStyle/>
          <a:p>
            <a:pPr algn="just"/>
            <a:r>
              <a:rPr lang="pt-BR" sz="4000" b="1" dirty="0">
                <a:solidFill>
                  <a:srgbClr val="EF7922"/>
                </a:solidFill>
                <a:latin typeface="Gill Sans MT" panose="020B0502020104020203" pitchFamily="34" charset="0"/>
              </a:rPr>
              <a:t>Objetivo: </a:t>
            </a:r>
            <a:r>
              <a:rPr lang="pt-BR" dirty="0">
                <a:latin typeface="Gill Sans MT" panose="020B0502020104020203" pitchFamily="34" charset="0"/>
              </a:rPr>
              <a:t>Atingir 100% de conformidade nos dados constantes na ANS e divulgados através do PTU A400.</a:t>
            </a:r>
          </a:p>
          <a:p>
            <a:pPr algn="just"/>
            <a:endParaRPr lang="pt-BR" dirty="0">
              <a:latin typeface="Gill Sans MT" panose="020B0502020104020203" pitchFamily="34" charset="0"/>
            </a:endParaRPr>
          </a:p>
        </p:txBody>
      </p:sp>
      <p:sp>
        <p:nvSpPr>
          <p:cNvPr id="42" name="CaixaDeTexto 41">
            <a:extLst>
              <a:ext uri="{FF2B5EF4-FFF2-40B4-BE49-F238E27FC236}">
                <a16:creationId xmlns:a16="http://schemas.microsoft.com/office/drawing/2014/main" id="{1615B882-EC64-7953-B60F-395A127B648F}"/>
              </a:ext>
            </a:extLst>
          </p:cNvPr>
          <p:cNvSpPr txBox="1"/>
          <p:nvPr/>
        </p:nvSpPr>
        <p:spPr>
          <a:xfrm>
            <a:off x="5295889" y="1225602"/>
            <a:ext cx="2409127" cy="646331"/>
          </a:xfrm>
          <a:prstGeom prst="rect">
            <a:avLst/>
          </a:prstGeom>
          <a:noFill/>
        </p:spPr>
        <p:txBody>
          <a:bodyPr wrap="square">
            <a:spAutoFit/>
          </a:bodyPr>
          <a:lstStyle/>
          <a:p>
            <a:pPr algn="just"/>
            <a:r>
              <a:rPr lang="pt-BR" sz="3600" b="1" dirty="0">
                <a:solidFill>
                  <a:srgbClr val="EF7922"/>
                </a:solidFill>
                <a:latin typeface="Gill Sans MT" panose="020B0502020104020203" pitchFamily="34" charset="0"/>
              </a:rPr>
              <a:t>Critérios:</a:t>
            </a:r>
          </a:p>
        </p:txBody>
      </p:sp>
      <p:cxnSp>
        <p:nvCxnSpPr>
          <p:cNvPr id="61" name="Conector reto 60">
            <a:extLst>
              <a:ext uri="{FF2B5EF4-FFF2-40B4-BE49-F238E27FC236}">
                <a16:creationId xmlns:a16="http://schemas.microsoft.com/office/drawing/2014/main" id="{ED3F4393-8274-8C2C-F0E1-8A43B954539E}"/>
              </a:ext>
            </a:extLst>
          </p:cNvPr>
          <p:cNvCxnSpPr>
            <a:cxnSpLocks/>
          </p:cNvCxnSpPr>
          <p:nvPr/>
        </p:nvCxnSpPr>
        <p:spPr>
          <a:xfrm>
            <a:off x="5114925" y="0"/>
            <a:ext cx="0" cy="6858000"/>
          </a:xfrm>
          <a:prstGeom prst="line">
            <a:avLst/>
          </a:prstGeom>
          <a:ln w="38100">
            <a:solidFill>
              <a:srgbClr val="EF7922"/>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74887CD4-62A8-56BB-E41D-CD9815A5B0E2}"/>
              </a:ext>
            </a:extLst>
          </p:cNvPr>
          <p:cNvSpPr txBox="1"/>
          <p:nvPr/>
        </p:nvSpPr>
        <p:spPr>
          <a:xfrm>
            <a:off x="5312055" y="1973946"/>
            <a:ext cx="6880400" cy="4770537"/>
          </a:xfrm>
          <a:prstGeom prst="rect">
            <a:avLst/>
          </a:prstGeom>
          <a:noFill/>
        </p:spPr>
        <p:txBody>
          <a:bodyPr wrap="square">
            <a:spAutoFit/>
          </a:bodyPr>
          <a:lstStyle/>
          <a:p>
            <a:pPr marL="342900" indent="-342900" algn="just">
              <a:buAutoNum type="alphaLcParenR"/>
            </a:pPr>
            <a:r>
              <a:rPr lang="pt-BR" sz="1600" dirty="0">
                <a:latin typeface="Gill Sans MT" panose="020B0502020104020203" pitchFamily="34" charset="0"/>
              </a:rPr>
              <a:t>A cada primeiro dia útil do mês será realizado o confronto de informações constantes no </a:t>
            </a:r>
            <a:r>
              <a:rPr lang="pt-BR" sz="1600" b="1" dirty="0">
                <a:solidFill>
                  <a:srgbClr val="EF7922"/>
                </a:solidFill>
                <a:latin typeface="Gill Sans MT" panose="020B0502020104020203" pitchFamily="34" charset="0"/>
              </a:rPr>
              <a:t>RPS WEB ANS</a:t>
            </a:r>
            <a:r>
              <a:rPr lang="pt-BR" sz="1600" dirty="0">
                <a:latin typeface="Gill Sans MT" panose="020B0502020104020203" pitchFamily="34" charset="0"/>
              </a:rPr>
              <a:t> da </a:t>
            </a:r>
            <a:r>
              <a:rPr lang="pt-BR" sz="1600" b="1" dirty="0">
                <a:solidFill>
                  <a:srgbClr val="EF7922"/>
                </a:solidFill>
                <a:latin typeface="Gill Sans MT" panose="020B0502020104020203" pitchFamily="34" charset="0"/>
              </a:rPr>
              <a:t>Singular</a:t>
            </a:r>
            <a:r>
              <a:rPr lang="pt-BR" sz="1600" dirty="0">
                <a:latin typeface="Gill Sans MT" panose="020B0502020104020203" pitchFamily="34" charset="0"/>
              </a:rPr>
              <a:t> e do arquivo de rede nacional divulgado pela Unimed do Brasil (RPS Total).</a:t>
            </a:r>
          </a:p>
          <a:p>
            <a:pPr algn="just"/>
            <a:endParaRPr lang="pt-BR" sz="1600" dirty="0">
              <a:latin typeface="Gill Sans MT" panose="020B0502020104020203" pitchFamily="34" charset="0"/>
            </a:endParaRPr>
          </a:p>
          <a:p>
            <a:pPr algn="just"/>
            <a:r>
              <a:rPr lang="pt-BR" sz="1600" dirty="0">
                <a:latin typeface="Gill Sans MT" panose="020B0502020104020203" pitchFamily="34" charset="0"/>
              </a:rPr>
              <a:t>b) O cálculo do índice de conformidade é feito da seguinte forma:</a:t>
            </a:r>
          </a:p>
          <a:p>
            <a:pPr algn="just"/>
            <a:endParaRPr lang="pt-BR" sz="1600" dirty="0">
              <a:latin typeface="Gill Sans MT" panose="020B0502020104020203" pitchFamily="34" charset="0"/>
            </a:endParaRPr>
          </a:p>
          <a:p>
            <a:pPr algn="just"/>
            <a:endParaRPr lang="pt-BR" sz="1600" dirty="0">
              <a:latin typeface="Gill Sans MT" panose="020B0502020104020203" pitchFamily="34" charset="0"/>
            </a:endParaRPr>
          </a:p>
          <a:p>
            <a:pPr algn="just"/>
            <a:endParaRPr lang="pt-BR" sz="1600" dirty="0">
              <a:latin typeface="Gill Sans MT" panose="020B0502020104020203" pitchFamily="34" charset="0"/>
            </a:endParaRPr>
          </a:p>
          <a:p>
            <a:pPr algn="just"/>
            <a:endParaRPr lang="pt-BR" sz="1600" dirty="0">
              <a:latin typeface="Gill Sans MT" panose="020B0502020104020203" pitchFamily="34" charset="0"/>
            </a:endParaRPr>
          </a:p>
          <a:p>
            <a:pPr algn="just"/>
            <a:endParaRPr lang="pt-BR" sz="1600" dirty="0">
              <a:latin typeface="Gill Sans MT" panose="020B0502020104020203" pitchFamily="34" charset="0"/>
            </a:endParaRPr>
          </a:p>
          <a:p>
            <a:pPr algn="just"/>
            <a:endParaRPr lang="pt-BR" sz="1600" dirty="0">
              <a:latin typeface="Gill Sans MT" panose="020B0502020104020203" pitchFamily="34" charset="0"/>
            </a:endParaRPr>
          </a:p>
          <a:p>
            <a:pPr algn="just"/>
            <a:r>
              <a:rPr lang="pt-BR" sz="1600" dirty="0">
                <a:latin typeface="Gill Sans MT" panose="020B0502020104020203" pitchFamily="34" charset="0"/>
              </a:rPr>
              <a:t>c) Será calcula a média dos índices mensais.</a:t>
            </a:r>
          </a:p>
          <a:p>
            <a:pPr algn="just"/>
            <a:endParaRPr lang="pt-BR" sz="1600" dirty="0">
              <a:latin typeface="Gill Sans MT" panose="020B0502020104020203" pitchFamily="34" charset="0"/>
            </a:endParaRPr>
          </a:p>
          <a:p>
            <a:pPr algn="just"/>
            <a:r>
              <a:rPr lang="pt-BR" sz="1600" dirty="0">
                <a:latin typeface="Gill Sans MT" panose="020B0502020104020203" pitchFamily="34" charset="0"/>
              </a:rPr>
              <a:t>d) Em caso de empate, o critério para escolha será da </a:t>
            </a:r>
            <a:r>
              <a:rPr lang="pt-BR" sz="1600" b="1" dirty="0">
                <a:solidFill>
                  <a:srgbClr val="EF7922"/>
                </a:solidFill>
                <a:latin typeface="Gill Sans MT" panose="020B0502020104020203" pitchFamily="34" charset="0"/>
              </a:rPr>
              <a:t>Singular</a:t>
            </a:r>
            <a:r>
              <a:rPr lang="pt-BR" sz="1600" dirty="0">
                <a:latin typeface="Gill Sans MT" panose="020B0502020104020203" pitchFamily="34" charset="0"/>
              </a:rPr>
              <a:t> que tiver obtido mais vezes </a:t>
            </a:r>
            <a:r>
              <a:rPr lang="pt-BR" sz="1600" b="1" dirty="0">
                <a:solidFill>
                  <a:srgbClr val="EF7922"/>
                </a:solidFill>
                <a:latin typeface="Gill Sans MT" panose="020B0502020104020203" pitchFamily="34" charset="0"/>
              </a:rPr>
              <a:t>100%</a:t>
            </a:r>
            <a:r>
              <a:rPr lang="pt-BR" sz="1600" dirty="0">
                <a:latin typeface="Gill Sans MT" panose="020B0502020104020203" pitchFamily="34" charset="0"/>
              </a:rPr>
              <a:t> no período </a:t>
            </a:r>
            <a:r>
              <a:rPr lang="pt-BR" sz="1600" b="1" dirty="0">
                <a:solidFill>
                  <a:srgbClr val="EF7922"/>
                </a:solidFill>
                <a:latin typeface="Gill Sans MT" panose="020B0502020104020203" pitchFamily="34" charset="0"/>
              </a:rPr>
              <a:t>considerado</a:t>
            </a:r>
            <a:r>
              <a:rPr lang="pt-BR" sz="1600" dirty="0">
                <a:latin typeface="Gill Sans MT" panose="020B0502020104020203" pitchFamily="34" charset="0"/>
              </a:rPr>
              <a:t>.</a:t>
            </a:r>
          </a:p>
          <a:p>
            <a:pPr algn="just"/>
            <a:endParaRPr lang="pt-BR" sz="1600" dirty="0">
              <a:latin typeface="Gill Sans MT" panose="020B0502020104020203" pitchFamily="34" charset="0"/>
            </a:endParaRPr>
          </a:p>
          <a:p>
            <a:pPr algn="just"/>
            <a:r>
              <a:rPr lang="pt-BR" sz="1600" dirty="0">
                <a:latin typeface="Gill Sans MT" panose="020B0502020104020203" pitchFamily="34" charset="0"/>
              </a:rPr>
              <a:t>* Singulares não aderentes ao serviço </a:t>
            </a:r>
            <a:r>
              <a:rPr lang="pt-BR" sz="1600" b="1" dirty="0">
                <a:solidFill>
                  <a:srgbClr val="EF7922"/>
                </a:solidFill>
                <a:latin typeface="Gill Sans MT" panose="020B0502020104020203" pitchFamily="34" charset="0"/>
              </a:rPr>
              <a:t>CEMPRE</a:t>
            </a:r>
            <a:r>
              <a:rPr lang="pt-BR" sz="1600" dirty="0">
                <a:latin typeface="Gill Sans MT" panose="020B0502020104020203" pitchFamily="34" charset="0"/>
              </a:rPr>
              <a:t> (e que quiserem concorrer) deverão encaminhar as informações solicitadas pela Assessoria Regulamentar da Federação com antecedência mínima de </a:t>
            </a:r>
            <a:r>
              <a:rPr lang="pt-BR" sz="1600" b="1" dirty="0">
                <a:solidFill>
                  <a:srgbClr val="EF7922"/>
                </a:solidFill>
                <a:latin typeface="Gill Sans MT" panose="020B0502020104020203" pitchFamily="34" charset="0"/>
              </a:rPr>
              <a:t>30</a:t>
            </a:r>
            <a:r>
              <a:rPr lang="pt-BR" sz="1600" dirty="0">
                <a:latin typeface="Gill Sans MT" panose="020B0502020104020203" pitchFamily="34" charset="0"/>
              </a:rPr>
              <a:t> dias da data da </a:t>
            </a:r>
            <a:r>
              <a:rPr lang="pt-BR" sz="1600" b="1" dirty="0">
                <a:solidFill>
                  <a:srgbClr val="EF7922"/>
                </a:solidFill>
                <a:latin typeface="Gill Sans MT" panose="020B0502020104020203" pitchFamily="34" charset="0"/>
              </a:rPr>
              <a:t>premiação</a:t>
            </a:r>
            <a:r>
              <a:rPr lang="pt-BR" sz="1600" dirty="0">
                <a:latin typeface="Gill Sans MT" panose="020B0502020104020203" pitchFamily="34" charset="0"/>
              </a:rPr>
              <a:t>. </a:t>
            </a:r>
          </a:p>
        </p:txBody>
      </p:sp>
      <p:pic>
        <p:nvPicPr>
          <p:cNvPr id="4" name="Imagem 3">
            <a:extLst>
              <a:ext uri="{FF2B5EF4-FFF2-40B4-BE49-F238E27FC236}">
                <a16:creationId xmlns:a16="http://schemas.microsoft.com/office/drawing/2014/main" id="{5B7D3F61-AAA8-0FB4-CFE9-7820076471D8}"/>
              </a:ext>
            </a:extLst>
          </p:cNvPr>
          <p:cNvPicPr>
            <a:picLocks noChangeAspect="1"/>
          </p:cNvPicPr>
          <p:nvPr/>
        </p:nvPicPr>
        <p:blipFill>
          <a:blip r:embed="rId3"/>
          <a:stretch>
            <a:fillRect/>
          </a:stretch>
        </p:blipFill>
        <p:spPr>
          <a:xfrm>
            <a:off x="6298022" y="3323041"/>
            <a:ext cx="4800600" cy="1177474"/>
          </a:xfrm>
          <a:prstGeom prst="rect">
            <a:avLst/>
          </a:prstGeom>
        </p:spPr>
      </p:pic>
      <p:sp>
        <p:nvSpPr>
          <p:cNvPr id="5" name="Espaço Reservado para Texto 1">
            <a:extLst>
              <a:ext uri="{FF2B5EF4-FFF2-40B4-BE49-F238E27FC236}">
                <a16:creationId xmlns:a16="http://schemas.microsoft.com/office/drawing/2014/main" id="{6B37A60A-68D3-0EBE-2A46-866105812A9D}"/>
              </a:ext>
            </a:extLst>
          </p:cNvPr>
          <p:cNvSpPr txBox="1">
            <a:spLocks/>
          </p:cNvSpPr>
          <p:nvPr/>
        </p:nvSpPr>
        <p:spPr>
          <a:xfrm>
            <a:off x="330695" y="807549"/>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Objetivos</a:t>
            </a:r>
          </a:p>
        </p:txBody>
      </p:sp>
      <p:sp>
        <p:nvSpPr>
          <p:cNvPr id="6" name="Espaço Reservado para Texto 1">
            <a:extLst>
              <a:ext uri="{FF2B5EF4-FFF2-40B4-BE49-F238E27FC236}">
                <a16:creationId xmlns:a16="http://schemas.microsoft.com/office/drawing/2014/main" id="{F01F6DAD-904C-B7AC-DDFF-C4C2DE7F404B}"/>
              </a:ext>
            </a:extLst>
          </p:cNvPr>
          <p:cNvSpPr txBox="1">
            <a:spLocks/>
          </p:cNvSpPr>
          <p:nvPr/>
        </p:nvSpPr>
        <p:spPr>
          <a:xfrm>
            <a:off x="330695" y="1711215"/>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Como Vai Funcionar</a:t>
            </a:r>
          </a:p>
        </p:txBody>
      </p:sp>
      <p:sp>
        <p:nvSpPr>
          <p:cNvPr id="7" name="Espaço Reservado para Texto 1">
            <a:extLst>
              <a:ext uri="{FF2B5EF4-FFF2-40B4-BE49-F238E27FC236}">
                <a16:creationId xmlns:a16="http://schemas.microsoft.com/office/drawing/2014/main" id="{936213F5-3ADC-C35A-EFAE-18F163298B9E}"/>
              </a:ext>
            </a:extLst>
          </p:cNvPr>
          <p:cNvSpPr txBox="1">
            <a:spLocks/>
          </p:cNvSpPr>
          <p:nvPr/>
        </p:nvSpPr>
        <p:spPr>
          <a:xfrm>
            <a:off x="330695" y="2614881"/>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Qualidade Cadastral (SIB)</a:t>
            </a:r>
          </a:p>
        </p:txBody>
      </p:sp>
      <p:sp>
        <p:nvSpPr>
          <p:cNvPr id="8" name="Espaço Reservado para Texto 1">
            <a:extLst>
              <a:ext uri="{FF2B5EF4-FFF2-40B4-BE49-F238E27FC236}">
                <a16:creationId xmlns:a16="http://schemas.microsoft.com/office/drawing/2014/main" id="{7929971A-CB12-729B-1601-0CCC103496E9}"/>
              </a:ext>
            </a:extLst>
          </p:cNvPr>
          <p:cNvSpPr txBox="1">
            <a:spLocks/>
          </p:cNvSpPr>
          <p:nvPr/>
        </p:nvSpPr>
        <p:spPr>
          <a:xfrm>
            <a:off x="330695" y="3518547"/>
            <a:ext cx="4587101" cy="525462"/>
          </a:xfrm>
          <a:prstGeom prst="rect">
            <a:avLst/>
          </a:prstGeom>
        </p:spPr>
        <p:txBody>
          <a:bodyPr anchor="ctr"/>
          <a:lstStyle>
            <a:defPPr>
              <a:defRPr lang="pt-BR"/>
            </a:defPPr>
            <a:lvl1pPr indent="0" algn="r">
              <a:lnSpc>
                <a:spcPct val="90000"/>
              </a:lnSpc>
              <a:spcBef>
                <a:spcPts val="1000"/>
              </a:spcBef>
              <a:buFont typeface="Arial" panose="020B0604020202020204" pitchFamily="34" charset="0"/>
              <a:buNone/>
              <a:defRPr sz="2400" b="1">
                <a:solidFill>
                  <a:srgbClr val="EF7922"/>
                </a:solidFill>
                <a:latin typeface="Gill Sans MT" panose="020B0502020104020203" pitchFamily="34" charset="0"/>
                <a:ea typeface="ADLaM Display" panose="02010000000000000000" pitchFamily="2" charset="0"/>
                <a:cs typeface="AngsanaUPC" panose="020B0502040204020203" pitchFamily="18" charset="-3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 Conformidade da Rede Direta (RPS)</a:t>
            </a:r>
          </a:p>
        </p:txBody>
      </p:sp>
      <p:pic>
        <p:nvPicPr>
          <p:cNvPr id="9" name="Gráfico 8" descr="Notação musical com preenchimento sólido">
            <a:extLst>
              <a:ext uri="{FF2B5EF4-FFF2-40B4-BE49-F238E27FC236}">
                <a16:creationId xmlns:a16="http://schemas.microsoft.com/office/drawing/2014/main" id="{B830BDC0-E874-9369-4F90-BAB8E37C8C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566" y="2966940"/>
            <a:ext cx="959809" cy="1103214"/>
          </a:xfrm>
          <a:prstGeom prst="rect">
            <a:avLst/>
          </a:prstGeom>
        </p:spPr>
      </p:pic>
      <p:sp>
        <p:nvSpPr>
          <p:cNvPr id="10" name="Espaço Reservado para Texto 1">
            <a:extLst>
              <a:ext uri="{FF2B5EF4-FFF2-40B4-BE49-F238E27FC236}">
                <a16:creationId xmlns:a16="http://schemas.microsoft.com/office/drawing/2014/main" id="{AF43BE1B-9B6B-FC1A-83B9-C7AA025AF9DA}"/>
              </a:ext>
            </a:extLst>
          </p:cNvPr>
          <p:cNvSpPr txBox="1">
            <a:spLocks/>
          </p:cNvSpPr>
          <p:nvPr/>
        </p:nvSpPr>
        <p:spPr>
          <a:xfrm>
            <a:off x="330694" y="4422213"/>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Envio de Documentos no Prazo Estabelecido</a:t>
            </a:r>
          </a:p>
        </p:txBody>
      </p:sp>
      <p:sp>
        <p:nvSpPr>
          <p:cNvPr id="11" name="Espaço Reservado para Texto 1">
            <a:extLst>
              <a:ext uri="{FF2B5EF4-FFF2-40B4-BE49-F238E27FC236}">
                <a16:creationId xmlns:a16="http://schemas.microsoft.com/office/drawing/2014/main" id="{66A033C9-470B-9063-473F-D97945A032A2}"/>
              </a:ext>
            </a:extLst>
          </p:cNvPr>
          <p:cNvSpPr txBox="1">
            <a:spLocks/>
          </p:cNvSpPr>
          <p:nvPr/>
        </p:nvSpPr>
        <p:spPr>
          <a:xfrm>
            <a:off x="330694" y="5325879"/>
            <a:ext cx="4587101" cy="5254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pt-BR" sz="2400" b="0" dirty="0">
                <a:solidFill>
                  <a:schemeClr val="bg1">
                    <a:lumMod val="75000"/>
                  </a:schemeClr>
                </a:solidFill>
                <a:latin typeface="Gill Sans MT" panose="020B0502020104020203" pitchFamily="34" charset="0"/>
                <a:ea typeface="ADLaM Display" panose="02010000000000000000" pitchFamily="2" charset="0"/>
                <a:cs typeface="AngsanaUPC" panose="020B0502040204020203" pitchFamily="18" charset="-34"/>
              </a:rPr>
              <a:t>Nº de Pareceres e Decisões da ANS Compartilhados</a:t>
            </a:r>
          </a:p>
        </p:txBody>
      </p:sp>
    </p:spTree>
    <p:extLst>
      <p:ext uri="{BB962C8B-B14F-4D97-AF65-F5344CB8AC3E}">
        <p14:creationId xmlns:p14="http://schemas.microsoft.com/office/powerpoint/2010/main" val="3695515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a 1">
      <a:majorFont>
        <a:latin typeface="Calibri Light"/>
        <a:ea typeface=""/>
        <a:cs typeface=""/>
      </a:majorFont>
      <a:minorFont>
        <a:latin typeface="Calibri"/>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2051</TotalTime>
  <Words>4198</Words>
  <Application>Microsoft Office PowerPoint</Application>
  <PresentationFormat>Widescreen</PresentationFormat>
  <Paragraphs>398</Paragraphs>
  <Slides>28</Slides>
  <Notes>21</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28</vt:i4>
      </vt:variant>
    </vt:vector>
  </HeadingPairs>
  <TitlesOfParts>
    <vt:vector size="35" baseType="lpstr">
      <vt:lpstr>Arial</vt:lpstr>
      <vt:lpstr>Baguet Script</vt:lpstr>
      <vt:lpstr>Calibri</vt:lpstr>
      <vt:lpstr>Calibri Light</vt:lpstr>
      <vt:lpstr>Gill Sans MT</vt:lpstr>
      <vt:lpstr>Trebuchet MS</vt:lpstr>
      <vt:lpstr>Tema do Office</vt:lpstr>
      <vt:lpstr>PREMIAÇÃO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FDPR-COMU-Fernanda Caroline Garcia</dc:creator>
  <cp:lastModifiedBy>FDPR-JURI-Fabiano Luiz Ribeiro Pereira</cp:lastModifiedBy>
  <cp:revision>49</cp:revision>
  <dcterms:created xsi:type="dcterms:W3CDTF">2023-01-11T14:30:29Z</dcterms:created>
  <dcterms:modified xsi:type="dcterms:W3CDTF">2025-09-23T20:13:35Z</dcterms:modified>
</cp:coreProperties>
</file>