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54" r:id="rId5"/>
  </p:sldMasterIdLst>
  <p:notesMasterIdLst>
    <p:notesMasterId r:id="rId22"/>
  </p:notesMasterIdLst>
  <p:sldIdLst>
    <p:sldId id="698" r:id="rId6"/>
    <p:sldId id="692" r:id="rId7"/>
    <p:sldId id="715" r:id="rId8"/>
    <p:sldId id="716" r:id="rId9"/>
    <p:sldId id="717" r:id="rId10"/>
    <p:sldId id="700" r:id="rId11"/>
    <p:sldId id="709" r:id="rId12"/>
    <p:sldId id="713" r:id="rId13"/>
    <p:sldId id="712" r:id="rId14"/>
    <p:sldId id="705" r:id="rId15"/>
    <p:sldId id="703" r:id="rId16"/>
    <p:sldId id="704" r:id="rId17"/>
    <p:sldId id="707" r:id="rId18"/>
    <p:sldId id="701" r:id="rId19"/>
    <p:sldId id="702" r:id="rId20"/>
    <p:sldId id="689" r:id="rId21"/>
  </p:sldIdLst>
  <p:sldSz cx="18288000" cy="10287000"/>
  <p:notesSz cx="6858000" cy="9144000"/>
  <p:custDataLst>
    <p:tags r:id="rId23"/>
  </p:custDataLst>
  <p:defaultTextStyle>
    <a:defPPr>
      <a:defRPr lang="pt-BR"/>
    </a:defPPr>
    <a:lvl1pPr marL="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A5B2796-1A49-4A19-8942-96C3A28C94D5}">
          <p14:sldIdLst>
            <p14:sldId id="698"/>
            <p14:sldId id="692"/>
            <p14:sldId id="715"/>
            <p14:sldId id="716"/>
            <p14:sldId id="717"/>
            <p14:sldId id="700"/>
            <p14:sldId id="709"/>
            <p14:sldId id="713"/>
            <p14:sldId id="712"/>
            <p14:sldId id="705"/>
            <p14:sldId id="703"/>
            <p14:sldId id="704"/>
            <p14:sldId id="707"/>
            <p14:sldId id="701"/>
            <p14:sldId id="702"/>
            <p14:sldId id="6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3" userDrawn="1">
          <p15:clr>
            <a:srgbClr val="A4A3A4"/>
          </p15:clr>
        </p15:guide>
        <p15:guide id="3" orient="horz" pos="5349" userDrawn="1">
          <p15:clr>
            <a:srgbClr val="A4A3A4"/>
          </p15:clr>
        </p15:guide>
        <p15:guide id="4" pos="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89"/>
    <a:srgbClr val="F47521"/>
    <a:srgbClr val="007373"/>
    <a:srgbClr val="6D983F"/>
    <a:srgbClr val="8CBB59"/>
    <a:srgbClr val="DF4F3B"/>
    <a:srgbClr val="00C0BC"/>
    <a:srgbClr val="0679A9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38CFA-ED8D-35D6-0919-C6F8AE842EB2}" v="5095" dt="2025-09-25T23:39:14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4660"/>
  </p:normalViewPr>
  <p:slideViewPr>
    <p:cSldViewPr snapToGrid="0">
      <p:cViewPr varScale="1">
        <p:scale>
          <a:sx n="40" d="100"/>
          <a:sy n="40" d="100"/>
        </p:scale>
        <p:origin x="772" y="56"/>
      </p:cViewPr>
      <p:guideLst>
        <p:guide orient="horz" pos="1063"/>
        <p:guide orient="horz" pos="5349"/>
        <p:guide pos="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FFB51-62BD-4ED9-8C8C-72908B92FB4A}" type="datetimeFigureOut">
              <a:rPr lang="pt-BR" smtClean="0"/>
              <a:t>25/09/2025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BBB1-5E8A-4D6B-9C01-E287A81F5D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45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600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7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48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04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199" algn="l" defTabSz="175830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578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8DA9F-58DF-1EFB-DC6E-2FAC383DA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F3E27BF-F479-A617-C97C-4B03623B0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DC8B858-C787-2A4A-16BB-E4721AE32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B19D88-5A9A-EA88-4B69-C01E1D1302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078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24FBB-1611-A209-0AF7-FDCD2ABA6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A0B4D95-4594-CEEF-A271-229997BF11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8CDD1E2-7CFB-22A9-D434-0E77FAC75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47B20E-40B7-65BC-68B6-F831F5F33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29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81633-6240-6E9E-4DDA-7F8392017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B1341A0-8F86-126B-2E63-09DBCCF63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2701461-FBCE-F516-5023-12F8D62DB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B49F20-F5BF-8C1A-E3CF-A316BC77F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07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81633-6240-6E9E-4DDA-7F8392017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B1341A0-8F86-126B-2E63-09DBCCF63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2701461-FBCE-F516-5023-12F8D62DB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B49F20-F5BF-8C1A-E3CF-A316BC77F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81633-6240-6E9E-4DDA-7F8392017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B1341A0-8F86-126B-2E63-09DBCCF63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2701461-FBCE-F516-5023-12F8D62DB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B49F20-F5BF-8C1A-E3CF-A316BC77F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78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81633-6240-6E9E-4DDA-7F8392017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B1341A0-8F86-126B-2E63-09DBCCF63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2701461-FBCE-F516-5023-12F8D62DB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B49F20-F5BF-8C1A-E3CF-A316BC77F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148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A05-9623-DD5F-116C-A6F49BACD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FEC4785-366B-D2AA-CFBF-8F1D8E0ED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BF24781-ABD5-3B52-83AB-F24EAD0DF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86D2EA-35A0-7ED8-55A6-A05D2AFA73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23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DA557-C7CE-8C1F-39EE-155FDCEDA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A7BA909-91B9-D666-23AB-64687F93B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4D28110-625E-5B28-15C6-012D65932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B43B52-7ACC-0BF1-569E-A75E3A0A4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29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7D9E5-33B6-B6B2-3AC7-EEE01E55E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DCB31E8-D6A3-0F11-30BD-1109362E4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E66A15-3382-9AAB-D3FF-E03305500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72F47D-F1B4-8988-441C-61FC5783C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92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7D9E5-33B6-B6B2-3AC7-EEE01E55E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DCB31E8-D6A3-0F11-30BD-1109362E4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E66A15-3382-9AAB-D3FF-E033055004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Objetivo do estudo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72F47D-F1B4-8988-441C-61FC5783C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ABBB1-5E8A-4D6B-9C01-E287A81F5DC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79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314090"/>
          </a:xfrm>
        </p:spPr>
        <p:txBody>
          <a:bodyPr anchor="b">
            <a:normAutofit/>
          </a:bodyPr>
          <a:lstStyle>
            <a:lvl1pPr algn="ctr"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520161"/>
            <a:ext cx="13716000" cy="1600335"/>
          </a:xfrm>
        </p:spPr>
        <p:txBody>
          <a:bodyPr anchor="t">
            <a:normAutofit/>
          </a:bodyPr>
          <a:lstStyle>
            <a:lvl1pPr marL="0" indent="0" algn="ctr">
              <a:buNone/>
              <a:defRPr sz="2844" cap="all" spc="533" baseline="0"/>
            </a:lvl1pPr>
            <a:lvl2pPr marL="812810" indent="0" algn="ctr">
              <a:buNone/>
              <a:defRPr sz="2844"/>
            </a:lvl2pPr>
            <a:lvl3pPr marL="1625620" indent="0" algn="ctr">
              <a:buNone/>
              <a:defRPr sz="2844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9B8-A7CB-4B82-AC0C-44B99F546761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70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2F6F-0846-489A-A4BC-61B476BE2887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1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888422"/>
            <a:ext cx="3943350" cy="837702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888422"/>
            <a:ext cx="11601450" cy="837702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DF21-A340-467A-94AB-9502647BB771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8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0577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78208" cy="12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546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988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988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111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"/>
          <a:stretch>
            <a:fillRect/>
          </a:stretch>
        </p:blipFill>
        <p:spPr bwMode="auto">
          <a:xfrm>
            <a:off x="2158618" y="898526"/>
            <a:ext cx="15157102" cy="83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" y="9391972"/>
            <a:ext cx="18288000" cy="895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4" y="-14370"/>
            <a:ext cx="18288000" cy="1029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163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341BF5-094A-4844-9CE5-80E156EAF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78208" cy="12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734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5556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" y="0"/>
            <a:ext cx="18288000" cy="1471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500"/>
          </a:p>
        </p:txBody>
      </p:sp>
    </p:spTree>
    <p:extLst>
      <p:ext uri="{BB962C8B-B14F-4D97-AF65-F5344CB8AC3E}">
        <p14:creationId xmlns:p14="http://schemas.microsoft.com/office/powerpoint/2010/main" val="2383538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E3940-CA92-4FEE-A698-62CF7BC5AC36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57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346BC59-AC41-4EDF-AABF-0A22A64C21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" y="-6534"/>
            <a:ext cx="18277051" cy="102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96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54" y="2272033"/>
            <a:ext cx="12876246" cy="4708313"/>
          </a:xfrm>
        </p:spPr>
        <p:txBody>
          <a:bodyPr anchor="b">
            <a:normAutofit/>
          </a:bodyPr>
          <a:lstStyle>
            <a:lvl1pPr>
              <a:defRPr sz="6400" cap="all" spc="53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1355" y="7445828"/>
            <a:ext cx="12876248" cy="1688648"/>
          </a:xfrm>
        </p:spPr>
        <p:txBody>
          <a:bodyPr>
            <a:normAutofit/>
          </a:bodyPr>
          <a:lstStyle>
            <a:lvl1pPr marL="0" indent="0">
              <a:buNone/>
              <a:defRPr sz="2844" cap="all" spc="533" baseline="0">
                <a:solidFill>
                  <a:schemeClr val="tx2"/>
                </a:solidFill>
              </a:defRPr>
            </a:lvl1pPr>
            <a:lvl2pPr marL="812810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D641-6C35-45D1-9313-2719E9EA8AD8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5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737" y="3238763"/>
            <a:ext cx="7466180" cy="60266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92587" y="3238763"/>
            <a:ext cx="7478678" cy="60266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1268-3A74-4110-8F08-063DFB8BB885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5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023" y="904007"/>
            <a:ext cx="15643955" cy="11533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024" y="2544488"/>
            <a:ext cx="7445307" cy="971550"/>
          </a:xfrm>
        </p:spPr>
        <p:txBody>
          <a:bodyPr anchor="b">
            <a:noAutofit/>
          </a:bodyPr>
          <a:lstStyle>
            <a:lvl1pPr marL="0" indent="0">
              <a:buNone/>
              <a:defRPr sz="2489" b="1" cap="all" spc="533" baseline="0"/>
            </a:lvl1pPr>
            <a:lvl2pPr marL="812810" indent="0">
              <a:buNone/>
              <a:defRPr sz="2489" b="1"/>
            </a:lvl2pPr>
            <a:lvl3pPr marL="1625620" indent="0">
              <a:buNone/>
              <a:defRPr sz="2489" b="1"/>
            </a:lvl3pPr>
            <a:lvl4pPr marL="2438430" indent="0">
              <a:buNone/>
              <a:defRPr sz="2489" b="1"/>
            </a:lvl4pPr>
            <a:lvl5pPr marL="3251241" indent="0">
              <a:buNone/>
              <a:defRPr sz="2489" b="1"/>
            </a:lvl5pPr>
            <a:lvl6pPr marL="4064051" indent="0">
              <a:buNone/>
              <a:defRPr sz="2489" b="1"/>
            </a:lvl6pPr>
            <a:lvl7pPr marL="4876861" indent="0">
              <a:buNone/>
              <a:defRPr sz="2489" b="1"/>
            </a:lvl7pPr>
            <a:lvl8pPr marL="5689671" indent="0">
              <a:buNone/>
              <a:defRPr sz="2489" b="1"/>
            </a:lvl8pPr>
            <a:lvl9pPr marL="6502481" indent="0">
              <a:buNone/>
              <a:defRPr sz="248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024" y="3516038"/>
            <a:ext cx="7445307" cy="57500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484004" y="2544488"/>
            <a:ext cx="7481973" cy="971550"/>
          </a:xfrm>
        </p:spPr>
        <p:txBody>
          <a:bodyPr anchor="b">
            <a:noAutofit/>
          </a:bodyPr>
          <a:lstStyle>
            <a:lvl1pPr marL="0" indent="0">
              <a:buNone/>
              <a:defRPr sz="2489" b="1" cap="all" spc="533" baseline="0"/>
            </a:lvl1pPr>
            <a:lvl2pPr marL="812810" indent="0">
              <a:buNone/>
              <a:defRPr sz="2489" b="1"/>
            </a:lvl2pPr>
            <a:lvl3pPr marL="1625620" indent="0">
              <a:buNone/>
              <a:defRPr sz="2489" b="1"/>
            </a:lvl3pPr>
            <a:lvl4pPr marL="2438430" indent="0">
              <a:buNone/>
              <a:defRPr sz="2489" b="1"/>
            </a:lvl4pPr>
            <a:lvl5pPr marL="3251241" indent="0">
              <a:buNone/>
              <a:defRPr sz="2489" b="1"/>
            </a:lvl5pPr>
            <a:lvl6pPr marL="4064051" indent="0">
              <a:buNone/>
              <a:defRPr sz="2489" b="1"/>
            </a:lvl6pPr>
            <a:lvl7pPr marL="4876861" indent="0">
              <a:buNone/>
              <a:defRPr sz="2489" b="1"/>
            </a:lvl7pPr>
            <a:lvl8pPr marL="5689671" indent="0">
              <a:buNone/>
              <a:defRPr sz="2489" b="1"/>
            </a:lvl8pPr>
            <a:lvl9pPr marL="6502481" indent="0">
              <a:buNone/>
              <a:defRPr sz="248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484004" y="3516038"/>
            <a:ext cx="7481973" cy="57500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C1AF-C1FB-48A7-98B4-E595E63F6614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2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4C44-5F8C-4BEA-BBCE-8694F126DC43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8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56F9-C8F2-4EF7-8042-704C94FF2795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1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11802"/>
            <a:ext cx="5461070" cy="3093891"/>
          </a:xfrm>
        </p:spPr>
        <p:txBody>
          <a:bodyPr anchor="t">
            <a:normAutofit/>
          </a:bodyPr>
          <a:lstStyle>
            <a:lvl1pPr>
              <a:defRPr sz="497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348" y="1211801"/>
            <a:ext cx="8883734" cy="7579775"/>
          </a:xfrm>
        </p:spPr>
        <p:txBody>
          <a:bodyPr>
            <a:normAutofit/>
          </a:bodyPr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4500978"/>
            <a:ext cx="5461070" cy="4302504"/>
          </a:xfrm>
        </p:spPr>
        <p:txBody>
          <a:bodyPr anchor="b"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32DF-953D-44BD-83F8-5D8DA76EA12A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1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1231322"/>
            <a:ext cx="5458968" cy="3093893"/>
          </a:xfrm>
        </p:spPr>
        <p:txBody>
          <a:bodyPr anchor="t">
            <a:normAutofit/>
          </a:bodyPr>
          <a:lstStyle>
            <a:lvl1pPr>
              <a:defRPr sz="497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871113" y="1379393"/>
            <a:ext cx="9161969" cy="7520421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4500978"/>
            <a:ext cx="5465834" cy="4302504"/>
          </a:xfrm>
        </p:spPr>
        <p:txBody>
          <a:bodyPr anchor="b"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326D-65F4-4B2F-9A62-9E4BD9402C47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E196-8A13-4FF7-A07E-102851959EAB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0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1"/>
            <a:ext cx="18288000" cy="10290242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62" y="882367"/>
            <a:ext cx="15674676" cy="18988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736" y="3236977"/>
            <a:ext cx="15663672" cy="585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6736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2" cap="all" spc="533" baseline="0">
                <a:solidFill>
                  <a:schemeClr val="tx2"/>
                </a:solidFill>
              </a:defRPr>
            </a:lvl1pPr>
          </a:lstStyle>
          <a:p>
            <a:fld id="{F9B0CB28-85DB-480B-8C99-FD493ACC7120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98480" y="9534526"/>
            <a:ext cx="644652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2" cap="all" spc="533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44999" y="9534526"/>
            <a:ext cx="78181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9">
                <a:solidFill>
                  <a:schemeClr val="tx2"/>
                </a:solidFill>
                <a:latin typeface="+mj-lt"/>
              </a:defRPr>
            </a:lvl1pPr>
          </a:lstStyle>
          <a:p>
            <a:fld id="{5E4DE196-8A13-4FF7-A07E-102851959EAB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0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24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orient="horz" pos="5724" userDrawn="1">
          <p15:clr>
            <a:srgbClr val="F26B43"/>
          </p15:clr>
        </p15:guide>
        <p15:guide id="6" orient="horz" pos="17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40" y="9680005"/>
            <a:ext cx="2135360" cy="4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60" r:id="rId3"/>
    <p:sldLayoutId id="2147483655" r:id="rId4"/>
    <p:sldLayoutId id="2147483656" r:id="rId5"/>
    <p:sldLayoutId id="2147483658" r:id="rId6"/>
  </p:sldLayoutIdLst>
  <p:transition spd="slow">
    <p:push dir="u"/>
  </p:transition>
  <p:txStyles>
    <p:titleStyle>
      <a:lvl1pPr algn="ctr" defTabSz="1758300" rtl="0" eaLnBrk="1" latinLnBrk="0" hangingPunct="1"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9362" indent="-659362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428619" indent="-549469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19787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025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9561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353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7144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9362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72774" indent="-439575" algn="l" defTabSz="17583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791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3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3745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6600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3957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748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5404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33199" algn="l" defTabSz="1758300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mesa, foto, pequeno&#10;&#10;Descrição gerada automaticamente">
            <a:extLst>
              <a:ext uri="{FF2B5EF4-FFF2-40B4-BE49-F238E27FC236}">
                <a16:creationId xmlns:a16="http://schemas.microsoft.com/office/drawing/2014/main" id="{745E7490-4DAF-455F-86B5-4EE3FBC98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2" t="16403" b="17495"/>
          <a:stretch/>
        </p:blipFill>
        <p:spPr>
          <a:xfrm>
            <a:off x="0" y="1607298"/>
            <a:ext cx="18288000" cy="680402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A4150E2-D9CA-46FE-86DD-39D50491C977}"/>
              </a:ext>
            </a:extLst>
          </p:cNvPr>
          <p:cNvSpPr txBox="1">
            <a:spLocks/>
          </p:cNvSpPr>
          <p:nvPr/>
        </p:nvSpPr>
        <p:spPr>
          <a:xfrm>
            <a:off x="6111240" y="2581858"/>
            <a:ext cx="11484450" cy="225971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all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6000" dirty="0">
                <a:solidFill>
                  <a:srgbClr val="007373"/>
                </a:solidFill>
                <a:latin typeface="Calibri"/>
                <a:ea typeface="Calibri"/>
                <a:cs typeface="Calibri"/>
              </a:rPr>
              <a:t>alegação de omissão de Doenças ou lesões preexistentes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6BB16C8-45DD-417E-980B-60BEC4B67027}"/>
              </a:ext>
            </a:extLst>
          </p:cNvPr>
          <p:cNvSpPr txBox="1">
            <a:spLocks/>
          </p:cNvSpPr>
          <p:nvPr/>
        </p:nvSpPr>
        <p:spPr bwMode="auto">
          <a:xfrm>
            <a:off x="7271792" y="9172212"/>
            <a:ext cx="10323898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b="1" dirty="0">
                <a:solidFill>
                  <a:srgbClr val="007373"/>
                </a:solidFill>
                <a:latin typeface="Calibri"/>
                <a:ea typeface="Calibri"/>
                <a:cs typeface="Arial"/>
              </a:rPr>
              <a:t>26 de setembro de 2025</a:t>
            </a:r>
            <a:endParaRPr lang="pt-BR" altLang="pt-BR" sz="2400" b="1" dirty="0">
              <a:solidFill>
                <a:srgbClr val="007373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DA23F3A-FB6E-47CA-AFB8-35AEC8A97EBF}"/>
              </a:ext>
            </a:extLst>
          </p:cNvPr>
          <p:cNvSpPr txBox="1">
            <a:spLocks/>
          </p:cNvSpPr>
          <p:nvPr/>
        </p:nvSpPr>
        <p:spPr bwMode="auto">
          <a:xfrm>
            <a:off x="11296490" y="6728048"/>
            <a:ext cx="629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pt-BR" altLang="pt-BR" sz="2000" b="1" dirty="0">
              <a:solidFill>
                <a:srgbClr val="F4752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0631175-64B2-47CC-A842-D00D43FD38FF}"/>
              </a:ext>
            </a:extLst>
          </p:cNvPr>
          <p:cNvSpPr txBox="1">
            <a:spLocks/>
          </p:cNvSpPr>
          <p:nvPr/>
        </p:nvSpPr>
        <p:spPr bwMode="auto">
          <a:xfrm>
            <a:off x="8255680" y="6387352"/>
            <a:ext cx="9685067" cy="129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>
                <a:solidFill>
                  <a:srgbClr val="F47521"/>
                </a:solidFill>
                <a:latin typeface="Calibri" panose="020F0502020204030204" pitchFamily="34" charset="0"/>
              </a:rPr>
              <a:t>BRUNO SANTI CARMO IPIRANGA</a:t>
            </a:r>
          </a:p>
        </p:txBody>
      </p:sp>
      <p:pic>
        <p:nvPicPr>
          <p:cNvPr id="9" name="Imagem 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F9C9F4C5-66FF-4990-842B-D03AF9BCB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1" y="299359"/>
            <a:ext cx="4963468" cy="102758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306E4E1-5AEA-9F59-87F6-24109080E74D}"/>
              </a:ext>
            </a:extLst>
          </p:cNvPr>
          <p:cNvSpPr txBox="1"/>
          <p:nvPr/>
        </p:nvSpPr>
        <p:spPr>
          <a:xfrm>
            <a:off x="9939592" y="7033025"/>
            <a:ext cx="8002253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pt-BR" sz="2800" dirty="0">
                <a:solidFill>
                  <a:srgbClr val="006E89"/>
                </a:solidFill>
                <a:latin typeface="Calibri"/>
                <a:ea typeface="Calibri"/>
                <a:cs typeface="Calibri"/>
              </a:rPr>
              <a:t>Gerência de Manutenção e Operação dos Produtos</a:t>
            </a:r>
            <a:endParaRPr lang="pt-BR">
              <a:latin typeface="Calibri"/>
              <a:ea typeface="Calibri"/>
              <a:cs typeface="Calibri"/>
            </a:endParaRPr>
          </a:p>
          <a:p>
            <a:pPr algn="r"/>
            <a:r>
              <a:rPr lang="pt-BR" sz="2800" dirty="0">
                <a:solidFill>
                  <a:srgbClr val="006E89"/>
                </a:solidFill>
                <a:latin typeface="Calibri"/>
                <a:ea typeface="Calibri"/>
                <a:cs typeface="Calibri"/>
              </a:rPr>
              <a:t>GEMOP/GGREP/DIPRO/ANS</a:t>
            </a:r>
          </a:p>
        </p:txBody>
      </p:sp>
    </p:spTree>
    <p:extLst>
      <p:ext uri="{BB962C8B-B14F-4D97-AF65-F5344CB8AC3E}">
        <p14:creationId xmlns:p14="http://schemas.microsoft.com/office/powerpoint/2010/main" val="7715268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69102-231B-D972-0A3B-755E7BFDA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9ADD03C-A667-59C8-4093-DB83C7F67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FA738080-E179-F47C-B3A2-48E2741328F2}"/>
              </a:ext>
            </a:extLst>
          </p:cNvPr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10D3464-E106-0D8D-9019-FD178F96903C}"/>
              </a:ext>
            </a:extLst>
          </p:cNvPr>
          <p:cNvSpPr txBox="1">
            <a:spLocks/>
          </p:cNvSpPr>
          <p:nvPr/>
        </p:nvSpPr>
        <p:spPr bwMode="auto">
          <a:xfrm>
            <a:off x="377" y="414525"/>
            <a:ext cx="18279979" cy="86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Alegação de omissão de DLP –  </a:t>
            </a:r>
            <a:r>
              <a:rPr lang="pt-BR" altLang="pt-BR" b="1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Motivos</a:t>
            </a:r>
            <a:r>
              <a:rPr lang="pt-BR" altLang="pt-BR" b="1" dirty="0">
                <a:latin typeface="Calibri"/>
                <a:ea typeface="Calibri"/>
                <a:cs typeface="Arial"/>
              </a:rPr>
              <a:t> para Indeferimento da solicitação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E21FA06-D04F-6E89-447D-0B7B058045B7}"/>
              </a:ext>
            </a:extLst>
          </p:cNvPr>
          <p:cNvSpPr txBox="1"/>
          <p:nvPr/>
        </p:nvSpPr>
        <p:spPr>
          <a:xfrm>
            <a:off x="261018" y="1956459"/>
            <a:ext cx="1143307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 algn="just">
              <a:buFont typeface="Wingdings"/>
              <a:buChar char="ü"/>
              <a:defRPr/>
            </a:pPr>
            <a:r>
              <a:rPr lang="pt-BR" alt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Falta de qualquer um dos documentos obrigatórios.</a:t>
            </a:r>
            <a:endParaRPr lang="pt-BR"/>
          </a:p>
          <a:p>
            <a:pPr marL="571500" indent="-571500" algn="just">
              <a:buFont typeface="Wingdings"/>
              <a:buChar char="ü"/>
              <a:defRPr/>
            </a:pPr>
            <a:endParaRPr lang="pt-BR" altLang="pt-BR" sz="3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ü"/>
              <a:defRPr/>
            </a:pPr>
            <a:r>
              <a:rPr lang="pt-BR" alt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Decurso de prazo (24 meses).</a:t>
            </a:r>
          </a:p>
          <a:p>
            <a:pPr marL="571500" indent="-571500" algn="just">
              <a:buFont typeface="Wingdings"/>
              <a:buChar char="ü"/>
              <a:defRPr/>
            </a:pPr>
            <a:endParaRPr lang="pt-BR" altLang="pt-BR" sz="3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ü"/>
              <a:defRPr/>
            </a:pPr>
            <a:r>
              <a:rPr lang="pt-BR" alt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Beneficiário passou por exame ou perícia.</a:t>
            </a:r>
          </a:p>
          <a:p>
            <a:pPr marL="571500" indent="-571500" algn="just">
              <a:buFont typeface="Wingdings"/>
              <a:buChar char="ü"/>
              <a:defRPr/>
            </a:pPr>
            <a:endParaRPr lang="pt-BR" altLang="pt-BR" sz="3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ü"/>
              <a:defRPr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Beneficiário fez acordo de CPT ou Agravo.</a:t>
            </a:r>
          </a:p>
        </p:txBody>
      </p:sp>
      <p:pic>
        <p:nvPicPr>
          <p:cNvPr id="3" name="Imagem 2" descr="Uma imagem contendo no interior, mesa, computador, pequeno&#10;&#10;O conteúdo gerado por IA pode estar incorreto.">
            <a:extLst>
              <a:ext uri="{FF2B5EF4-FFF2-40B4-BE49-F238E27FC236}">
                <a16:creationId xmlns:a16="http://schemas.microsoft.com/office/drawing/2014/main" id="{283B4BCB-127D-E471-9313-02CE12118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8073" y="1710906"/>
            <a:ext cx="5867400" cy="4191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526CD1C-AAB5-D53C-C9D5-8CFC653F44D6}"/>
              </a:ext>
            </a:extLst>
          </p:cNvPr>
          <p:cNvSpPr txBox="1"/>
          <p:nvPr/>
        </p:nvSpPr>
        <p:spPr>
          <a:xfrm>
            <a:off x="267420" y="6273561"/>
            <a:ext cx="1760219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just">
              <a:buFont typeface="Wingdings"/>
              <a:buChar char="ü"/>
            </a:pPr>
            <a:r>
              <a:rPr lang="pt-BR" sz="3600" dirty="0">
                <a:latin typeface="Calibri"/>
                <a:cs typeface="Arial"/>
              </a:rPr>
              <a:t>Contrato de plano coletivo em que não é exigível o cumprimento de CPT.</a:t>
            </a:r>
            <a:r>
              <a:rPr lang="en-US" sz="3600" dirty="0">
                <a:latin typeface="Calibri"/>
                <a:cs typeface="Arial"/>
              </a:rPr>
              <a:t>​</a:t>
            </a:r>
            <a:endParaRPr lang="en-US" sz="3600" dirty="0">
              <a:latin typeface="Calibri"/>
              <a:ea typeface="Calibri"/>
              <a:cs typeface="Arial"/>
            </a:endParaRPr>
          </a:p>
          <a:p>
            <a:pPr marL="571500" indent="-571500" algn="just">
              <a:buFont typeface="Wingdings"/>
              <a:buChar char="ü"/>
            </a:pPr>
            <a:endParaRPr lang="en-US" sz="3600" dirty="0">
              <a:latin typeface="Calibri"/>
              <a:cs typeface="Arial"/>
            </a:endParaRPr>
          </a:p>
          <a:p>
            <a:pPr marL="571500" indent="-571500" algn="just">
              <a:buFont typeface="Wingdings"/>
              <a:buChar char="ü"/>
            </a:pPr>
            <a:r>
              <a:rPr lang="pt-BR" sz="3600" dirty="0">
                <a:latin typeface="Calibri"/>
                <a:ea typeface="Calibri"/>
                <a:cs typeface="Calibri"/>
              </a:rPr>
              <a:t>Em caso de Transferência de carteira, Portabilidade ou Adaptação/migração de contrato. </a:t>
            </a:r>
            <a:endParaRPr lang="en-US" sz="3600" dirty="0">
              <a:latin typeface="Calibri"/>
              <a:cs typeface="Arial"/>
            </a:endParaRPr>
          </a:p>
          <a:p>
            <a:pPr marL="571500" indent="-571500" algn="just">
              <a:buFont typeface="Wingdings"/>
              <a:buChar char="ü"/>
            </a:pPr>
            <a:endParaRPr lang="en-US" sz="3600" dirty="0">
              <a:latin typeface="Calibri"/>
              <a:cs typeface="Arial"/>
            </a:endParaRPr>
          </a:p>
          <a:p>
            <a:pPr marL="571500" indent="-571500" algn="just">
              <a:buFont typeface="Wingdings"/>
              <a:buChar char="ü"/>
            </a:pPr>
            <a:r>
              <a:rPr lang="pt-BR" sz="3600" dirty="0">
                <a:latin typeface="Calibri"/>
                <a:cs typeface="Arial"/>
              </a:rPr>
              <a:t>Já existe processo de alegação de omissão de DLP contra o mesmo beneficiário e com mesma alegação.</a:t>
            </a:r>
            <a:endParaRPr lang="pt-BR" sz="36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54857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AC19E-7939-1B53-3F45-8034D73FE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2FA3699-41C4-5CED-41E1-CDF1B7DFA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0DA470D-2469-643B-35F2-BFEA04BF694E}"/>
              </a:ext>
            </a:extLst>
          </p:cNvPr>
          <p:cNvSpPr txBox="1">
            <a:spLocks/>
          </p:cNvSpPr>
          <p:nvPr/>
        </p:nvSpPr>
        <p:spPr>
          <a:xfrm>
            <a:off x="900908" y="2055060"/>
            <a:ext cx="8459117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D5714727-D2DC-465E-2409-476D23311889}"/>
              </a:ext>
            </a:extLst>
          </p:cNvPr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C63A4A6-51E0-6075-2181-B0CB5FBDDE49}"/>
              </a:ext>
            </a:extLst>
          </p:cNvPr>
          <p:cNvSpPr txBox="1">
            <a:spLocks/>
          </p:cNvSpPr>
          <p:nvPr/>
        </p:nvSpPr>
        <p:spPr bwMode="auto">
          <a:xfrm>
            <a:off x="1577" y="457180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Alegação de omissão de DLP – </a:t>
            </a:r>
            <a:r>
              <a:rPr lang="pt-BR" altLang="pt-BR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 </a:t>
            </a: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Motivos para </a:t>
            </a:r>
            <a:r>
              <a:rPr lang="pt-BR" altLang="pt-BR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Procedência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840C70-F9EA-4221-7450-1D64B4043C48}"/>
              </a:ext>
            </a:extLst>
          </p:cNvPr>
          <p:cNvSpPr txBox="1"/>
          <p:nvPr/>
        </p:nvSpPr>
        <p:spPr>
          <a:xfrm>
            <a:off x="902596" y="1651118"/>
            <a:ext cx="16495446" cy="8402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Wingdings"/>
              <a:buChar char="ü"/>
            </a:pPr>
            <a:r>
              <a:rPr lang="pt-BR" sz="3600" b="1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Diagnóstico médico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da doença ou lesão em data anterior à adesão ao plano. Exame com impressão diagnóstica não é diagnóstico.</a:t>
            </a:r>
          </a:p>
          <a:p>
            <a:pPr marL="571500" indent="-571500" algn="just">
              <a:buFont typeface="Wingdings"/>
              <a:buChar char="ü"/>
            </a:pPr>
            <a:endParaRPr lang="pt-BR" sz="3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ü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Comprovação de uso de </a:t>
            </a:r>
            <a:r>
              <a:rPr lang="pt-BR" sz="3600" b="1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medicamento ou tratamento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iniciado antes da adesão.</a:t>
            </a:r>
            <a:endParaRPr lang="pt-BR" sz="360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ü"/>
            </a:pPr>
            <a:endParaRPr lang="pt-BR" sz="3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Wingdings,Sans-Serif"/>
              <a:buChar char="ü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Comprovação de materiais (</a:t>
            </a:r>
            <a:r>
              <a:rPr lang="pt-BR" sz="3600" b="1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pinos, próteses, marcapasso, </a:t>
            </a:r>
            <a:r>
              <a:rPr lang="pt-BR" sz="3600" b="1" u="sng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stents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) colocados antes da adesão, se na declaração de saúde havia pergunta sobre a existência desses materiais e o beneficiário respondeu não.</a:t>
            </a:r>
          </a:p>
          <a:p>
            <a:pPr marL="571500" indent="-571500" algn="just">
              <a:buFont typeface="Wingdings"/>
              <a:buChar char="ü"/>
            </a:pPr>
            <a:endParaRPr lang="pt-BR" sz="3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ü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Comprovação de </a:t>
            </a:r>
            <a:r>
              <a:rPr lang="pt-BR" sz="3600" b="1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cirurgia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realizada antes da adesão relacionada à doença que o beneficiário quer tratar atualmente, se na declaração de saúde havia pergunta sobre cirurgias e o beneficiário respondeu não.</a:t>
            </a:r>
          </a:p>
          <a:p>
            <a:pPr marL="571500" indent="-571500" algn="just">
              <a:buFont typeface="Wingdings"/>
              <a:buChar char="ü"/>
            </a:pPr>
            <a:endParaRPr lang="pt-BR" sz="3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ü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O </a:t>
            </a:r>
            <a:r>
              <a:rPr lang="pt-BR" sz="3600" b="1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próprio beneficiário em sua defesa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confirma que sabia ser portador da DLP no momento da adesão.</a:t>
            </a:r>
          </a:p>
        </p:txBody>
      </p:sp>
    </p:spTree>
    <p:extLst>
      <p:ext uri="{BB962C8B-B14F-4D97-AF65-F5344CB8AC3E}">
        <p14:creationId xmlns:p14="http://schemas.microsoft.com/office/powerpoint/2010/main" val="39521156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1E5A8-3EAC-6CA0-8790-BE90A8109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3CDC669-1F6D-1F7D-A4A3-7CB1C8D34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707568D9-80E8-8E4F-F4F8-D61C532F29BC}"/>
              </a:ext>
            </a:extLst>
          </p:cNvPr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12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7C5F5BA-FFF9-66D7-5922-043B49C5EDA2}"/>
              </a:ext>
            </a:extLst>
          </p:cNvPr>
          <p:cNvSpPr txBox="1">
            <a:spLocks/>
          </p:cNvSpPr>
          <p:nvPr/>
        </p:nvSpPr>
        <p:spPr bwMode="auto">
          <a:xfrm>
            <a:off x="1577" y="457180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Alegação de omissão de DLP – </a:t>
            </a:r>
            <a:r>
              <a:rPr lang="pt-BR" altLang="pt-BR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 </a:t>
            </a: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Motivos para </a:t>
            </a:r>
            <a:r>
              <a:rPr lang="pt-BR" altLang="pt-BR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Improcedência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5C1F69-4F03-68E0-D633-3330A064039C}"/>
              </a:ext>
            </a:extLst>
          </p:cNvPr>
          <p:cNvSpPr txBox="1"/>
          <p:nvPr/>
        </p:nvSpPr>
        <p:spPr>
          <a:xfrm>
            <a:off x="885784" y="1852171"/>
            <a:ext cx="12026758" cy="6641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pt-BR" altLang="pt-BR" sz="4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Declaração de Saúde </a:t>
            </a:r>
            <a:r>
              <a:rPr lang="pt-BR" altLang="pt-BR" sz="40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não possui pergunta</a:t>
            </a:r>
            <a:r>
              <a:rPr lang="pt-BR" altLang="pt-BR" sz="4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referente à DLP alegada.</a:t>
            </a:r>
            <a:endParaRPr lang="pt-BR" sz="40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lnSpc>
                <a:spcPct val="90000"/>
              </a:lnSpc>
              <a:buFont typeface="Wingdings"/>
              <a:buChar char="Ø"/>
            </a:pPr>
            <a:endParaRPr lang="pt-BR" altLang="pt-BR" sz="4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lnSpc>
                <a:spcPct val="90000"/>
              </a:lnSpc>
              <a:buFont typeface="Wingdings"/>
              <a:buChar char="Ø"/>
            </a:pPr>
            <a:r>
              <a:rPr lang="pt-BR" altLang="pt-BR" sz="4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Laudo de exame </a:t>
            </a:r>
            <a:r>
              <a:rPr lang="pt-BR" altLang="pt-BR" sz="40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sem o diagnóstico médico</a:t>
            </a:r>
            <a:r>
              <a:rPr lang="pt-BR" altLang="pt-BR" sz="4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da DLP.</a:t>
            </a:r>
          </a:p>
          <a:p>
            <a:pPr marL="571500" indent="-571500" algn="just">
              <a:lnSpc>
                <a:spcPct val="90000"/>
              </a:lnSpc>
              <a:buFont typeface="Wingdings"/>
              <a:buChar char="Ø"/>
            </a:pPr>
            <a:endParaRPr lang="pt-BR" altLang="pt-BR" sz="4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lnSpc>
                <a:spcPct val="90000"/>
              </a:lnSpc>
              <a:buFont typeface="Wingdings"/>
              <a:buChar char="Ø"/>
            </a:pPr>
            <a:r>
              <a:rPr lang="pt-BR" altLang="pt-BR" sz="4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Relatório médico apresenta somente o tempo de evolução da patologia ou </a:t>
            </a:r>
            <a:r>
              <a:rPr lang="pt-BR" altLang="pt-BR" sz="40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sem a data de diagnóstico</a:t>
            </a:r>
            <a:r>
              <a:rPr lang="pt-BR" altLang="pt-BR" sz="4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ou </a:t>
            </a:r>
            <a:r>
              <a:rPr lang="pt-BR" sz="4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com </a:t>
            </a:r>
            <a:r>
              <a:rPr lang="pt-BR" sz="40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data posterior</a:t>
            </a:r>
            <a:r>
              <a:rPr lang="pt-BR" sz="4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à adesão do beneficiário ao plano.</a:t>
            </a:r>
          </a:p>
          <a:p>
            <a:pPr marL="571500" indent="-571500" algn="just">
              <a:lnSpc>
                <a:spcPct val="90000"/>
              </a:lnSpc>
              <a:buFont typeface="Wingdings"/>
              <a:buChar char="Ø"/>
            </a:pPr>
            <a:endParaRPr lang="pt-BR" altLang="pt-BR" sz="4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lnSpc>
                <a:spcPct val="90000"/>
              </a:lnSpc>
              <a:buFont typeface="Wingdings"/>
              <a:buChar char="Ø"/>
            </a:pPr>
            <a:r>
              <a:rPr lang="pt-BR" altLang="pt-BR" sz="4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Qualquer documento que mostra o diagnóstico da DLP com </a:t>
            </a:r>
            <a:r>
              <a:rPr lang="pt-BR" altLang="pt-BR" sz="40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data posterior à adesão</a:t>
            </a:r>
            <a:r>
              <a:rPr lang="pt-BR" altLang="pt-BR" sz="4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4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do beneficiário ao plano</a:t>
            </a:r>
            <a:r>
              <a:rPr lang="pt-BR" altLang="pt-BR" sz="4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pic>
        <p:nvPicPr>
          <p:cNvPr id="2" name="Imagem 1" descr="TAM e Kraft negam abusos - Criança e Consumo">
            <a:extLst>
              <a:ext uri="{FF2B5EF4-FFF2-40B4-BE49-F238E27FC236}">
                <a16:creationId xmlns:a16="http://schemas.microsoft.com/office/drawing/2014/main" id="{11840790-38D8-11A2-7CDB-FA58EBD2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938" t="-573" r="17590" b="-1092"/>
          <a:stretch>
            <a:fillRect/>
          </a:stretch>
        </p:blipFill>
        <p:spPr>
          <a:xfrm rot="20400000">
            <a:off x="12930169" y="2447775"/>
            <a:ext cx="4661094" cy="26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261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1E5A8-3EAC-6CA0-8790-BE90A8109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3CDC669-1F6D-1F7D-A4A3-7CB1C8D34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F7F6109-6E44-1973-7D36-29416D08659B}"/>
              </a:ext>
            </a:extLst>
          </p:cNvPr>
          <p:cNvSpPr txBox="1">
            <a:spLocks/>
          </p:cNvSpPr>
          <p:nvPr/>
        </p:nvSpPr>
        <p:spPr>
          <a:xfrm>
            <a:off x="900908" y="2055060"/>
            <a:ext cx="8459117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707568D9-80E8-8E4F-F4F8-D61C532F29BC}"/>
              </a:ext>
            </a:extLst>
          </p:cNvPr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7C5F5BA-FFF9-66D7-5922-043B49C5EDA2}"/>
              </a:ext>
            </a:extLst>
          </p:cNvPr>
          <p:cNvSpPr txBox="1">
            <a:spLocks/>
          </p:cNvSpPr>
          <p:nvPr/>
        </p:nvSpPr>
        <p:spPr bwMode="auto">
          <a:xfrm>
            <a:off x="1577" y="457180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Alegação de omissão de DLP – </a:t>
            </a:r>
            <a:r>
              <a:rPr lang="pt-BR" altLang="pt-BR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 Casos específicos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5C1F69-4F03-68E0-D633-3330A064039C}"/>
              </a:ext>
            </a:extLst>
          </p:cNvPr>
          <p:cNvSpPr txBox="1"/>
          <p:nvPr/>
        </p:nvSpPr>
        <p:spPr>
          <a:xfrm>
            <a:off x="519162" y="1856464"/>
            <a:ext cx="16586171" cy="72327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3600" b="1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</a:t>
            </a:r>
            <a:r>
              <a:rPr lang="pt-BR" sz="3600" b="1" u="sng" dirty="0">
                <a:solidFill>
                  <a:srgbClr val="201F1E"/>
                </a:solidFill>
                <a:latin typeface="Calibri"/>
                <a:ea typeface="Calibri"/>
                <a:cs typeface="Calibri"/>
              </a:rPr>
              <a:t>índromes e transtornos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não podem ser objeto de CPT. </a:t>
            </a:r>
            <a:endParaRPr lang="pt-BR" sz="360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/>
            <a:endParaRPr lang="pt-BR" sz="2000" dirty="0">
              <a:solidFill>
                <a:srgbClr val="201F1E"/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Arial"/>
              <a:buChar char="•"/>
            </a:pPr>
            <a:r>
              <a:rPr lang="pt-BR" sz="3600" dirty="0">
                <a:solidFill>
                  <a:srgbClr val="201F1E"/>
                </a:solidFill>
                <a:latin typeface="Calibri"/>
                <a:ea typeface="Calibri"/>
                <a:cs typeface="Calibri"/>
              </a:rPr>
              <a:t>Se o objeto do processo é síndrome ou transtorno, o 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processo é arquivado sem análise de mérito.</a:t>
            </a:r>
            <a:endParaRPr lang="pt-BR" sz="360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Arial"/>
              <a:buChar char="•"/>
            </a:pPr>
            <a:endParaRPr lang="pt-BR" sz="20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Arial"/>
              <a:buChar char="•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Apenas comprometimentos à saúde decorrentes de transtornos ou síndromes podem ser considerados DLP (Nota nº 85/2015/GGEOP/DIPRO/ANS).</a:t>
            </a:r>
          </a:p>
          <a:p>
            <a:pPr algn="just"/>
            <a:endParaRPr lang="pt-BR" sz="4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/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 o </a:t>
            </a:r>
            <a:r>
              <a:rPr lang="pt-BR" sz="3600" b="1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beneficiário estiver inativo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pt-BR" sz="3600" dirty="0">
                <a:solidFill>
                  <a:srgbClr val="201F1E"/>
                </a:solidFill>
                <a:latin typeface="Calibri"/>
                <a:ea typeface="Calibri"/>
                <a:cs typeface="Calibri"/>
              </a:rPr>
              <a:t>o 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processo é arquivado sem análise de mérito.</a:t>
            </a:r>
          </a:p>
          <a:p>
            <a:pPr algn="just"/>
            <a:endParaRPr lang="pt-BR" sz="20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Arial"/>
              <a:buChar char="•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 Diretoria Colegiada da ANS, na 252ª Reunião realizada em 26/04/2010, decidiu pelo arquivamento de processos de alegação de omissão de DLP nos casos em que o beneficiário consta como inativo no Sistema de Informação de Beneficiários - SIB, por não mais subsistir vínculo entre a operadora e o beneficiário. </a:t>
            </a:r>
          </a:p>
        </p:txBody>
      </p:sp>
    </p:spTree>
    <p:extLst>
      <p:ext uri="{BB962C8B-B14F-4D97-AF65-F5344CB8AC3E}">
        <p14:creationId xmlns:p14="http://schemas.microsoft.com/office/powerpoint/2010/main" val="8879756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E29F5-E70E-EFB8-4EB9-4CF6A7CFF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DA27C0D-9738-68BD-A212-377D1A189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997E1F4-2FEC-4741-A016-564AC1861599}"/>
              </a:ext>
            </a:extLst>
          </p:cNvPr>
          <p:cNvSpPr txBox="1">
            <a:spLocks/>
          </p:cNvSpPr>
          <p:nvPr/>
        </p:nvSpPr>
        <p:spPr>
          <a:xfrm>
            <a:off x="900908" y="2055060"/>
            <a:ext cx="8459117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5E7BA703-D627-AA5C-23AF-BCAA00D4545A}"/>
              </a:ext>
            </a:extLst>
          </p:cNvPr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74783F4-DE7D-B596-15E3-03D314D5EBCC}"/>
              </a:ext>
            </a:extLst>
          </p:cNvPr>
          <p:cNvSpPr txBox="1">
            <a:spLocks/>
          </p:cNvSpPr>
          <p:nvPr/>
        </p:nvSpPr>
        <p:spPr bwMode="auto">
          <a:xfrm>
            <a:off x="1577" y="457180"/>
            <a:ext cx="18285576" cy="8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Alegação de omissão de DLP – </a:t>
            </a:r>
            <a:r>
              <a:rPr lang="pt-BR" altLang="pt-BR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 Solicitações de abertura de processo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63729E-E0C2-08E3-3407-9B33B4D0C9D1}"/>
              </a:ext>
            </a:extLst>
          </p:cNvPr>
          <p:cNvSpPr txBox="1"/>
          <p:nvPr/>
        </p:nvSpPr>
        <p:spPr>
          <a:xfrm>
            <a:off x="2770375" y="6941349"/>
            <a:ext cx="12751658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32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Principais motivos para o indeferimento</a:t>
            </a:r>
            <a:r>
              <a:rPr lang="pt-BR" sz="3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Documentação incompleta;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Carta de orientação sem assinatura ou CPF do intermediário;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Termo de Comunicação ao Beneficiário sem o nome da doença alegada;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Documentação comprobatória ilegível.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35840E2-2249-76A2-9262-44AE9F2CE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37113"/>
              </p:ext>
            </p:extLst>
          </p:nvPr>
        </p:nvGraphicFramePr>
        <p:xfrm>
          <a:off x="3266527" y="1556192"/>
          <a:ext cx="12192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8789598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6274793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540621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71196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 Ano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 Solicitações Recebidas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Solicitações </a:t>
                      </a:r>
                    </a:p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Indeferidas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Processos Abertos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8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solidFill>
                            <a:schemeClr val="tx1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65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solidFill>
                            <a:schemeClr val="tx1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916708"/>
                  </a:ext>
                </a:extLst>
              </a:tr>
              <a:tr h="559947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solidFill>
                            <a:schemeClr val="tx1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4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solidFill>
                            <a:schemeClr val="tx1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876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solidFill>
                            <a:schemeClr val="tx1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98501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8A0C0325-D3CD-CAD0-CA73-8CFB1BCCBD68}"/>
              </a:ext>
            </a:extLst>
          </p:cNvPr>
          <p:cNvSpPr txBox="1"/>
          <p:nvPr/>
        </p:nvSpPr>
        <p:spPr>
          <a:xfrm>
            <a:off x="3221967" y="5906938"/>
            <a:ext cx="68407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Calibri"/>
                <a:ea typeface="Calibri"/>
                <a:cs typeface="Calibri"/>
              </a:rPr>
              <a:t>Fonte: ANS, 19/09/2025.</a:t>
            </a:r>
          </a:p>
        </p:txBody>
      </p:sp>
    </p:spTree>
    <p:extLst>
      <p:ext uri="{BB962C8B-B14F-4D97-AF65-F5344CB8AC3E}">
        <p14:creationId xmlns:p14="http://schemas.microsoft.com/office/powerpoint/2010/main" val="32951374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3F444-21EE-968D-43AA-7DFF5F5FD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B30D699-4B16-08E2-96BB-93F967135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6C0D3EF-80B1-B638-A2CE-357FACFFE8C9}"/>
              </a:ext>
            </a:extLst>
          </p:cNvPr>
          <p:cNvSpPr txBox="1">
            <a:spLocks/>
          </p:cNvSpPr>
          <p:nvPr/>
        </p:nvSpPr>
        <p:spPr>
          <a:xfrm>
            <a:off x="900908" y="2055060"/>
            <a:ext cx="8459117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6401E06C-F017-AF33-3235-D856ECF082B1}"/>
              </a:ext>
            </a:extLst>
          </p:cNvPr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B751039-2A83-B2FC-137B-57F18A7B0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801947"/>
              </p:ext>
            </p:extLst>
          </p:nvPr>
        </p:nvGraphicFramePr>
        <p:xfrm>
          <a:off x="3352129" y="1537475"/>
          <a:ext cx="12192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754">
                  <a:extLst>
                    <a:ext uri="{9D8B030D-6E8A-4147-A177-3AD203B41FA5}">
                      <a16:colId xmlns:a16="http://schemas.microsoft.com/office/drawing/2014/main" val="2287895982"/>
                    </a:ext>
                  </a:extLst>
                </a:gridCol>
                <a:gridCol w="3418246">
                  <a:extLst>
                    <a:ext uri="{9D8B030D-6E8A-4147-A177-3AD203B41FA5}">
                      <a16:colId xmlns:a16="http://schemas.microsoft.com/office/drawing/2014/main" val="146274793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540621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71196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 Ano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Processos Analisados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  Análise Procedente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Análise Improcedente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8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6765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1291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9364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81876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b="0" dirty="0">
                          <a:latin typeface="Calibri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1758300" rtl="0" eaLnBrk="1" latinLnBrk="0" hangingPunct="1"/>
                      <a:r>
                        <a:rPr lang="pt-BR" sz="3600" b="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48985012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1AF17C74-4831-3B1A-C368-BF8B7F171A0A}"/>
              </a:ext>
            </a:extLst>
          </p:cNvPr>
          <p:cNvSpPr txBox="1"/>
          <p:nvPr/>
        </p:nvSpPr>
        <p:spPr>
          <a:xfrm>
            <a:off x="3351363" y="5885372"/>
            <a:ext cx="68407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Calibri"/>
                <a:ea typeface="Calibri"/>
                <a:cs typeface="Calibri"/>
              </a:rPr>
              <a:t>Fonte: ANS, 19/09/2025.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180D1B-668B-C7F9-C30D-51C685DC55B9}"/>
              </a:ext>
            </a:extLst>
          </p:cNvPr>
          <p:cNvSpPr txBox="1"/>
          <p:nvPr/>
        </p:nvSpPr>
        <p:spPr>
          <a:xfrm>
            <a:off x="2770375" y="6941349"/>
            <a:ext cx="12751658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sz="32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Principais motivos para a improcedência</a:t>
            </a:r>
            <a:r>
              <a:rPr lang="pt-BR" sz="3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Documentação com data posterior à adesão do beneficiário ao plano.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Declaração de saúde com peso e altura, IMC acima de 30.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Laudo de exame sem o diagnóstico médico da DLP. 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465A564-669C-DF3F-BE52-282258FFF8AA}"/>
              </a:ext>
            </a:extLst>
          </p:cNvPr>
          <p:cNvSpPr txBox="1">
            <a:spLocks/>
          </p:cNvSpPr>
          <p:nvPr/>
        </p:nvSpPr>
        <p:spPr bwMode="auto">
          <a:xfrm>
            <a:off x="422" y="378611"/>
            <a:ext cx="18289016" cy="90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b="1" dirty="0">
                <a:solidFill>
                  <a:srgbClr val="F47521"/>
                </a:solidFill>
                <a:latin typeface="Calibri"/>
                <a:ea typeface="Calibri"/>
                <a:cs typeface="Calibri"/>
              </a:rPr>
              <a:t>Alegação de omissão de DLP </a:t>
            </a:r>
            <a:r>
              <a:rPr lang="pt-BR" altLang="pt-BR" sz="3600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–  </a:t>
            </a:r>
            <a:r>
              <a:rPr lang="pt-BR" altLang="pt-BR" sz="3600" b="1" dirty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Análise de Mérito</a:t>
            </a:r>
            <a:endParaRPr lang="pt-BR" altLang="pt-BR" sz="3600" b="1" dirty="0">
              <a:latin typeface="Calibri" panose="020F0502020204030204" pitchFamily="34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02045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EEC4957-EE9B-41F0-B505-D1094BB77855}"/>
              </a:ext>
            </a:extLst>
          </p:cNvPr>
          <p:cNvSpPr txBox="1">
            <a:spLocks/>
          </p:cNvSpPr>
          <p:nvPr/>
        </p:nvSpPr>
        <p:spPr bwMode="auto">
          <a:xfrm>
            <a:off x="795" y="1687513"/>
            <a:ext cx="18286413" cy="237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defRPr/>
            </a:pPr>
            <a:r>
              <a:rPr lang="pt-BR" altLang="pt-BR" sz="6600" b="1">
                <a:solidFill>
                  <a:srgbClr val="006E89"/>
                </a:solidFill>
                <a:latin typeface="+mn-lt"/>
              </a:rPr>
              <a:t>Obrigado!</a:t>
            </a:r>
            <a:endParaRPr lang="pt-BR" altLang="pt-BR" sz="6600" b="1">
              <a:latin typeface="+mn-lt"/>
            </a:endParaRPr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808BE2CF-856F-3317-817C-0F8F67622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4664620"/>
            <a:ext cx="10439400" cy="1704975"/>
          </a:xfrm>
          <a:prstGeom prst="rect">
            <a:avLst/>
          </a:prstGeom>
        </p:spPr>
      </p:pic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616ED2C5-BBFF-E883-D049-F5B1675DB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51" y="7654648"/>
            <a:ext cx="8558496" cy="11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9547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1E54B68-2F7D-4C45-861A-4BB179E9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6" name="Espaço Reservado para Número de Slide 4"/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24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pt-BR" altLang="pt-BR" sz="2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E52B163-535B-4476-8ACE-0E878C8776C4}"/>
              </a:ext>
            </a:extLst>
          </p:cNvPr>
          <p:cNvSpPr txBox="1">
            <a:spLocks/>
          </p:cNvSpPr>
          <p:nvPr/>
        </p:nvSpPr>
        <p:spPr bwMode="auto">
          <a:xfrm>
            <a:off x="22737" y="106681"/>
            <a:ext cx="18286387" cy="113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Doenças ou Lesões Preexistentes – </a:t>
            </a:r>
            <a:r>
              <a:rPr lang="pt-BR" altLang="pt-BR" sz="3600" b="1" dirty="0">
                <a:latin typeface="Calibri"/>
                <a:ea typeface="Calibri"/>
                <a:cs typeface="Arial"/>
              </a:rPr>
              <a:t>Regulamentação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3F9D7B-63D4-E31D-B47B-EFA12755DB14}"/>
              </a:ext>
            </a:extLst>
          </p:cNvPr>
          <p:cNvSpPr txBox="1"/>
          <p:nvPr/>
        </p:nvSpPr>
        <p:spPr>
          <a:xfrm>
            <a:off x="7388338" y="7022291"/>
            <a:ext cx="3234941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/>
                <a:ea typeface="Calibri"/>
                <a:cs typeface="Calibri"/>
              </a:rPr>
              <a:t>Resolução Normativa nº 162/2007</a:t>
            </a: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(revogada)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C1B962D-47A4-2A7F-9FBA-99928D8F896E}"/>
              </a:ext>
            </a:extLst>
          </p:cNvPr>
          <p:cNvSpPr txBox="1"/>
          <p:nvPr/>
        </p:nvSpPr>
        <p:spPr>
          <a:xfrm>
            <a:off x="684593" y="1567132"/>
            <a:ext cx="16961947" cy="41828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altLang="pt-BR" sz="3200" b="1" u="sng" dirty="0">
                <a:latin typeface="Calibri"/>
                <a:ea typeface="Calibri"/>
                <a:cs typeface="Calibri"/>
              </a:rPr>
              <a:t>Lei nº 9.656 de 1998</a:t>
            </a:r>
            <a:endParaRPr lang="pt-BR" altLang="pt-BR" sz="3200" b="1" dirty="0">
              <a:latin typeface="Calibri"/>
              <a:ea typeface="Calibri"/>
              <a:cs typeface="Calibri"/>
            </a:endParaRPr>
          </a:p>
          <a:p>
            <a:endParaRPr lang="pt-BR" sz="32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3200" dirty="0">
                <a:latin typeface="Calibri"/>
                <a:ea typeface="Calibri"/>
                <a:cs typeface="Calibri"/>
              </a:rPr>
              <a:t>Art. 11. É vedada a exclusão de cobertura às doenças e lesões preexistentes (...) </a:t>
            </a:r>
            <a:r>
              <a:rPr lang="pt-BR" sz="3200" b="1" u="sng" dirty="0">
                <a:latin typeface="Calibri"/>
                <a:ea typeface="Calibri"/>
                <a:cs typeface="Calibri"/>
              </a:rPr>
              <a:t>após</a:t>
            </a:r>
            <a:r>
              <a:rPr lang="pt-BR" sz="3200" dirty="0">
                <a:latin typeface="Calibri"/>
                <a:ea typeface="Calibri"/>
                <a:cs typeface="Calibri"/>
              </a:rPr>
              <a:t> 24 meses de vigência do aludido instrumento contratual, cabendo à respectiva operadora o ônus da prova e da demonstração do conhecimento prévio do consumidor ou beneficiário. </a:t>
            </a:r>
          </a:p>
          <a:p>
            <a:pPr algn="just"/>
            <a:endParaRPr lang="pt-BR" sz="3200" dirty="0">
              <a:latin typeface="Calibri"/>
              <a:ea typeface="Calibri"/>
              <a:cs typeface="Calibri"/>
            </a:endParaRPr>
          </a:p>
          <a:p>
            <a:pPr algn="just"/>
            <a:r>
              <a:rPr lang="pt-BR" sz="3200" dirty="0">
                <a:latin typeface="Calibri"/>
                <a:ea typeface="Calibri"/>
                <a:cs typeface="Calibri"/>
              </a:rPr>
              <a:t>Parágrafo único. É vedada a suspensão da assistência à saúde do consumidor ou beneficiário, titular ou dependente, até a prova de que trata o caput, na forma da regulamentação a ser editada pela ANS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76BD66-796E-473E-9645-F5E8ABE0D00A}"/>
              </a:ext>
            </a:extLst>
          </p:cNvPr>
          <p:cNvSpPr txBox="1"/>
          <p:nvPr/>
        </p:nvSpPr>
        <p:spPr>
          <a:xfrm>
            <a:off x="1381089" y="7028516"/>
            <a:ext cx="311029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/>
                <a:ea typeface="Calibri"/>
                <a:cs typeface="Calibri"/>
              </a:rPr>
              <a:t>Resolução CONSU nº 02/1998</a:t>
            </a: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(revogada)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56FFACD-A7B6-C18D-D6E3-37B8F4145A6D}"/>
              </a:ext>
            </a:extLst>
          </p:cNvPr>
          <p:cNvSpPr txBox="1"/>
          <p:nvPr/>
        </p:nvSpPr>
        <p:spPr>
          <a:xfrm>
            <a:off x="13149181" y="6641808"/>
            <a:ext cx="3526087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libri"/>
                <a:ea typeface="Calibri"/>
                <a:cs typeface="Calibri"/>
              </a:rPr>
              <a:t>Resolução Normativa ANS nº 558/2022</a:t>
            </a:r>
          </a:p>
          <a:p>
            <a:pPr algn="ctr"/>
            <a:r>
              <a:rPr lang="pt-BR" sz="36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(em vigor desde 01/02/2023)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E95B27D1-7E41-78E0-B625-6469F9E543E1}"/>
              </a:ext>
            </a:extLst>
          </p:cNvPr>
          <p:cNvSpPr/>
          <p:nvPr/>
        </p:nvSpPr>
        <p:spPr>
          <a:xfrm>
            <a:off x="2683229" y="5970050"/>
            <a:ext cx="484632" cy="698050"/>
          </a:xfrm>
          <a:prstGeom prst="downArrow">
            <a:avLst>
              <a:gd name="adj1" fmla="val 37421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>
              <a:latin typeface="Calibri"/>
              <a:ea typeface="Calibri"/>
              <a:cs typeface="Calibri"/>
            </a:endParaRP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605AA5D6-F315-A883-F10C-9B1860E0BE9C}"/>
              </a:ext>
            </a:extLst>
          </p:cNvPr>
          <p:cNvSpPr/>
          <p:nvPr/>
        </p:nvSpPr>
        <p:spPr>
          <a:xfrm>
            <a:off x="5473293" y="7947804"/>
            <a:ext cx="1039979" cy="473254"/>
          </a:xfrm>
          <a:prstGeom prst="rightArrow">
            <a:avLst>
              <a:gd name="adj1" fmla="val 43408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>
              <a:latin typeface="Calibri"/>
              <a:ea typeface="Calibri"/>
              <a:cs typeface="Calibri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C35FDDC4-C2BB-79CC-88E7-C96DC6ECB058}"/>
              </a:ext>
            </a:extLst>
          </p:cNvPr>
          <p:cNvSpPr/>
          <p:nvPr/>
        </p:nvSpPr>
        <p:spPr>
          <a:xfrm>
            <a:off x="11382387" y="7947803"/>
            <a:ext cx="1039979" cy="473254"/>
          </a:xfrm>
          <a:prstGeom prst="rightArrow">
            <a:avLst>
              <a:gd name="adj1" fmla="val 43408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7138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C1E39-D466-418D-D986-5E2ED867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E11AF9EB-F0F2-1790-1B08-E67E5FD91BF8}"/>
              </a:ext>
            </a:extLst>
          </p:cNvPr>
          <p:cNvSpPr txBox="1">
            <a:spLocks/>
          </p:cNvSpPr>
          <p:nvPr/>
        </p:nvSpPr>
        <p:spPr bwMode="auto">
          <a:xfrm>
            <a:off x="9576049" y="971579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24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pt-BR" altLang="pt-BR" sz="2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AA6D271-A386-FEE2-6689-70DB6AB16049}"/>
              </a:ext>
            </a:extLst>
          </p:cNvPr>
          <p:cNvSpPr txBox="1">
            <a:spLocks/>
          </p:cNvSpPr>
          <p:nvPr/>
        </p:nvSpPr>
        <p:spPr bwMode="auto">
          <a:xfrm>
            <a:off x="422" y="335479"/>
            <a:ext cx="18289016" cy="90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600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Doenças ou Lesões Preexistentes –  </a:t>
            </a:r>
            <a:r>
              <a:rPr lang="pt-BR" altLang="pt-BR" sz="3600" b="1" dirty="0">
                <a:latin typeface="Calibri"/>
                <a:ea typeface="Calibri"/>
                <a:cs typeface="Arial"/>
              </a:rPr>
              <a:t>Conceito</a:t>
            </a:r>
          </a:p>
        </p:txBody>
      </p:sp>
      <p:pic>
        <p:nvPicPr>
          <p:cNvPr id="12" name="Imagem 11" descr="Mulher de máscara tossindo">
            <a:extLst>
              <a:ext uri="{FF2B5EF4-FFF2-40B4-BE49-F238E27FC236}">
                <a16:creationId xmlns:a16="http://schemas.microsoft.com/office/drawing/2014/main" id="{06B7CEF7-0256-EF33-D7F6-19C64746D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155" y="1742450"/>
            <a:ext cx="4096252" cy="309196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B88ADA6-1CE6-B5EC-8CAB-C02482802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538" y="4555600"/>
            <a:ext cx="2934058" cy="2747988"/>
          </a:xfrm>
          <a:prstGeom prst="rect">
            <a:avLst/>
          </a:prstGeom>
        </p:spPr>
      </p:pic>
      <p:pic>
        <p:nvPicPr>
          <p:cNvPr id="15" name="Imagem 14" descr="Close da mão com IV">
            <a:extLst>
              <a:ext uri="{FF2B5EF4-FFF2-40B4-BE49-F238E27FC236}">
                <a16:creationId xmlns:a16="http://schemas.microsoft.com/office/drawing/2014/main" id="{C15C331C-44BB-B4B8-CB0E-FF72DF9E9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319" y="6829135"/>
            <a:ext cx="3580985" cy="2900905"/>
          </a:xfrm>
          <a:prstGeom prst="rect">
            <a:avLst/>
          </a:prstGeom>
        </p:spPr>
      </p:pic>
      <p:pic>
        <p:nvPicPr>
          <p:cNvPr id="17" name="Imagem 16" descr="Close de pacotes de comprimidos fechados">
            <a:extLst>
              <a:ext uri="{FF2B5EF4-FFF2-40B4-BE49-F238E27FC236}">
                <a16:creationId xmlns:a16="http://schemas.microsoft.com/office/drawing/2014/main" id="{1CC05E11-8A4C-A746-C4D2-880738003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443" y="4308809"/>
            <a:ext cx="2492477" cy="325008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9E26F4D-5F19-13B1-75EF-7993892D0A97}"/>
              </a:ext>
            </a:extLst>
          </p:cNvPr>
          <p:cNvSpPr txBox="1"/>
          <p:nvPr/>
        </p:nvSpPr>
        <p:spPr>
          <a:xfrm>
            <a:off x="526211" y="1550598"/>
            <a:ext cx="9407106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lvl="1" indent="-571500">
              <a:buFont typeface="Wingdings"/>
              <a:buChar char="v"/>
            </a:pPr>
            <a:r>
              <a:rPr lang="pt-BR" sz="3600" u="sng" dirty="0">
                <a:latin typeface="Calibri"/>
                <a:ea typeface="Calibri"/>
                <a:cs typeface="Calibri"/>
              </a:rPr>
              <a:t>Lei 9.656/98, Art. 11</a:t>
            </a:r>
            <a:r>
              <a:rPr lang="pt-BR" sz="3600" dirty="0">
                <a:latin typeface="Calibri"/>
                <a:ea typeface="Calibri"/>
                <a:cs typeface="Calibri"/>
              </a:rPr>
              <a:t>:</a:t>
            </a:r>
            <a:endParaRPr lang="pt-BR" dirty="0"/>
          </a:p>
          <a:p>
            <a:r>
              <a:rPr lang="pt-BR" sz="1200" dirty="0">
                <a:latin typeface="Calibri"/>
                <a:ea typeface="Calibri"/>
                <a:cs typeface="Calibri"/>
              </a:rPr>
              <a:t>​</a:t>
            </a:r>
          </a:p>
          <a:p>
            <a:pPr marL="1450340" lvl="1" indent="-571500">
              <a:buFont typeface="Courier New"/>
              <a:buChar char="o"/>
            </a:pPr>
            <a:r>
              <a:rPr lang="pt-BR" sz="3600" dirty="0">
                <a:latin typeface="Calibri"/>
                <a:ea typeface="Calibri"/>
                <a:cs typeface="Calibri"/>
              </a:rPr>
              <a:t>Permite</a:t>
            </a:r>
            <a:r>
              <a:rPr lang="pt-BR" sz="3600" dirty="0">
                <a:latin typeface="Calibri"/>
                <a:ea typeface="+mn-lt"/>
                <a:cs typeface="+mn-lt"/>
              </a:rPr>
              <a:t> a exclusão de cobertura às DLP nos primeiros 24 meses de contrato; </a:t>
            </a:r>
            <a:endParaRPr lang="pt-BR" sz="3600" dirty="0">
              <a:latin typeface="Calibri"/>
              <a:ea typeface="Calibri"/>
              <a:cs typeface="Calibri"/>
            </a:endParaRPr>
          </a:p>
          <a:p>
            <a:pPr marL="1450340" lvl="1" indent="-571500">
              <a:buFont typeface="Courier New"/>
              <a:buChar char="o"/>
            </a:pPr>
            <a:endParaRPr lang="pt-BR" sz="1200" dirty="0">
              <a:latin typeface="Calibri"/>
              <a:ea typeface="Calibri"/>
              <a:cs typeface="Calibri"/>
            </a:endParaRPr>
          </a:p>
          <a:p>
            <a:pPr marL="1450340" lvl="1" indent="-571500">
              <a:buFont typeface="Courier New"/>
              <a:buChar char="o"/>
            </a:pPr>
            <a:r>
              <a:rPr lang="pt-BR" sz="3600" dirty="0">
                <a:latin typeface="Calibri"/>
                <a:ea typeface="Calibri"/>
                <a:cs typeface="Calibri"/>
              </a:rPr>
              <a:t>Cabe à operadora o ônus da prova do conhecimento prévio do beneficiário;​</a:t>
            </a:r>
          </a:p>
          <a:p>
            <a:pPr marL="1450340" lvl="1" indent="-571500">
              <a:buFont typeface="Courier New"/>
              <a:buChar char="o"/>
            </a:pPr>
            <a:endParaRPr lang="pt-BR" sz="1200" dirty="0">
              <a:latin typeface="Calibri"/>
              <a:ea typeface="Calibri"/>
              <a:cs typeface="Calibri"/>
            </a:endParaRPr>
          </a:p>
          <a:p>
            <a:pPr marL="1450340" lvl="1" indent="-571500">
              <a:buFont typeface="Courier New"/>
              <a:buChar char="o"/>
            </a:pPr>
            <a:r>
              <a:rPr lang="pt-BR" sz="3600" dirty="0">
                <a:latin typeface="Calibri"/>
                <a:ea typeface="Calibri"/>
                <a:cs typeface="Calibri"/>
              </a:rPr>
              <a:t>É vedada a suspensão da assistência à saúde do beneficiário até a prova.</a:t>
            </a:r>
            <a:r>
              <a:rPr lang="en-US" sz="3600" dirty="0">
                <a:latin typeface="Calibri"/>
                <a:ea typeface="Calibri"/>
                <a:cs typeface="Calibri"/>
              </a:rPr>
              <a:t>​</a:t>
            </a:r>
            <a:endParaRPr lang="pt-BR" sz="36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6B02C5-841F-B7A9-CC73-BD132A3491F9}"/>
              </a:ext>
            </a:extLst>
          </p:cNvPr>
          <p:cNvSpPr txBox="1"/>
          <p:nvPr/>
        </p:nvSpPr>
        <p:spPr>
          <a:xfrm>
            <a:off x="526211" y="6812711"/>
            <a:ext cx="9709030" cy="2492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 algn="just">
              <a:buFont typeface="Wingdings"/>
              <a:buChar char="v"/>
            </a:pPr>
            <a:r>
              <a:rPr lang="pt-BR" sz="3600" u="sng" dirty="0">
                <a:latin typeface="Calibri"/>
                <a:cs typeface="Segoe UI"/>
              </a:rPr>
              <a:t>RN 558/2022, Art. 2º, I</a:t>
            </a:r>
            <a:r>
              <a:rPr lang="pt-BR" sz="3600" dirty="0">
                <a:latin typeface="Calibri"/>
                <a:cs typeface="Segoe UI"/>
              </a:rPr>
              <a:t>: </a:t>
            </a:r>
            <a:r>
              <a:rPr lang="en-US" sz="3600" dirty="0">
                <a:latin typeface="Calibri"/>
                <a:cs typeface="Segoe UI"/>
              </a:rPr>
              <a:t>​​</a:t>
            </a:r>
            <a:endParaRPr lang="pt-BR" dirty="0"/>
          </a:p>
          <a:p>
            <a:pPr algn="just"/>
            <a:endParaRPr lang="pt-BR" sz="1200" b="1" dirty="0">
              <a:latin typeface="Calibri"/>
              <a:ea typeface="Calibri"/>
              <a:cs typeface="Segoe UI"/>
            </a:endParaRPr>
          </a:p>
          <a:p>
            <a:pPr marL="1450340" lvl="1" indent="-571500" algn="just">
              <a:buFont typeface="Courier New"/>
              <a:buChar char="o"/>
            </a:pPr>
            <a:r>
              <a:rPr lang="pt-BR" sz="3600" b="1" dirty="0">
                <a:latin typeface="Calibri"/>
                <a:cs typeface="Segoe UI"/>
              </a:rPr>
              <a:t>Doenças ou Lesões Preexistentes (DLP)</a:t>
            </a:r>
            <a:r>
              <a:rPr lang="pt-BR" sz="3600" dirty="0">
                <a:latin typeface="Calibri"/>
                <a:cs typeface="Segoe UI"/>
              </a:rPr>
              <a:t>: aquelas que o beneficiário saiba ser portador no momento da adesão ao plano.</a:t>
            </a:r>
            <a:r>
              <a:rPr lang="en-US" sz="3600" dirty="0">
                <a:latin typeface="Calibri"/>
                <a:cs typeface="Segoe UI"/>
              </a:rPr>
              <a:t>​​</a:t>
            </a:r>
            <a:endParaRPr lang="en-US" sz="3600" dirty="0">
              <a:latin typeface="Calibri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727409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B3253-AEBB-9524-46F6-65BB164AD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8B8A96B2-4B3B-420C-0107-63CBA41C0C46}"/>
              </a:ext>
            </a:extLst>
          </p:cNvPr>
          <p:cNvSpPr txBox="1">
            <a:spLocks/>
          </p:cNvSpPr>
          <p:nvPr/>
        </p:nvSpPr>
        <p:spPr bwMode="auto">
          <a:xfrm>
            <a:off x="9576049" y="971579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24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pt-BR" altLang="pt-BR" sz="2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B83C92-EF18-FD7E-B1F0-73B6BCED1CA5}"/>
              </a:ext>
            </a:extLst>
          </p:cNvPr>
          <p:cNvSpPr txBox="1">
            <a:spLocks/>
          </p:cNvSpPr>
          <p:nvPr/>
        </p:nvSpPr>
        <p:spPr bwMode="auto">
          <a:xfrm>
            <a:off x="422" y="378611"/>
            <a:ext cx="18289016" cy="90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b="1" dirty="0">
                <a:solidFill>
                  <a:srgbClr val="F47521"/>
                </a:solidFill>
                <a:latin typeface="Calibri"/>
                <a:ea typeface="Calibri"/>
                <a:cs typeface="Calibri"/>
              </a:rPr>
              <a:t>Alegação de omissão de DLP </a:t>
            </a:r>
            <a:r>
              <a:rPr lang="pt-BR" altLang="pt-BR" sz="3600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–  </a:t>
            </a:r>
            <a:r>
              <a:rPr lang="pt-BR" altLang="pt-BR" sz="3600" b="1" dirty="0">
                <a:latin typeface="Calibri"/>
                <a:ea typeface="Calibri"/>
                <a:cs typeface="Arial"/>
              </a:rPr>
              <a:t>Fluxo de análise</a:t>
            </a:r>
            <a:endParaRPr lang="pt-BR" altLang="pt-BR" sz="3600" b="1">
              <a:latin typeface="Calibri" panose="020F0502020204030204" pitchFamily="34" charset="0"/>
              <a:ea typeface="Calibri"/>
            </a:endParaRPr>
          </a:p>
        </p:txBody>
      </p:sp>
      <p:pic>
        <p:nvPicPr>
          <p:cNvPr id="2" name="Imagem 1" descr="Diagrama&#10;&#10;O conteúdo gerado por IA pode estar incorreto.">
            <a:extLst>
              <a:ext uri="{FF2B5EF4-FFF2-40B4-BE49-F238E27FC236}">
                <a16:creationId xmlns:a16="http://schemas.microsoft.com/office/drawing/2014/main" id="{1D21CE72-91F0-02B7-5BE5-944F83FE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45" t="4622" r="46030" b="27015"/>
          <a:stretch>
            <a:fillRect/>
          </a:stretch>
        </p:blipFill>
        <p:spPr>
          <a:xfrm>
            <a:off x="625416" y="1736218"/>
            <a:ext cx="17035210" cy="75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9420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D6A68-924F-7C69-07CB-37A101A27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4">
            <a:extLst>
              <a:ext uri="{FF2B5EF4-FFF2-40B4-BE49-F238E27FC236}">
                <a16:creationId xmlns:a16="http://schemas.microsoft.com/office/drawing/2014/main" id="{199FBA30-C263-7451-E3A6-4F3BB1A23652}"/>
              </a:ext>
            </a:extLst>
          </p:cNvPr>
          <p:cNvSpPr txBox="1">
            <a:spLocks/>
          </p:cNvSpPr>
          <p:nvPr/>
        </p:nvSpPr>
        <p:spPr bwMode="auto">
          <a:xfrm>
            <a:off x="9576049" y="9715792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24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pt-BR" altLang="pt-BR" sz="2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m 1" descr="Diagrama&#10;&#10;O conteúdo gerado por IA pode estar incorreto.">
            <a:extLst>
              <a:ext uri="{FF2B5EF4-FFF2-40B4-BE49-F238E27FC236}">
                <a16:creationId xmlns:a16="http://schemas.microsoft.com/office/drawing/2014/main" id="{FF5C28F7-B130-AB64-D9FE-F53007181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143" t="18447" r="1493" b="22330"/>
          <a:stretch>
            <a:fillRect/>
          </a:stretch>
        </p:blipFill>
        <p:spPr>
          <a:xfrm>
            <a:off x="1293962" y="1844049"/>
            <a:ext cx="15731064" cy="658068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56EF77A-4734-DA76-C689-65606B34E95D}"/>
              </a:ext>
            </a:extLst>
          </p:cNvPr>
          <p:cNvSpPr txBox="1">
            <a:spLocks/>
          </p:cNvSpPr>
          <p:nvPr/>
        </p:nvSpPr>
        <p:spPr bwMode="auto">
          <a:xfrm>
            <a:off x="422" y="378611"/>
            <a:ext cx="18289016" cy="90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b="1" dirty="0">
                <a:solidFill>
                  <a:srgbClr val="F47521"/>
                </a:solidFill>
                <a:latin typeface="Calibri"/>
                <a:ea typeface="Calibri"/>
                <a:cs typeface="Calibri"/>
              </a:rPr>
              <a:t>Alegação de omissão de DLP </a:t>
            </a:r>
            <a:r>
              <a:rPr lang="pt-BR" altLang="pt-BR" sz="3600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–  </a:t>
            </a:r>
            <a:r>
              <a:rPr lang="pt-BR" altLang="pt-BR" sz="3600" b="1" dirty="0">
                <a:latin typeface="Calibri"/>
                <a:ea typeface="Calibri"/>
                <a:cs typeface="Arial"/>
              </a:rPr>
              <a:t>Fluxo de análise</a:t>
            </a:r>
            <a:endParaRPr lang="pt-BR" altLang="pt-BR" sz="3600" b="1">
              <a:latin typeface="Calibri" panose="020F0502020204030204" pitchFamily="34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3250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17ECC-9190-F8D0-FE28-F6323F1B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E55172C-C128-40B5-5A5E-B4B433606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D419-B36F-865C-B504-7AC1DCDD8EB3}"/>
              </a:ext>
            </a:extLst>
          </p:cNvPr>
          <p:cNvSpPr txBox="1">
            <a:spLocks/>
          </p:cNvSpPr>
          <p:nvPr/>
        </p:nvSpPr>
        <p:spPr>
          <a:xfrm>
            <a:off x="900908" y="2055060"/>
            <a:ext cx="8459117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624799B4-3E47-7265-EF77-94CE7F12F644}"/>
              </a:ext>
            </a:extLst>
          </p:cNvPr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24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pt-BR" altLang="pt-BR" sz="2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EB260A1-5712-24CA-3B06-0B3E4AE52B71}"/>
              </a:ext>
            </a:extLst>
          </p:cNvPr>
          <p:cNvSpPr txBox="1">
            <a:spLocks/>
          </p:cNvSpPr>
          <p:nvPr/>
        </p:nvSpPr>
        <p:spPr bwMode="auto">
          <a:xfrm>
            <a:off x="-107453" y="414525"/>
            <a:ext cx="18258413" cy="86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Alegação de omissão de DLP –  </a:t>
            </a:r>
            <a:r>
              <a:rPr lang="pt-BR" altLang="pt-BR" b="1" dirty="0">
                <a:latin typeface="Calibri"/>
                <a:ea typeface="Calibri"/>
                <a:cs typeface="Arial"/>
              </a:rPr>
              <a:t>Documentos para a abertura de Processo na ANS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8E3192-4B5D-E7D7-8939-5DE5981CBD9A}"/>
              </a:ext>
            </a:extLst>
          </p:cNvPr>
          <p:cNvSpPr txBox="1"/>
          <p:nvPr/>
        </p:nvSpPr>
        <p:spPr>
          <a:xfrm>
            <a:off x="155137" y="1562230"/>
            <a:ext cx="17958758" cy="78483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/>
              <a:buChar char="Ø"/>
            </a:pPr>
            <a:r>
              <a:rPr lang="pt-BR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Termo de Alegação de DLP</a:t>
            </a:r>
            <a:r>
              <a:rPr lang="pt-BR" sz="3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identificação do beneficiário (CPF, CCO ou código do SIB), descrição da doença com CID, nº registro do plano, assinatura do representante legal da operadora junto à ANS;</a:t>
            </a:r>
            <a:endParaRPr lang="pt-BR" sz="34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Ø"/>
            </a:pPr>
            <a:endParaRPr lang="pt-BR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Ø"/>
            </a:pPr>
            <a:r>
              <a:rPr lang="pt-BR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Proposta de adesão</a:t>
            </a:r>
            <a:r>
              <a:rPr lang="pt-BR" sz="3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datada e assinada;</a:t>
            </a:r>
          </a:p>
          <a:p>
            <a:pPr marL="457200" indent="-457200">
              <a:buFont typeface="Wingdings"/>
              <a:buChar char="Ø"/>
            </a:pPr>
            <a:endParaRPr lang="pt-BR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Ø"/>
            </a:pPr>
            <a:r>
              <a:rPr lang="pt-BR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Declaração de Saúde</a:t>
            </a:r>
            <a:r>
              <a:rPr lang="pt-BR" sz="3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datada e assinada;</a:t>
            </a:r>
            <a:endParaRPr lang="pt-BR" sz="12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Ø"/>
            </a:pPr>
            <a:endParaRPr lang="pt-BR" sz="24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Ø"/>
            </a:pPr>
            <a:r>
              <a:rPr lang="pt-BR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Carta de Orientação ao Beneficiário</a:t>
            </a:r>
            <a:r>
              <a:rPr lang="pt-BR" sz="3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: identificação do intermediário com CPF ou CNPJ e assinatura;</a:t>
            </a:r>
          </a:p>
          <a:p>
            <a:pPr marL="457200" indent="-457200">
              <a:buFont typeface="Wingdings"/>
              <a:buChar char="Ø"/>
            </a:pPr>
            <a:endParaRPr lang="pt-BR" sz="24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Ø"/>
            </a:pPr>
            <a:r>
              <a:rPr lang="pt-BR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Termo de Comunicação ao Beneficiário </a:t>
            </a:r>
            <a:r>
              <a:rPr lang="pt-BR" sz="3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(oferecimento da CPT);</a:t>
            </a:r>
            <a:endParaRPr lang="pt-BR" sz="34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Ø"/>
            </a:pPr>
            <a:endParaRPr lang="pt-BR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Ø"/>
            </a:pPr>
            <a:r>
              <a:rPr lang="pt-BR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Documentação comprobatória do conhecimento da DLP</a:t>
            </a:r>
            <a:r>
              <a:rPr lang="pt-BR" sz="3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datada e assinada, com identificação do beneficiário e do emitente;</a:t>
            </a:r>
          </a:p>
          <a:p>
            <a:pPr marL="457200" indent="-457200">
              <a:buFont typeface="Wingdings"/>
              <a:buChar char="Ø"/>
            </a:pPr>
            <a:endParaRPr lang="pt-BR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Ø"/>
            </a:pPr>
            <a:r>
              <a:rPr lang="pt-BR" altLang="pt-BR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Endereço atualizado do beneficiário</a:t>
            </a:r>
            <a:r>
              <a:rPr lang="pt-BR" altLang="pt-BR" sz="3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ou do seu representante legal; </a:t>
            </a:r>
          </a:p>
          <a:p>
            <a:pPr marL="457200" indent="-457200">
              <a:buFont typeface="Wingdings"/>
              <a:buChar char="Ø"/>
            </a:pPr>
            <a:endParaRPr lang="pt-BR" altLang="pt-BR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Wingdings"/>
              <a:buChar char="Ø"/>
            </a:pPr>
            <a:r>
              <a:rPr lang="pt-BR" altLang="pt-BR" sz="3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Comprovante do número de participantes do contrato coletivo e data de adesão do beneficiário</a:t>
            </a:r>
            <a:r>
              <a:rPr lang="pt-BR" altLang="pt-BR" sz="3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  <a:endParaRPr lang="pt-BR" sz="3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2992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17ECC-9190-F8D0-FE28-F6323F1B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E55172C-C128-40B5-5A5E-B4B433606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D419-B36F-865C-B504-7AC1DCDD8EB3}"/>
              </a:ext>
            </a:extLst>
          </p:cNvPr>
          <p:cNvSpPr txBox="1">
            <a:spLocks/>
          </p:cNvSpPr>
          <p:nvPr/>
        </p:nvSpPr>
        <p:spPr>
          <a:xfrm>
            <a:off x="900908" y="2055060"/>
            <a:ext cx="8459117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624799B4-3E47-7265-EF77-94CE7F12F644}"/>
              </a:ext>
            </a:extLst>
          </p:cNvPr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7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EB260A1-5712-24CA-3B06-0B3E4AE52B71}"/>
              </a:ext>
            </a:extLst>
          </p:cNvPr>
          <p:cNvSpPr txBox="1">
            <a:spLocks/>
          </p:cNvSpPr>
          <p:nvPr/>
        </p:nvSpPr>
        <p:spPr bwMode="auto">
          <a:xfrm>
            <a:off x="2286377" y="414525"/>
            <a:ext cx="15993979" cy="86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Alegação de omissão de DLP –  </a:t>
            </a:r>
            <a:r>
              <a:rPr lang="pt-BR" b="1" dirty="0">
                <a:latin typeface="Calibri"/>
                <a:ea typeface="Calibri"/>
                <a:cs typeface="Arial"/>
              </a:rPr>
              <a:t>Declaração de Saúde</a:t>
            </a:r>
            <a:endParaRPr lang="pt-BR" altLang="pt-BR" b="1" dirty="0">
              <a:latin typeface="Calibri"/>
              <a:ea typeface="Calibri"/>
              <a:cs typeface="Arial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72E0449-2B15-C563-24A4-53A42E6C6127}"/>
              </a:ext>
            </a:extLst>
          </p:cNvPr>
          <p:cNvSpPr txBox="1">
            <a:spLocks/>
          </p:cNvSpPr>
          <p:nvPr/>
        </p:nvSpPr>
        <p:spPr bwMode="auto">
          <a:xfrm>
            <a:off x="0" y="1269888"/>
            <a:ext cx="17765963" cy="80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59362" indent="-659362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28619" indent="-549469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787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77025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561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353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144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9362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72774" indent="-439575" algn="l" defTabSz="17583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altLang="pt-BR" sz="2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t-BR" altLang="pt-BR" sz="2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t-BR" altLang="pt-BR" sz="2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t-BR" altLang="pt-BR" sz="26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t-BR" altLang="pt-BR" sz="2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8E3192-4B5D-E7D7-8939-5DE5981CBD9A}"/>
              </a:ext>
            </a:extLst>
          </p:cNvPr>
          <p:cNvSpPr txBox="1"/>
          <p:nvPr/>
        </p:nvSpPr>
        <p:spPr>
          <a:xfrm>
            <a:off x="788627" y="1658696"/>
            <a:ext cx="16694534" cy="72943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Wingdings"/>
              <a:buChar char="q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 declaração de saúde tem </a:t>
            </a:r>
            <a:r>
              <a:rPr lang="pt-BR" sz="36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caráter personalíssimo</a:t>
            </a:r>
            <a:r>
              <a:rPr lang="pt-BR" sz="36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 deve ser assinada por cada beneficiário individualmente, seja ele titular ou dependente (maior capaz). </a:t>
            </a:r>
            <a:endParaRPr lang="pt-BR" sz="360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q"/>
            </a:pPr>
            <a:endParaRPr lang="pt-BR" sz="3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q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Para o beneficiário </a:t>
            </a:r>
            <a:r>
              <a:rPr lang="pt-BR" sz="36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menor ou incapaz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, deve constar a assinatura do responsável legal. </a:t>
            </a:r>
            <a:endParaRPr lang="pt-BR" sz="360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 fontAlgn="base">
              <a:buFont typeface="Wingdings"/>
              <a:buChar char="q"/>
            </a:pPr>
            <a:endParaRPr lang="pt-BR" sz="3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fontAlgn="base">
              <a:buFont typeface="Wingdings"/>
              <a:buChar char="q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Declaração de Saúde sem data ou sem </a:t>
            </a:r>
            <a:r>
              <a:rPr lang="pt-BR" sz="36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assinatura do beneficiário objeto do processo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ou assinada por outra pessoa: processo indeferido e arquivado sem análise de mérito.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q"/>
            </a:pPr>
            <a:endParaRPr lang="pt-BR" sz="3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 fontAlgn="base">
              <a:buFont typeface="Wingdings"/>
              <a:buChar char="q"/>
            </a:pPr>
            <a:r>
              <a:rPr lang="pt-BR" sz="36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Campos não preenchidos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na declaração de saúde são de responsabilidade da operadora e não podem ser usados contra o beneficiário.</a:t>
            </a:r>
          </a:p>
          <a:p>
            <a:pPr marL="571500" indent="-571500" algn="just">
              <a:buFont typeface="Wingdings"/>
              <a:buChar char="q"/>
            </a:pPr>
            <a:endParaRPr lang="pt-BR" sz="3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>
              <a:buFont typeface="Wingdings"/>
              <a:buChar char="q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 foi preenchido </a:t>
            </a:r>
            <a:r>
              <a:rPr lang="pt-BR" sz="36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peso e altura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na declaração de saúde e IMC do beneficiário está acima de 30: improcedência para alegação omissão de obesidade.</a:t>
            </a:r>
          </a:p>
        </p:txBody>
      </p:sp>
    </p:spTree>
    <p:extLst>
      <p:ext uri="{BB962C8B-B14F-4D97-AF65-F5344CB8AC3E}">
        <p14:creationId xmlns:p14="http://schemas.microsoft.com/office/powerpoint/2010/main" val="36671749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17ECC-9190-F8D0-FE28-F6323F1B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E55172C-C128-40B5-5A5E-B4B433606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D419-B36F-865C-B504-7AC1DCDD8EB3}"/>
              </a:ext>
            </a:extLst>
          </p:cNvPr>
          <p:cNvSpPr txBox="1">
            <a:spLocks/>
          </p:cNvSpPr>
          <p:nvPr/>
        </p:nvSpPr>
        <p:spPr>
          <a:xfrm>
            <a:off x="900908" y="2055060"/>
            <a:ext cx="8459117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624799B4-3E47-7265-EF77-94CE7F12F644}"/>
              </a:ext>
            </a:extLst>
          </p:cNvPr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8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EB260A1-5712-24CA-3B06-0B3E4AE52B71}"/>
              </a:ext>
            </a:extLst>
          </p:cNvPr>
          <p:cNvSpPr txBox="1">
            <a:spLocks/>
          </p:cNvSpPr>
          <p:nvPr/>
        </p:nvSpPr>
        <p:spPr bwMode="auto">
          <a:xfrm>
            <a:off x="378" y="306695"/>
            <a:ext cx="18279979" cy="96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Alegação de omissão de DLP –  </a:t>
            </a:r>
            <a:r>
              <a:rPr lang="pt-BR" altLang="pt-BR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T</a:t>
            </a:r>
            <a:r>
              <a:rPr lang="pt-BR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Arial"/>
              </a:rPr>
              <a:t>ermo de Comunicação ao Beneficiário</a:t>
            </a:r>
            <a:endParaRPr lang="pt-BR" altLang="pt-BR" b="1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8E3192-4B5D-E7D7-8939-5DE5981CBD9A}"/>
              </a:ext>
            </a:extLst>
          </p:cNvPr>
          <p:cNvSpPr txBox="1"/>
          <p:nvPr/>
        </p:nvSpPr>
        <p:spPr>
          <a:xfrm>
            <a:off x="545961" y="1710003"/>
            <a:ext cx="16243767" cy="75405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Termo de Comunicação ao Beneficiário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deve conter: </a:t>
            </a:r>
          </a:p>
          <a:p>
            <a:pPr marL="1336040" lvl="1" indent="-457200" algn="just">
              <a:buFont typeface="Courier New" panose="05000000000000000000" pitchFamily="2" charset="2"/>
              <a:buChar char="o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Nome do beneficiário;</a:t>
            </a:r>
          </a:p>
          <a:p>
            <a:pPr marL="1336040" lvl="1" indent="-457200" algn="just">
              <a:buFont typeface="Courier New" panose="05000000000000000000" pitchFamily="2" charset="2"/>
              <a:buChar char="o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Doença ou lesão alegada; </a:t>
            </a:r>
          </a:p>
          <a:p>
            <a:pPr marL="1336040" lvl="1" indent="-457200" algn="just">
              <a:buFont typeface="Courier New" panose="05000000000000000000" pitchFamily="2" charset="2"/>
              <a:buChar char="o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Oferecimento da CPT;</a:t>
            </a:r>
          </a:p>
          <a:p>
            <a:pPr marL="1336040" lvl="1" indent="-457200" algn="just">
              <a:buFont typeface="Courier New" panose="05000000000000000000" pitchFamily="2" charset="2"/>
              <a:buChar char="o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Prazo para manifestação do beneficiário; e </a:t>
            </a:r>
            <a:endParaRPr lang="pt-BR" sz="360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1336040" lvl="1" indent="-457200" algn="just">
              <a:buFont typeface="Courier New" panose="05000000000000000000" pitchFamily="2" charset="2"/>
              <a:buChar char="o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Comprovante de recebimento do Termo pelo beneficiário.</a:t>
            </a:r>
          </a:p>
          <a:p>
            <a:pPr algn="just"/>
            <a:endParaRPr lang="pt-BR" sz="3600" b="1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just" fontAlgn="base"/>
            <a:endParaRPr lang="pt-BR" sz="16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1500" indent="-571500" algn="just" fontAlgn="base">
              <a:buFont typeface="Wingdings"/>
              <a:buChar char="Ø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É válido o Termo de Comunicação enviado por </a:t>
            </a:r>
            <a:r>
              <a:rPr lang="pt-BR" sz="36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e-mail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ou </a:t>
            </a:r>
            <a:r>
              <a:rPr lang="pt-BR" sz="36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WhatsApp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1450340" lvl="1" indent="-571500" algn="just">
              <a:buFont typeface="Courier New"/>
              <a:buChar char="o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O endereço do e-mail ou o número de telefone celular deve estar </a:t>
            </a:r>
            <a:r>
              <a:rPr lang="pt-BR" sz="36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na proposta de adesão/contrato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1450340" lvl="1" indent="-571500" algn="just">
              <a:buFont typeface="Courier New"/>
              <a:buChar char="o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E-mail: deve ter resposta do beneficiário confirmando o recebimento OU confirmação de leitura eletrônica do e-mail enviado pela operadora.</a:t>
            </a:r>
          </a:p>
          <a:p>
            <a:pPr marL="1450340" lvl="1" indent="-571500" algn="just">
              <a:buFont typeface="Courier New"/>
              <a:buChar char="o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WhatsApp: deve ter resposta do beneficiário confirmando o recebimento. </a:t>
            </a:r>
          </a:p>
        </p:txBody>
      </p:sp>
      <p:pic>
        <p:nvPicPr>
          <p:cNvPr id="3" name="Imagem 2" descr="Comunicado Acuimpo - ACUIMPO S.A.">
            <a:extLst>
              <a:ext uri="{FF2B5EF4-FFF2-40B4-BE49-F238E27FC236}">
                <a16:creationId xmlns:a16="http://schemas.microsoft.com/office/drawing/2014/main" id="{98F5E35D-6B6C-E319-B45A-7CB241C79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0" r="-495" b="10345"/>
          <a:stretch>
            <a:fillRect/>
          </a:stretch>
        </p:blipFill>
        <p:spPr>
          <a:xfrm>
            <a:off x="13487400" y="1579173"/>
            <a:ext cx="4382241" cy="390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07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17ECC-9190-F8D0-FE28-F6323F1BB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E55172C-C128-40B5-5A5E-B4B433606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" y="0"/>
            <a:ext cx="18286387" cy="126988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D419-B36F-865C-B504-7AC1DCDD8EB3}"/>
              </a:ext>
            </a:extLst>
          </p:cNvPr>
          <p:cNvSpPr txBox="1">
            <a:spLocks/>
          </p:cNvSpPr>
          <p:nvPr/>
        </p:nvSpPr>
        <p:spPr>
          <a:xfrm>
            <a:off x="900908" y="2055060"/>
            <a:ext cx="8459117" cy="76969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6E8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pt-BR" sz="3600" b="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4">
            <a:extLst>
              <a:ext uri="{FF2B5EF4-FFF2-40B4-BE49-F238E27FC236}">
                <a16:creationId xmlns:a16="http://schemas.microsoft.com/office/drawing/2014/main" id="{624799B4-3E47-7265-EF77-94CE7F12F644}"/>
              </a:ext>
            </a:extLst>
          </p:cNvPr>
          <p:cNvSpPr txBox="1">
            <a:spLocks/>
          </p:cNvSpPr>
          <p:nvPr/>
        </p:nvSpPr>
        <p:spPr bwMode="auto">
          <a:xfrm>
            <a:off x="9363704" y="9674720"/>
            <a:ext cx="7143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pt-BR"/>
            </a:defPPr>
            <a:lvl1pPr marL="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1758300" rtl="0" eaLnBrk="1" latinLnBrk="0" hangingPunct="1"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1758300" rtl="0" eaLnBrk="0" fontAlgn="base" latinLnBrk="0" hangingPunct="0">
              <a:spcBef>
                <a:spcPct val="0"/>
              </a:spcBef>
              <a:spcAft>
                <a:spcPct val="0"/>
              </a:spcAft>
              <a:defRPr sz="3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EDD22ECE-E2E5-4CA8-AC91-7521BB877610}" type="slidenum">
              <a:rPr lang="pt-BR" altLang="pt-BR" sz="18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pt-BR" altLang="pt-BR" sz="18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EB260A1-5712-24CA-3B06-0B3E4AE52B71}"/>
              </a:ext>
            </a:extLst>
          </p:cNvPr>
          <p:cNvSpPr txBox="1">
            <a:spLocks/>
          </p:cNvSpPr>
          <p:nvPr/>
        </p:nvSpPr>
        <p:spPr bwMode="auto">
          <a:xfrm>
            <a:off x="377" y="414525"/>
            <a:ext cx="18279979" cy="94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54000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b="1" dirty="0">
                <a:solidFill>
                  <a:srgbClr val="F47521"/>
                </a:solidFill>
                <a:latin typeface="Calibri"/>
                <a:ea typeface="Calibri"/>
                <a:cs typeface="Arial"/>
              </a:rPr>
              <a:t>Alegação de omissão de DLP –  </a:t>
            </a:r>
            <a:r>
              <a:rPr lang="pt-BR" b="1" dirty="0">
                <a:latin typeface="Calibri"/>
                <a:ea typeface="Calibri"/>
                <a:cs typeface="Arial"/>
              </a:rPr>
              <a:t>Gravação Telefônica</a:t>
            </a:r>
            <a:endParaRPr lang="pt-BR" altLang="pt-BR" b="1" dirty="0">
              <a:latin typeface="Calibri"/>
              <a:ea typeface="Calibri"/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18E3192-4B5D-E7D7-8939-5DE5981CBD9A}"/>
              </a:ext>
            </a:extLst>
          </p:cNvPr>
          <p:cNvSpPr txBox="1"/>
          <p:nvPr/>
        </p:nvSpPr>
        <p:spPr>
          <a:xfrm>
            <a:off x="736121" y="1371205"/>
            <a:ext cx="16359239" cy="79406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pt-BR" sz="3600" dirty="0">
                <a:latin typeface="Calibri"/>
                <a:ea typeface="Calibri"/>
                <a:cs typeface="Calibri"/>
              </a:rPr>
              <a:t> 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Gravação telefônica usada pela operadora como meio de prova:</a:t>
            </a:r>
          </a:p>
          <a:p>
            <a:pPr fontAlgn="base"/>
            <a:endParaRPr lang="pt-BR" sz="54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31510" lvl="6" indent="-457200" fontAlgn="base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 gravação deve vir acompanhada de transcrição. </a:t>
            </a:r>
          </a:p>
          <a:p>
            <a:pPr fontAlgn="base"/>
            <a:endParaRPr lang="pt-BR" sz="4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5731510" lvl="6" indent="-457200" fontAlgn="base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Se não houver transcrição, será solicitada à operadora. Se a operadora não enviar dentro do prazo, a gravação não será usada na análise. </a:t>
            </a:r>
          </a:p>
          <a:p>
            <a:pPr fontAlgn="base"/>
            <a:endParaRPr lang="pt-BR" sz="4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É preciso </a:t>
            </a:r>
            <a:r>
              <a:rPr lang="pt-BR" sz="36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dar ciência ao beneficiário, no início da conversa, de que a ligação estava sendo gravada</a:t>
            </a:r>
            <a:r>
              <a:rPr lang="pt-BR" sz="36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. Se não houver anuência do beneficiário, a gravação não será usada na análise. </a:t>
            </a:r>
          </a:p>
          <a:p>
            <a:endParaRPr lang="pt-BR" sz="3600"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Gravação de conversa telefônica – não há necessidade de avisar o outro  interlocutor da gravação. Prova considerada lícita. – Portal SINFAC-SP">
            <a:extLst>
              <a:ext uri="{FF2B5EF4-FFF2-40B4-BE49-F238E27FC236}">
                <a16:creationId xmlns:a16="http://schemas.microsoft.com/office/drawing/2014/main" id="{DE740747-AE25-9AB6-2AED-6058BD16E6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588" t="2395" r="12292" b="-1198"/>
          <a:stretch>
            <a:fillRect/>
          </a:stretch>
        </p:blipFill>
        <p:spPr>
          <a:xfrm>
            <a:off x="1172134" y="3087444"/>
            <a:ext cx="4496960" cy="35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02061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BohoVogueVTI">
  <a:themeElements>
    <a:clrScheme name="BohoVogueVTI">
      <a:dk1>
        <a:sysClr val="windowText" lastClr="000000"/>
      </a:dk1>
      <a:lt1>
        <a:sysClr val="window" lastClr="FFFFFF"/>
      </a:lt1>
      <a:dk2>
        <a:srgbClr val="35403A"/>
      </a:dk2>
      <a:lt2>
        <a:srgbClr val="F1EFEB"/>
      </a:lt2>
      <a:accent1>
        <a:srgbClr val="9E8B50"/>
      </a:accent1>
      <a:accent2>
        <a:srgbClr val="D5966B"/>
      </a:accent2>
      <a:accent3>
        <a:srgbClr val="9BA6BB"/>
      </a:accent3>
      <a:accent4>
        <a:srgbClr val="869880"/>
      </a:accent4>
      <a:accent5>
        <a:srgbClr val="588267"/>
      </a:accent5>
      <a:accent6>
        <a:srgbClr val="B89C46"/>
      </a:accent6>
      <a:hlink>
        <a:srgbClr val="C77138"/>
      </a:hlink>
      <a:folHlink>
        <a:srgbClr val="589374"/>
      </a:folHlink>
    </a:clrScheme>
    <a:fontScheme name="BohoVogueVTI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BohoVogu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587E0025-A466-4551-A341-1A9F570FDF06}" vid="{F615CBBD-D1BB-4663-887F-92A47C7C6ABA}"/>
    </a:ext>
  </a:extLst>
</a:theme>
</file>

<file path=ppt/theme/theme2.xml><?xml version="1.0" encoding="utf-8"?>
<a:theme xmlns:a="http://schemas.openxmlformats.org/drawingml/2006/main" name="2_Personalizar design">
  <a:themeElements>
    <a:clrScheme name="Personalizada 2">
      <a:dk1>
        <a:srgbClr val="333333"/>
      </a:dk1>
      <a:lt1>
        <a:srgbClr val="FFFFFF"/>
      </a:lt1>
      <a:dk2>
        <a:srgbClr val="FFFFFF"/>
      </a:dk2>
      <a:lt2>
        <a:srgbClr val="FFFFFF"/>
      </a:lt2>
      <a:accent1>
        <a:srgbClr val="006E89"/>
      </a:accent1>
      <a:accent2>
        <a:srgbClr val="6D983F"/>
      </a:accent2>
      <a:accent3>
        <a:srgbClr val="F47521"/>
      </a:accent3>
      <a:accent4>
        <a:srgbClr val="A05A09"/>
      </a:accent4>
      <a:accent5>
        <a:srgbClr val="D6BF16"/>
      </a:accent5>
      <a:accent6>
        <a:srgbClr val="A5BFDE"/>
      </a:accent6>
      <a:hlink>
        <a:srgbClr val="195214"/>
      </a:hlink>
      <a:folHlink>
        <a:srgbClr val="6836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1460E7A2329C4686A1D48E751DEA59" ma:contentTypeVersion="18" ma:contentTypeDescription="Crie um novo documento." ma:contentTypeScope="" ma:versionID="d531f0881cd1410b8d070957e6e5d673">
  <xsd:schema xmlns:xsd="http://www.w3.org/2001/XMLSchema" xmlns:xs="http://www.w3.org/2001/XMLSchema" xmlns:p="http://schemas.microsoft.com/office/2006/metadata/properties" xmlns:ns2="dca159eb-3851-4f07-a5e9-b299181a21a9" xmlns:ns3="983d7440-1c6c-43da-b94d-e4fefead9931" targetNamespace="http://schemas.microsoft.com/office/2006/metadata/properties" ma:root="true" ma:fieldsID="0509dc6051e04a95956bdd279e655ee8" ns2:_="" ns3:_="">
    <xsd:import namespace="dca159eb-3851-4f07-a5e9-b299181a21a9"/>
    <xsd:import namespace="983d7440-1c6c-43da-b94d-e4fefead99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159eb-3851-4f07-a5e9-b299181a2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d22834-720d-4be5-8a17-75eb868806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7440-1c6c-43da-b94d-e4fefead993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879f593-26a3-4dec-8614-3d258d08e54b}" ma:internalName="TaxCatchAll" ma:showField="CatchAllData" ma:web="983d7440-1c6c-43da-b94d-e4fefead99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a159eb-3851-4f07-a5e9-b299181a21a9">
      <Terms xmlns="http://schemas.microsoft.com/office/infopath/2007/PartnerControls"/>
    </lcf76f155ced4ddcb4097134ff3c332f>
    <TaxCatchAll xmlns="983d7440-1c6c-43da-b94d-e4fefead9931" xsi:nil="true"/>
  </documentManagement>
</p:properties>
</file>

<file path=customXml/itemProps1.xml><?xml version="1.0" encoding="utf-8"?>
<ds:datastoreItem xmlns:ds="http://schemas.openxmlformats.org/officeDocument/2006/customXml" ds:itemID="{E6CAB8BC-C1A8-46D6-9E5C-029A4D68ED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3179FE-5F5B-40D2-AD22-019860936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a159eb-3851-4f07-a5e9-b299181a21a9"/>
    <ds:schemaRef ds:uri="983d7440-1c6c-43da-b94d-e4fefead9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38ECFF-A19D-486B-BC5A-E1D4EFD784C4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dca159eb-3851-4f07-a5e9-b299181a21a9"/>
    <ds:schemaRef ds:uri="983d7440-1c6c-43da-b94d-e4fefead993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685</TotalTime>
  <Words>2047</Words>
  <Application>Microsoft Office PowerPoint</Application>
  <PresentationFormat>Personalizar</PresentationFormat>
  <Paragraphs>350</Paragraphs>
  <Slides>16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18" baseType="lpstr">
      <vt:lpstr>BohoVogueVTI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Expertise</dc:title>
  <dc:creator>Expertise Inteligencia e pesquisa de mercado</dc:creator>
  <cp:lastModifiedBy>Cristiane Julianell Arruda</cp:lastModifiedBy>
  <cp:revision>1065</cp:revision>
  <dcterms:created xsi:type="dcterms:W3CDTF">2016-01-16T10:55:01Z</dcterms:created>
  <dcterms:modified xsi:type="dcterms:W3CDTF">2025-09-25T23:49:53Z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0x010100F81460E7A2329C4686A1D48E751DEA59</vt:lpwstr>
  </property>
</Properties>
</file>