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Montserrat" panose="00000500000000000000" pitchFamily="2" charset="0"/>
      <p:regular r:id="rId13"/>
      <p:bold r:id="rId14"/>
    </p:embeddedFont>
    <p:embeddedFont>
      <p:font typeface="Montserrat Bold" panose="00000800000000000000" charset="0"/>
      <p:regular r:id="rId15"/>
    </p:embeddedFont>
    <p:embeddedFont>
      <p:font typeface="Montserrat Classic" panose="020B0604020202020204" charset="0"/>
      <p:regular r:id="rId16"/>
    </p:embeddedFont>
    <p:embeddedFont>
      <p:font typeface="Montserrat Classic Bold" panose="020B0604020202020204" charset="0"/>
      <p:regular r:id="rId17"/>
    </p:embeddedFont>
    <p:embeddedFont>
      <p:font typeface="Open Sans Bold" panose="020B0604020202020204" charset="0"/>
      <p:regular r:id="rId18"/>
    </p:embeddedFont>
    <p:embeddedFont>
      <p:font typeface="Roboto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ans/pt-br/assuntos/noticias/sobre-ans/deliberacoes-da-629a-reuniao-da-diretoria-colegiad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ans/pt-br/assuntos/noticias/sobre-ans/deliberacoes-da-630a-reuniao-da-diretoria-colegiad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641303" y="641724"/>
            <a:ext cx="3081487" cy="1200503"/>
          </a:xfrm>
          <a:custGeom>
            <a:avLst/>
            <a:gdLst/>
            <a:ahLst/>
            <a:cxnLst/>
            <a:rect l="l" t="t" r="r" b="b"/>
            <a:pathLst>
              <a:path w="3081487" h="1200503">
                <a:moveTo>
                  <a:pt x="0" y="0"/>
                </a:moveTo>
                <a:lnTo>
                  <a:pt x="3081487" y="0"/>
                </a:lnTo>
                <a:lnTo>
                  <a:pt x="3081487" y="1200503"/>
                </a:lnTo>
                <a:lnTo>
                  <a:pt x="0" y="1200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367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627769" y="9248775"/>
            <a:ext cx="6925319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 b="1">
                <a:solidFill>
                  <a:srgbClr val="F4F5F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27/11/2025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7295198"/>
            <a:ext cx="9512808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200" b="1">
                <a:solidFill>
                  <a:srgbClr val="F4F5F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DELIBERAÇÕES DA DICOL_ANS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2505" y="3633787"/>
            <a:ext cx="9095860" cy="300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6599" b="1">
                <a:solidFill>
                  <a:srgbClr val="F4F5F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PAINEL DE </a:t>
            </a:r>
          </a:p>
          <a:p>
            <a:pPr algn="ctr">
              <a:lnSpc>
                <a:spcPts val="7919"/>
              </a:lnSpc>
              <a:spcBef>
                <a:spcPct val="0"/>
              </a:spcBef>
            </a:pPr>
            <a:r>
              <a:rPr lang="en-US" sz="6599" b="1">
                <a:solidFill>
                  <a:srgbClr val="F4F5F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ATUALIZAÇÕES REGULATÓRIAS</a:t>
            </a:r>
          </a:p>
        </p:txBody>
      </p:sp>
      <p:sp>
        <p:nvSpPr>
          <p:cNvPr id="7" name="Freeform 7"/>
          <p:cNvSpPr/>
          <p:nvPr/>
        </p:nvSpPr>
        <p:spPr>
          <a:xfrm>
            <a:off x="1002505" y="3427737"/>
            <a:ext cx="10420005" cy="4741102"/>
          </a:xfrm>
          <a:custGeom>
            <a:avLst/>
            <a:gdLst/>
            <a:ahLst/>
            <a:cxnLst/>
            <a:rect l="l" t="t" r="r" b="b"/>
            <a:pathLst>
              <a:path w="10420005" h="4741102">
                <a:moveTo>
                  <a:pt x="0" y="0"/>
                </a:moveTo>
                <a:lnTo>
                  <a:pt x="10420005" y="0"/>
                </a:lnTo>
                <a:lnTo>
                  <a:pt x="10420005" y="4741103"/>
                </a:lnTo>
                <a:lnTo>
                  <a:pt x="0" y="47411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02506" y="939801"/>
            <a:ext cx="2359082" cy="604348"/>
          </a:xfrm>
          <a:custGeom>
            <a:avLst/>
            <a:gdLst/>
            <a:ahLst/>
            <a:cxnLst/>
            <a:rect l="l" t="t" r="r" b="b"/>
            <a:pathLst>
              <a:path w="2359082" h="604348">
                <a:moveTo>
                  <a:pt x="0" y="0"/>
                </a:moveTo>
                <a:lnTo>
                  <a:pt x="2359081" y="0"/>
                </a:lnTo>
                <a:lnTo>
                  <a:pt x="2359081" y="604349"/>
                </a:lnTo>
                <a:lnTo>
                  <a:pt x="0" y="6043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" r="-3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782538" y="5575941"/>
            <a:ext cx="6372490" cy="51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4F5F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OBRIGADA!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0655" y="8976550"/>
            <a:ext cx="6357173" cy="44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27"/>
              </a:lnSpc>
            </a:pPr>
            <a:r>
              <a:rPr lang="en-US" sz="2199" b="1">
                <a:solidFill>
                  <a:srgbClr val="F4F5F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Andreia Braga Busmeyer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2538" y="2236070"/>
            <a:ext cx="9780504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4F5F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PARA INFORMAÇÕES DETALHADAS, SUGERIMOS O ACESSO AO LINK DE NOTÍCIA INDICADO A CADA ÚLTIMO SLIDE DE EXPOSIÇÃO DAS DATAS DAS REUNIÕES DA DICOL!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8815612" y="9627228"/>
            <a:ext cx="656775" cy="247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rPr>
              <a:t>‹nº›/x</a:t>
            </a:r>
          </a:p>
        </p:txBody>
      </p:sp>
      <p:sp>
        <p:nvSpPr>
          <p:cNvPr id="4" name="Freeform 4"/>
          <p:cNvSpPr/>
          <p:nvPr/>
        </p:nvSpPr>
        <p:spPr>
          <a:xfrm>
            <a:off x="7395" y="0"/>
            <a:ext cx="18273210" cy="10287000"/>
          </a:xfrm>
          <a:custGeom>
            <a:avLst/>
            <a:gdLst/>
            <a:ahLst/>
            <a:cxnLst/>
            <a:rect l="l" t="t" r="r" b="b"/>
            <a:pathLst>
              <a:path w="18273210" h="10287000">
                <a:moveTo>
                  <a:pt x="0" y="0"/>
                </a:moveTo>
                <a:lnTo>
                  <a:pt x="18273210" y="0"/>
                </a:lnTo>
                <a:lnTo>
                  <a:pt x="1827321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8642194" y="9125422"/>
            <a:ext cx="1003612" cy="1003612"/>
          </a:xfrm>
          <a:custGeom>
            <a:avLst/>
            <a:gdLst/>
            <a:ahLst/>
            <a:cxnLst/>
            <a:rect l="l" t="t" r="r" b="b"/>
            <a:pathLst>
              <a:path w="1003612" h="1003612">
                <a:moveTo>
                  <a:pt x="0" y="0"/>
                </a:moveTo>
                <a:lnTo>
                  <a:pt x="1003612" y="0"/>
                </a:lnTo>
                <a:lnTo>
                  <a:pt x="1003612" y="1003612"/>
                </a:lnTo>
                <a:lnTo>
                  <a:pt x="0" y="10036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8815612" y="9627228"/>
            <a:ext cx="656775" cy="247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rPr>
              <a:t>‹nº›/x</a:t>
            </a:r>
          </a:p>
        </p:txBody>
      </p:sp>
      <p:sp>
        <p:nvSpPr>
          <p:cNvPr id="4" name="Freeform 4"/>
          <p:cNvSpPr/>
          <p:nvPr/>
        </p:nvSpPr>
        <p:spPr>
          <a:xfrm>
            <a:off x="7395" y="0"/>
            <a:ext cx="18273210" cy="10287000"/>
          </a:xfrm>
          <a:custGeom>
            <a:avLst/>
            <a:gdLst/>
            <a:ahLst/>
            <a:cxnLst/>
            <a:rect l="l" t="t" r="r" b="b"/>
            <a:pathLst>
              <a:path w="18273210" h="10287000">
                <a:moveTo>
                  <a:pt x="0" y="0"/>
                </a:moveTo>
                <a:lnTo>
                  <a:pt x="18273210" y="0"/>
                </a:lnTo>
                <a:lnTo>
                  <a:pt x="1827321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8642194" y="9125422"/>
            <a:ext cx="1003612" cy="1003612"/>
          </a:xfrm>
          <a:custGeom>
            <a:avLst/>
            <a:gdLst/>
            <a:ahLst/>
            <a:cxnLst/>
            <a:rect l="l" t="t" r="r" b="b"/>
            <a:pathLst>
              <a:path w="1003612" h="1003612">
                <a:moveTo>
                  <a:pt x="0" y="0"/>
                </a:moveTo>
                <a:lnTo>
                  <a:pt x="1003612" y="0"/>
                </a:lnTo>
                <a:lnTo>
                  <a:pt x="1003612" y="1003612"/>
                </a:lnTo>
                <a:lnTo>
                  <a:pt x="0" y="10036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8815612" y="9627228"/>
            <a:ext cx="656775" cy="247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rPr>
              <a:t>‹nº›/x</a:t>
            </a:r>
          </a:p>
        </p:txBody>
      </p:sp>
      <p:sp>
        <p:nvSpPr>
          <p:cNvPr id="4" name="Freeform 4"/>
          <p:cNvSpPr/>
          <p:nvPr/>
        </p:nvSpPr>
        <p:spPr>
          <a:xfrm>
            <a:off x="7395" y="0"/>
            <a:ext cx="18273210" cy="10287000"/>
          </a:xfrm>
          <a:custGeom>
            <a:avLst/>
            <a:gdLst/>
            <a:ahLst/>
            <a:cxnLst/>
            <a:rect l="l" t="t" r="r" b="b"/>
            <a:pathLst>
              <a:path w="18273210" h="10287000">
                <a:moveTo>
                  <a:pt x="0" y="0"/>
                </a:moveTo>
                <a:lnTo>
                  <a:pt x="18273210" y="0"/>
                </a:lnTo>
                <a:lnTo>
                  <a:pt x="1827321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8642194" y="9125422"/>
            <a:ext cx="1003612" cy="1003612"/>
          </a:xfrm>
          <a:custGeom>
            <a:avLst/>
            <a:gdLst/>
            <a:ahLst/>
            <a:cxnLst/>
            <a:rect l="l" t="t" r="r" b="b"/>
            <a:pathLst>
              <a:path w="1003612" h="1003612">
                <a:moveTo>
                  <a:pt x="0" y="0"/>
                </a:moveTo>
                <a:lnTo>
                  <a:pt x="1003612" y="0"/>
                </a:lnTo>
                <a:lnTo>
                  <a:pt x="1003612" y="1003612"/>
                </a:lnTo>
                <a:lnTo>
                  <a:pt x="0" y="10036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02506" y="939801"/>
            <a:ext cx="2359081" cy="604348"/>
          </a:xfrm>
          <a:custGeom>
            <a:avLst/>
            <a:gdLst/>
            <a:ahLst/>
            <a:cxnLst/>
            <a:rect l="l" t="t" r="r" b="b"/>
            <a:pathLst>
              <a:path w="2359081" h="604348">
                <a:moveTo>
                  <a:pt x="0" y="0"/>
                </a:moveTo>
                <a:lnTo>
                  <a:pt x="2359081" y="0"/>
                </a:lnTo>
                <a:lnTo>
                  <a:pt x="2359081" y="604349"/>
                </a:lnTo>
                <a:lnTo>
                  <a:pt x="0" y="604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67" b="-36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9932670" y="5143500"/>
            <a:ext cx="8610911" cy="2903612"/>
            <a:chOff x="0" y="0"/>
            <a:chExt cx="2267894" cy="7647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67894" cy="764737"/>
            </a:xfrm>
            <a:custGeom>
              <a:avLst/>
              <a:gdLst/>
              <a:ahLst/>
              <a:cxnLst/>
              <a:rect l="l" t="t" r="r" b="b"/>
              <a:pathLst>
                <a:path w="2267894" h="764737">
                  <a:moveTo>
                    <a:pt x="45853" y="0"/>
                  </a:moveTo>
                  <a:lnTo>
                    <a:pt x="2222041" y="0"/>
                  </a:lnTo>
                  <a:cubicBezTo>
                    <a:pt x="2234202" y="0"/>
                    <a:pt x="2245865" y="4831"/>
                    <a:pt x="2254464" y="13430"/>
                  </a:cubicBezTo>
                  <a:cubicBezTo>
                    <a:pt x="2263063" y="22029"/>
                    <a:pt x="2267894" y="33692"/>
                    <a:pt x="2267894" y="45853"/>
                  </a:cubicBezTo>
                  <a:lnTo>
                    <a:pt x="2267894" y="718884"/>
                  </a:lnTo>
                  <a:cubicBezTo>
                    <a:pt x="2267894" y="731045"/>
                    <a:pt x="2263063" y="742708"/>
                    <a:pt x="2254464" y="751307"/>
                  </a:cubicBezTo>
                  <a:cubicBezTo>
                    <a:pt x="2245865" y="759906"/>
                    <a:pt x="2234202" y="764737"/>
                    <a:pt x="2222041" y="764737"/>
                  </a:cubicBezTo>
                  <a:lnTo>
                    <a:pt x="45853" y="764737"/>
                  </a:lnTo>
                  <a:cubicBezTo>
                    <a:pt x="33692" y="764737"/>
                    <a:pt x="22029" y="759906"/>
                    <a:pt x="13430" y="751307"/>
                  </a:cubicBezTo>
                  <a:cubicBezTo>
                    <a:pt x="4831" y="742708"/>
                    <a:pt x="0" y="731045"/>
                    <a:pt x="0" y="718884"/>
                  </a:cubicBezTo>
                  <a:lnTo>
                    <a:pt x="0" y="45853"/>
                  </a:lnTo>
                  <a:cubicBezTo>
                    <a:pt x="0" y="33692"/>
                    <a:pt x="4831" y="22029"/>
                    <a:pt x="13430" y="13430"/>
                  </a:cubicBezTo>
                  <a:cubicBezTo>
                    <a:pt x="22029" y="4831"/>
                    <a:pt x="33692" y="0"/>
                    <a:pt x="45853" y="0"/>
                  </a:cubicBezTo>
                  <a:close/>
                </a:path>
              </a:pathLst>
            </a:custGeom>
            <a:solidFill>
              <a:srgbClr val="F4F5F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267894" cy="812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5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472388" y="-813787"/>
            <a:ext cx="9990985" cy="3086100"/>
            <a:chOff x="0" y="0"/>
            <a:chExt cx="2631371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31371" cy="812800"/>
            </a:xfrm>
            <a:custGeom>
              <a:avLst/>
              <a:gdLst/>
              <a:ahLst/>
              <a:cxnLst/>
              <a:rect l="l" t="t" r="r" b="b"/>
              <a:pathLst>
                <a:path w="2631371" h="812800">
                  <a:moveTo>
                    <a:pt x="39519" y="0"/>
                  </a:moveTo>
                  <a:lnTo>
                    <a:pt x="2591851" y="0"/>
                  </a:lnTo>
                  <a:cubicBezTo>
                    <a:pt x="2602332" y="0"/>
                    <a:pt x="2612384" y="4164"/>
                    <a:pt x="2619796" y="11575"/>
                  </a:cubicBezTo>
                  <a:cubicBezTo>
                    <a:pt x="2627207" y="18986"/>
                    <a:pt x="2631371" y="29038"/>
                    <a:pt x="2631371" y="39519"/>
                  </a:cubicBezTo>
                  <a:lnTo>
                    <a:pt x="2631371" y="773281"/>
                  </a:lnTo>
                  <a:cubicBezTo>
                    <a:pt x="2631371" y="783762"/>
                    <a:pt x="2627207" y="793814"/>
                    <a:pt x="2619796" y="801225"/>
                  </a:cubicBezTo>
                  <a:cubicBezTo>
                    <a:pt x="2612384" y="808636"/>
                    <a:pt x="2602332" y="812800"/>
                    <a:pt x="2591851" y="812800"/>
                  </a:cubicBezTo>
                  <a:lnTo>
                    <a:pt x="39519" y="812800"/>
                  </a:lnTo>
                  <a:cubicBezTo>
                    <a:pt x="29038" y="812800"/>
                    <a:pt x="18986" y="808636"/>
                    <a:pt x="11575" y="801225"/>
                  </a:cubicBezTo>
                  <a:cubicBezTo>
                    <a:pt x="4164" y="793814"/>
                    <a:pt x="0" y="783762"/>
                    <a:pt x="0" y="773281"/>
                  </a:cubicBezTo>
                  <a:lnTo>
                    <a:pt x="0" y="39519"/>
                  </a:lnTo>
                  <a:cubicBezTo>
                    <a:pt x="0" y="29038"/>
                    <a:pt x="4164" y="18986"/>
                    <a:pt x="11575" y="11575"/>
                  </a:cubicBezTo>
                  <a:cubicBezTo>
                    <a:pt x="18986" y="4164"/>
                    <a:pt x="29038" y="0"/>
                    <a:pt x="39519" y="0"/>
                  </a:cubicBezTo>
                  <a:close/>
                </a:path>
              </a:pathLst>
            </a:custGeom>
            <a:solidFill>
              <a:srgbClr val="004E4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631371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19864" y="6290506"/>
            <a:ext cx="8036523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  <a:spcBef>
                <a:spcPct val="0"/>
              </a:spcBef>
            </a:pPr>
            <a:r>
              <a:rPr lang="en-US" sz="4050" b="1">
                <a:solidFill>
                  <a:srgbClr val="01995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REUNIÕES DICOL - ANS</a:t>
            </a:r>
          </a:p>
          <a:p>
            <a:pPr algn="ctr">
              <a:lnSpc>
                <a:spcPts val="4860"/>
              </a:lnSpc>
              <a:spcBef>
                <a:spcPct val="0"/>
              </a:spcBef>
            </a:pPr>
            <a:r>
              <a:rPr lang="en-US" sz="4050" b="1">
                <a:solidFill>
                  <a:srgbClr val="01995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Out-Nov/2025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541542" y="3486473"/>
            <a:ext cx="2962863" cy="4564436"/>
            <a:chOff x="0" y="0"/>
            <a:chExt cx="780343" cy="12021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80343" cy="1202156"/>
            </a:xfrm>
            <a:custGeom>
              <a:avLst/>
              <a:gdLst/>
              <a:ahLst/>
              <a:cxnLst/>
              <a:rect l="l" t="t" r="r" b="b"/>
              <a:pathLst>
                <a:path w="780343" h="1202156">
                  <a:moveTo>
                    <a:pt x="128036" y="0"/>
                  </a:moveTo>
                  <a:lnTo>
                    <a:pt x="652306" y="0"/>
                  </a:lnTo>
                  <a:cubicBezTo>
                    <a:pt x="686264" y="0"/>
                    <a:pt x="718830" y="13490"/>
                    <a:pt x="742842" y="37501"/>
                  </a:cubicBezTo>
                  <a:cubicBezTo>
                    <a:pt x="766853" y="61512"/>
                    <a:pt x="780343" y="94079"/>
                    <a:pt x="780343" y="128036"/>
                  </a:cubicBezTo>
                  <a:lnTo>
                    <a:pt x="780343" y="1074120"/>
                  </a:lnTo>
                  <a:cubicBezTo>
                    <a:pt x="780343" y="1144832"/>
                    <a:pt x="723019" y="1202156"/>
                    <a:pt x="652306" y="1202156"/>
                  </a:cubicBezTo>
                  <a:lnTo>
                    <a:pt x="128036" y="1202156"/>
                  </a:lnTo>
                  <a:cubicBezTo>
                    <a:pt x="57324" y="1202156"/>
                    <a:pt x="0" y="1144832"/>
                    <a:pt x="0" y="1074120"/>
                  </a:cubicBezTo>
                  <a:lnTo>
                    <a:pt x="0" y="128036"/>
                  </a:lnTo>
                  <a:cubicBezTo>
                    <a:pt x="0" y="57324"/>
                    <a:pt x="57324" y="0"/>
                    <a:pt x="128036" y="0"/>
                  </a:cubicBezTo>
                  <a:close/>
                </a:path>
              </a:pathLst>
            </a:custGeom>
            <a:solidFill>
              <a:srgbClr val="D9D9D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780343" cy="1249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819869" y="3605535"/>
            <a:ext cx="2842082" cy="4564436"/>
            <a:chOff x="0" y="0"/>
            <a:chExt cx="748532" cy="12021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8532" cy="1202156"/>
            </a:xfrm>
            <a:custGeom>
              <a:avLst/>
              <a:gdLst/>
              <a:ahLst/>
              <a:cxnLst/>
              <a:rect l="l" t="t" r="r" b="b"/>
              <a:pathLst>
                <a:path w="748532" h="1202156">
                  <a:moveTo>
                    <a:pt x="133478" y="0"/>
                  </a:moveTo>
                  <a:lnTo>
                    <a:pt x="615054" y="0"/>
                  </a:lnTo>
                  <a:cubicBezTo>
                    <a:pt x="650455" y="0"/>
                    <a:pt x="684405" y="14063"/>
                    <a:pt x="709437" y="39095"/>
                  </a:cubicBezTo>
                  <a:cubicBezTo>
                    <a:pt x="734469" y="64127"/>
                    <a:pt x="748532" y="98077"/>
                    <a:pt x="748532" y="133478"/>
                  </a:cubicBezTo>
                  <a:lnTo>
                    <a:pt x="748532" y="1068678"/>
                  </a:lnTo>
                  <a:cubicBezTo>
                    <a:pt x="748532" y="1104079"/>
                    <a:pt x="734469" y="1138029"/>
                    <a:pt x="709437" y="1163061"/>
                  </a:cubicBezTo>
                  <a:cubicBezTo>
                    <a:pt x="684405" y="1188093"/>
                    <a:pt x="650455" y="1202156"/>
                    <a:pt x="615054" y="1202156"/>
                  </a:cubicBezTo>
                  <a:lnTo>
                    <a:pt x="133478" y="1202156"/>
                  </a:lnTo>
                  <a:cubicBezTo>
                    <a:pt x="98077" y="1202156"/>
                    <a:pt x="64127" y="1188093"/>
                    <a:pt x="39095" y="1163061"/>
                  </a:cubicBezTo>
                  <a:cubicBezTo>
                    <a:pt x="14063" y="1138029"/>
                    <a:pt x="0" y="1104079"/>
                    <a:pt x="0" y="1068678"/>
                  </a:cubicBezTo>
                  <a:lnTo>
                    <a:pt x="0" y="133478"/>
                  </a:lnTo>
                  <a:cubicBezTo>
                    <a:pt x="0" y="98077"/>
                    <a:pt x="14063" y="64127"/>
                    <a:pt x="39095" y="39095"/>
                  </a:cubicBezTo>
                  <a:cubicBezTo>
                    <a:pt x="64127" y="14063"/>
                    <a:pt x="98077" y="0"/>
                    <a:pt x="133478" y="0"/>
                  </a:cubicBezTo>
                  <a:close/>
                </a:path>
              </a:pathLst>
            </a:custGeom>
            <a:solidFill>
              <a:srgbClr val="D9D9D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48532" cy="1249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79003" y="3090760"/>
            <a:ext cx="1527663" cy="1949171"/>
          </a:xfrm>
          <a:custGeom>
            <a:avLst/>
            <a:gdLst/>
            <a:ahLst/>
            <a:cxnLst/>
            <a:rect l="l" t="t" r="r" b="b"/>
            <a:pathLst>
              <a:path w="1527663" h="1949171">
                <a:moveTo>
                  <a:pt x="0" y="0"/>
                </a:moveTo>
                <a:lnTo>
                  <a:pt x="1527663" y="0"/>
                </a:lnTo>
                <a:lnTo>
                  <a:pt x="1527663" y="1949171"/>
                </a:lnTo>
                <a:lnTo>
                  <a:pt x="0" y="19491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4256880" y="3108675"/>
            <a:ext cx="1527663" cy="1949171"/>
          </a:xfrm>
          <a:custGeom>
            <a:avLst/>
            <a:gdLst/>
            <a:ahLst/>
            <a:cxnLst/>
            <a:rect l="l" t="t" r="r" b="b"/>
            <a:pathLst>
              <a:path w="1527663" h="1949171">
                <a:moveTo>
                  <a:pt x="0" y="0"/>
                </a:moveTo>
                <a:lnTo>
                  <a:pt x="1527663" y="0"/>
                </a:lnTo>
                <a:lnTo>
                  <a:pt x="1527663" y="1949171"/>
                </a:lnTo>
                <a:lnTo>
                  <a:pt x="0" y="19491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1" name="Group 11"/>
          <p:cNvGrpSpPr/>
          <p:nvPr/>
        </p:nvGrpSpPr>
        <p:grpSpPr>
          <a:xfrm>
            <a:off x="1423444" y="4146872"/>
            <a:ext cx="679178" cy="679207"/>
            <a:chOff x="0" y="0"/>
            <a:chExt cx="812800" cy="8128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34"/>
            </a:xfrm>
            <a:custGeom>
              <a:avLst/>
              <a:gdLst/>
              <a:ahLst/>
              <a:cxnLst/>
              <a:rect l="l" t="t" r="r" b="b"/>
              <a:pathLst>
                <a:path w="812800" h="812834">
                  <a:moveTo>
                    <a:pt x="406400" y="0"/>
                  </a:moveTo>
                  <a:cubicBezTo>
                    <a:pt x="181951" y="0"/>
                    <a:pt x="0" y="181959"/>
                    <a:pt x="0" y="406417"/>
                  </a:cubicBezTo>
                  <a:cubicBezTo>
                    <a:pt x="0" y="630875"/>
                    <a:pt x="181951" y="812834"/>
                    <a:pt x="406400" y="812834"/>
                  </a:cubicBezTo>
                  <a:cubicBezTo>
                    <a:pt x="630849" y="812834"/>
                    <a:pt x="812800" y="630875"/>
                    <a:pt x="812800" y="406417"/>
                  </a:cubicBezTo>
                  <a:cubicBezTo>
                    <a:pt x="812800" y="181959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95D"/>
            </a:solidFill>
            <a:ln w="76200" cap="sq">
              <a:solidFill>
                <a:srgbClr val="ECF0F3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8"/>
              <a:ext cx="660400" cy="708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901321" y="4164787"/>
            <a:ext cx="679178" cy="679207"/>
            <a:chOff x="0" y="0"/>
            <a:chExt cx="812800" cy="8128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34"/>
            </a:xfrm>
            <a:custGeom>
              <a:avLst/>
              <a:gdLst/>
              <a:ahLst/>
              <a:cxnLst/>
              <a:rect l="l" t="t" r="r" b="b"/>
              <a:pathLst>
                <a:path w="812800" h="812834">
                  <a:moveTo>
                    <a:pt x="406400" y="0"/>
                  </a:moveTo>
                  <a:cubicBezTo>
                    <a:pt x="181951" y="0"/>
                    <a:pt x="0" y="181959"/>
                    <a:pt x="0" y="406417"/>
                  </a:cubicBezTo>
                  <a:cubicBezTo>
                    <a:pt x="0" y="630875"/>
                    <a:pt x="181951" y="812834"/>
                    <a:pt x="406400" y="812834"/>
                  </a:cubicBezTo>
                  <a:cubicBezTo>
                    <a:pt x="630849" y="812834"/>
                    <a:pt x="812800" y="630875"/>
                    <a:pt x="812800" y="406417"/>
                  </a:cubicBezTo>
                  <a:cubicBezTo>
                    <a:pt x="812800" y="181959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95D"/>
            </a:solidFill>
            <a:ln w="76200" cap="sq">
              <a:solidFill>
                <a:srgbClr val="ECF0F3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8"/>
              <a:ext cx="660400" cy="708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3622641" y="4797180"/>
            <a:ext cx="3317983" cy="3372791"/>
          </a:xfrm>
          <a:custGeom>
            <a:avLst/>
            <a:gdLst/>
            <a:ahLst/>
            <a:cxnLst/>
            <a:rect l="l" t="t" r="r" b="b"/>
            <a:pathLst>
              <a:path w="3317983" h="3372791">
                <a:moveTo>
                  <a:pt x="0" y="0"/>
                </a:moveTo>
                <a:lnTo>
                  <a:pt x="3317984" y="0"/>
                </a:lnTo>
                <a:lnTo>
                  <a:pt x="3317984" y="3372791"/>
                </a:lnTo>
                <a:lnTo>
                  <a:pt x="0" y="3372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TextBox 18"/>
          <p:cNvSpPr txBox="1"/>
          <p:nvPr/>
        </p:nvSpPr>
        <p:spPr>
          <a:xfrm>
            <a:off x="3150226" y="333871"/>
            <a:ext cx="13784747" cy="780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319"/>
              </a:lnSpc>
            </a:pPr>
            <a:r>
              <a:rPr lang="en-US" sz="4514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DADOS DICOL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9003" y="6316378"/>
            <a:ext cx="2666938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2F3427">
                    <a:alpha val="80000"/>
                  </a:srgbClr>
                </a:solidFill>
                <a:latin typeface="Roboto Bold"/>
                <a:ea typeface="Roboto Bold"/>
                <a:cs typeface="Roboto Bold"/>
                <a:sym typeface="Roboto Bold"/>
              </a:rPr>
              <a:t>Reuniões DICOL: 7</a:t>
            </a:r>
          </a:p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2F3427">
                    <a:alpha val="80000"/>
                  </a:srgbClr>
                </a:solidFill>
                <a:latin typeface="Roboto Bold"/>
                <a:ea typeface="Roboto Bold"/>
                <a:cs typeface="Roboto Bold"/>
                <a:sym typeface="Roboto Bold"/>
              </a:rPr>
              <a:t>Temas Abordados: 32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7943" y="5582953"/>
            <a:ext cx="2666938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2F3427"/>
                </a:solidFill>
                <a:latin typeface="Roboto Bold"/>
                <a:ea typeface="Roboto Bold"/>
                <a:cs typeface="Roboto Bold"/>
                <a:sym typeface="Roboto Bold"/>
              </a:rPr>
              <a:t>Jan a Mar - 2025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966438" y="5634103"/>
            <a:ext cx="2666938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2F3427"/>
                </a:solidFill>
                <a:latin typeface="Roboto Bold"/>
                <a:ea typeface="Roboto Bold"/>
                <a:cs typeface="Roboto Bold"/>
                <a:sym typeface="Roboto Bold"/>
              </a:rPr>
              <a:t>Abr a Jun - 2025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07441" y="6367528"/>
            <a:ext cx="2666938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2F3427">
                    <a:alpha val="80000"/>
                  </a:srgbClr>
                </a:solidFill>
                <a:latin typeface="Roboto Bold"/>
                <a:ea typeface="Roboto Bold"/>
                <a:cs typeface="Roboto Bold"/>
                <a:sym typeface="Roboto Bold"/>
              </a:rPr>
              <a:t>Reuniões DICOL: 9</a:t>
            </a:r>
          </a:p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2F3427">
                    <a:alpha val="80000"/>
                  </a:srgbClr>
                </a:solidFill>
                <a:latin typeface="Roboto Bold"/>
                <a:ea typeface="Roboto Bold"/>
                <a:cs typeface="Roboto Bold"/>
                <a:sym typeface="Roboto Bold"/>
              </a:rPr>
              <a:t>Temas Abordados: 40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622641" y="3019625"/>
            <a:ext cx="3312332" cy="1493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b="1" dirty="0">
                <a:solidFill>
                  <a:srgbClr val="004E4C"/>
                </a:solidFill>
                <a:latin typeface="Roboto Bold"/>
                <a:ea typeface="Roboto Bold"/>
                <a:cs typeface="Roboto Bold"/>
                <a:sym typeface="Roboto Bold"/>
              </a:rPr>
              <a:t>28</a:t>
            </a:r>
          </a:p>
          <a:p>
            <a:pPr algn="ctr">
              <a:lnSpc>
                <a:spcPts val="3599"/>
              </a:lnSpc>
            </a:pPr>
            <a:r>
              <a:rPr lang="en-US" sz="2999" b="1" dirty="0">
                <a:solidFill>
                  <a:srgbClr val="004E4C"/>
                </a:solidFill>
                <a:latin typeface="Roboto Bold"/>
                <a:ea typeface="Roboto Bold"/>
                <a:cs typeface="Roboto Bold"/>
                <a:sym typeface="Roboto Bold"/>
              </a:rPr>
              <a:t>Reuniões DICOL</a:t>
            </a:r>
          </a:p>
          <a:p>
            <a:pPr algn="ctr">
              <a:lnSpc>
                <a:spcPts val="3599"/>
              </a:lnSpc>
            </a:pPr>
            <a:r>
              <a:rPr lang="en-US" sz="2999" b="1" dirty="0">
                <a:solidFill>
                  <a:srgbClr val="004E4C"/>
                </a:solidFill>
                <a:latin typeface="Roboto Bold"/>
                <a:ea typeface="Roboto Bold"/>
                <a:cs typeface="Roboto Bold"/>
                <a:sym typeface="Roboto Bold"/>
              </a:rPr>
              <a:t>Jan a Nov 2025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622641" y="6056663"/>
            <a:ext cx="3317983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b="1" dirty="0">
                <a:solidFill>
                  <a:srgbClr val="024E4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141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014376" y="3674601"/>
            <a:ext cx="2894874" cy="4564436"/>
            <a:chOff x="0" y="0"/>
            <a:chExt cx="762436" cy="120215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62436" cy="1202156"/>
            </a:xfrm>
            <a:custGeom>
              <a:avLst/>
              <a:gdLst/>
              <a:ahLst/>
              <a:cxnLst/>
              <a:rect l="l" t="t" r="r" b="b"/>
              <a:pathLst>
                <a:path w="762436" h="1202156">
                  <a:moveTo>
                    <a:pt x="131043" y="0"/>
                  </a:moveTo>
                  <a:lnTo>
                    <a:pt x="631393" y="0"/>
                  </a:lnTo>
                  <a:cubicBezTo>
                    <a:pt x="666147" y="0"/>
                    <a:pt x="699479" y="13806"/>
                    <a:pt x="724054" y="38382"/>
                  </a:cubicBezTo>
                  <a:cubicBezTo>
                    <a:pt x="748630" y="62957"/>
                    <a:pt x="762436" y="96289"/>
                    <a:pt x="762436" y="131043"/>
                  </a:cubicBezTo>
                  <a:lnTo>
                    <a:pt x="762436" y="1071113"/>
                  </a:lnTo>
                  <a:cubicBezTo>
                    <a:pt x="762436" y="1143486"/>
                    <a:pt x="703766" y="1202156"/>
                    <a:pt x="631393" y="1202156"/>
                  </a:cubicBezTo>
                  <a:lnTo>
                    <a:pt x="131043" y="1202156"/>
                  </a:lnTo>
                  <a:cubicBezTo>
                    <a:pt x="58670" y="1202156"/>
                    <a:pt x="0" y="1143486"/>
                    <a:pt x="0" y="1071113"/>
                  </a:cubicBezTo>
                  <a:lnTo>
                    <a:pt x="0" y="131043"/>
                  </a:lnTo>
                  <a:cubicBezTo>
                    <a:pt x="0" y="58670"/>
                    <a:pt x="58670" y="0"/>
                    <a:pt x="131043" y="0"/>
                  </a:cubicBezTo>
                  <a:close/>
                </a:path>
              </a:pathLst>
            </a:custGeom>
            <a:solidFill>
              <a:srgbClr val="D9D9D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762436" cy="1249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7314155" y="3159825"/>
            <a:ext cx="1527663" cy="1949171"/>
          </a:xfrm>
          <a:custGeom>
            <a:avLst/>
            <a:gdLst/>
            <a:ahLst/>
            <a:cxnLst/>
            <a:rect l="l" t="t" r="r" b="b"/>
            <a:pathLst>
              <a:path w="1527663" h="1949171">
                <a:moveTo>
                  <a:pt x="0" y="0"/>
                </a:moveTo>
                <a:lnTo>
                  <a:pt x="1527662" y="0"/>
                </a:lnTo>
                <a:lnTo>
                  <a:pt x="1527662" y="1949171"/>
                </a:lnTo>
                <a:lnTo>
                  <a:pt x="0" y="19491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9" name="Group 29"/>
          <p:cNvGrpSpPr/>
          <p:nvPr/>
        </p:nvGrpSpPr>
        <p:grpSpPr>
          <a:xfrm>
            <a:off x="7958596" y="4215937"/>
            <a:ext cx="679178" cy="679207"/>
            <a:chOff x="0" y="0"/>
            <a:chExt cx="905570" cy="90560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905570" cy="905609"/>
              <a:chOff x="0" y="0"/>
              <a:chExt cx="812800" cy="812834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3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34">
                    <a:moveTo>
                      <a:pt x="406400" y="0"/>
                    </a:moveTo>
                    <a:cubicBezTo>
                      <a:pt x="181951" y="0"/>
                      <a:pt x="0" y="181959"/>
                      <a:pt x="0" y="406417"/>
                    </a:cubicBezTo>
                    <a:cubicBezTo>
                      <a:pt x="0" y="630875"/>
                      <a:pt x="181951" y="812834"/>
                      <a:pt x="406400" y="812834"/>
                    </a:cubicBezTo>
                    <a:cubicBezTo>
                      <a:pt x="630849" y="812834"/>
                      <a:pt x="812800" y="630875"/>
                      <a:pt x="812800" y="406417"/>
                    </a:cubicBezTo>
                    <a:cubicBezTo>
                      <a:pt x="812800" y="181959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1995D"/>
              </a:solidFill>
              <a:ln w="76200" cap="sq">
                <a:solidFill>
                  <a:srgbClr val="ECF0F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28578"/>
                <a:ext cx="660400" cy="7080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215367" y="239994"/>
              <a:ext cx="474837" cy="387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32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7176285" y="5634103"/>
            <a:ext cx="2666938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2F3427"/>
                </a:solidFill>
                <a:latin typeface="Roboto Bold"/>
                <a:ea typeface="Roboto Bold"/>
                <a:cs typeface="Roboto Bold"/>
                <a:sym typeface="Roboto Bold"/>
              </a:rPr>
              <a:t>Jul a Set - 2025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242312" y="6367528"/>
            <a:ext cx="2666938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2F3427">
                    <a:alpha val="80000"/>
                  </a:srgbClr>
                </a:solidFill>
                <a:latin typeface="Roboto Bold"/>
                <a:ea typeface="Roboto Bold"/>
                <a:cs typeface="Roboto Bold"/>
                <a:sym typeface="Roboto Bold"/>
              </a:rPr>
              <a:t>Reuniões DICOL: 9</a:t>
            </a:r>
          </a:p>
          <a:p>
            <a:pPr algn="l">
              <a:lnSpc>
                <a:spcPts val="2799"/>
              </a:lnSpc>
            </a:pPr>
            <a:r>
              <a:rPr lang="en-US" sz="1999" b="1">
                <a:solidFill>
                  <a:srgbClr val="2F3427">
                    <a:alpha val="80000"/>
                  </a:srgbClr>
                </a:solidFill>
                <a:latin typeface="Roboto Bold"/>
                <a:ea typeface="Roboto Bold"/>
                <a:cs typeface="Roboto Bold"/>
                <a:sym typeface="Roboto Bold"/>
              </a:rPr>
              <a:t>Temas Abordados: 42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805742" y="8219987"/>
            <a:ext cx="3312332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9"/>
              </a:lnSpc>
            </a:pPr>
            <a:r>
              <a:rPr lang="en-US" sz="3099" b="1">
                <a:solidFill>
                  <a:srgbClr val="004E4C"/>
                </a:solidFill>
                <a:latin typeface="Roboto Bold"/>
                <a:ea typeface="Roboto Bold"/>
                <a:cs typeface="Roboto Bold"/>
                <a:sym typeface="Roboto Bold"/>
              </a:rPr>
              <a:t>Temas Abordados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10175950" y="3674601"/>
            <a:ext cx="2894874" cy="4564436"/>
            <a:chOff x="0" y="0"/>
            <a:chExt cx="762436" cy="1202156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762436" cy="1202156"/>
            </a:xfrm>
            <a:custGeom>
              <a:avLst/>
              <a:gdLst/>
              <a:ahLst/>
              <a:cxnLst/>
              <a:rect l="l" t="t" r="r" b="b"/>
              <a:pathLst>
                <a:path w="762436" h="1202156">
                  <a:moveTo>
                    <a:pt x="131043" y="0"/>
                  </a:moveTo>
                  <a:lnTo>
                    <a:pt x="631393" y="0"/>
                  </a:lnTo>
                  <a:cubicBezTo>
                    <a:pt x="666147" y="0"/>
                    <a:pt x="699479" y="13806"/>
                    <a:pt x="724054" y="38382"/>
                  </a:cubicBezTo>
                  <a:cubicBezTo>
                    <a:pt x="748630" y="62957"/>
                    <a:pt x="762436" y="96289"/>
                    <a:pt x="762436" y="131043"/>
                  </a:cubicBezTo>
                  <a:lnTo>
                    <a:pt x="762436" y="1071113"/>
                  </a:lnTo>
                  <a:cubicBezTo>
                    <a:pt x="762436" y="1143486"/>
                    <a:pt x="703766" y="1202156"/>
                    <a:pt x="631393" y="1202156"/>
                  </a:cubicBezTo>
                  <a:lnTo>
                    <a:pt x="131043" y="1202156"/>
                  </a:lnTo>
                  <a:cubicBezTo>
                    <a:pt x="58670" y="1202156"/>
                    <a:pt x="0" y="1143486"/>
                    <a:pt x="0" y="1071113"/>
                  </a:cubicBezTo>
                  <a:lnTo>
                    <a:pt x="0" y="131043"/>
                  </a:lnTo>
                  <a:cubicBezTo>
                    <a:pt x="0" y="58670"/>
                    <a:pt x="58670" y="0"/>
                    <a:pt x="131043" y="0"/>
                  </a:cubicBezTo>
                  <a:close/>
                </a:path>
              </a:pathLst>
            </a:custGeom>
            <a:solidFill>
              <a:srgbClr val="004E4C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762436" cy="1249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0" name="Freeform 40"/>
          <p:cNvSpPr/>
          <p:nvPr/>
        </p:nvSpPr>
        <p:spPr>
          <a:xfrm>
            <a:off x="10475728" y="3159825"/>
            <a:ext cx="1527663" cy="1949171"/>
          </a:xfrm>
          <a:custGeom>
            <a:avLst/>
            <a:gdLst/>
            <a:ahLst/>
            <a:cxnLst/>
            <a:rect l="l" t="t" r="r" b="b"/>
            <a:pathLst>
              <a:path w="1527663" h="1949171">
                <a:moveTo>
                  <a:pt x="0" y="0"/>
                </a:moveTo>
                <a:lnTo>
                  <a:pt x="1527663" y="0"/>
                </a:lnTo>
                <a:lnTo>
                  <a:pt x="1527663" y="1949171"/>
                </a:lnTo>
                <a:lnTo>
                  <a:pt x="0" y="19491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1" name="Group 41"/>
          <p:cNvGrpSpPr/>
          <p:nvPr/>
        </p:nvGrpSpPr>
        <p:grpSpPr>
          <a:xfrm>
            <a:off x="11120170" y="4215937"/>
            <a:ext cx="679178" cy="679207"/>
            <a:chOff x="0" y="0"/>
            <a:chExt cx="905570" cy="905609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905570" cy="905609"/>
              <a:chOff x="0" y="0"/>
              <a:chExt cx="812800" cy="812834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3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34">
                    <a:moveTo>
                      <a:pt x="406400" y="0"/>
                    </a:moveTo>
                    <a:cubicBezTo>
                      <a:pt x="181951" y="0"/>
                      <a:pt x="0" y="181959"/>
                      <a:pt x="0" y="406417"/>
                    </a:cubicBezTo>
                    <a:cubicBezTo>
                      <a:pt x="0" y="630875"/>
                      <a:pt x="181951" y="812834"/>
                      <a:pt x="406400" y="812834"/>
                    </a:cubicBezTo>
                    <a:cubicBezTo>
                      <a:pt x="630849" y="812834"/>
                      <a:pt x="812800" y="630875"/>
                      <a:pt x="812800" y="406417"/>
                    </a:cubicBezTo>
                    <a:cubicBezTo>
                      <a:pt x="812800" y="181959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4E4C"/>
              </a:solidFill>
              <a:ln w="76200" cap="sq">
                <a:solidFill>
                  <a:srgbClr val="ECF0F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6200" y="28578"/>
                <a:ext cx="660400" cy="7080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215367" y="239994"/>
              <a:ext cx="474837" cy="387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32"/>
                </a:lnSpc>
              </a:pPr>
              <a:endParaRPr/>
            </a:p>
          </p:txBody>
        </p:sp>
      </p:grpSp>
      <p:sp>
        <p:nvSpPr>
          <p:cNvPr id="46" name="AutoShape 46"/>
          <p:cNvSpPr/>
          <p:nvPr/>
        </p:nvSpPr>
        <p:spPr>
          <a:xfrm>
            <a:off x="11661802" y="7640703"/>
            <a:ext cx="0" cy="1454121"/>
          </a:xfrm>
          <a:prstGeom prst="line">
            <a:avLst/>
          </a:prstGeom>
          <a:ln w="28575" cap="flat">
            <a:solidFill>
              <a:srgbClr val="004E4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7" name="TextBox 47"/>
          <p:cNvSpPr txBox="1"/>
          <p:nvPr/>
        </p:nvSpPr>
        <p:spPr>
          <a:xfrm>
            <a:off x="10314046" y="5634103"/>
            <a:ext cx="2666938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Out a Nov - 2025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403886" y="6367528"/>
            <a:ext cx="2666938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1" dirty="0">
                <a:solidFill>
                  <a:srgbClr val="FFFFFF">
                    <a:alpha val="80000"/>
                  </a:srgbClr>
                </a:solidFill>
                <a:latin typeface="Roboto Bold"/>
                <a:ea typeface="Roboto Bold"/>
                <a:cs typeface="Roboto Bold"/>
                <a:sym typeface="Roboto Bold"/>
              </a:rPr>
              <a:t>Reuniões DICOL: 3</a:t>
            </a:r>
          </a:p>
          <a:p>
            <a:pPr algn="l">
              <a:lnSpc>
                <a:spcPts val="2799"/>
              </a:lnSpc>
            </a:pPr>
            <a:r>
              <a:rPr lang="en-US" sz="1999" b="1" dirty="0">
                <a:solidFill>
                  <a:srgbClr val="FFFFFF">
                    <a:alpha val="80000"/>
                  </a:srgbClr>
                </a:solidFill>
                <a:latin typeface="Roboto Bold"/>
                <a:ea typeface="Roboto Bold"/>
                <a:cs typeface="Roboto Bold"/>
                <a:sym typeface="Roboto Bold"/>
              </a:rPr>
              <a:t>Temas </a:t>
            </a:r>
            <a:r>
              <a:rPr lang="en-US" sz="1999" b="1" dirty="0" err="1">
                <a:solidFill>
                  <a:srgbClr val="FFFFFF">
                    <a:alpha val="80000"/>
                  </a:srgbClr>
                </a:solidFill>
                <a:latin typeface="Roboto Bold"/>
                <a:ea typeface="Roboto Bold"/>
                <a:cs typeface="Roboto Bold"/>
                <a:sym typeface="Roboto Bold"/>
              </a:rPr>
              <a:t>Abordados</a:t>
            </a:r>
            <a:r>
              <a:rPr lang="en-US" sz="1999" b="1" dirty="0">
                <a:solidFill>
                  <a:srgbClr val="FFFFFF">
                    <a:alpha val="80000"/>
                  </a:srgbClr>
                </a:solidFill>
                <a:latin typeface="Roboto Bold"/>
                <a:ea typeface="Roboto Bold"/>
                <a:cs typeface="Roboto Bold"/>
                <a:sym typeface="Roboto Bold"/>
              </a:rPr>
              <a:t>: 27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00175" y="3988622"/>
            <a:ext cx="7331896" cy="4991017"/>
            <a:chOff x="0" y="0"/>
            <a:chExt cx="1931034" cy="13145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1034" cy="1314506"/>
            </a:xfrm>
            <a:custGeom>
              <a:avLst/>
              <a:gdLst/>
              <a:ahLst/>
              <a:cxnLst/>
              <a:rect l="l" t="t" r="r" b="b"/>
              <a:pathLst>
                <a:path w="1931034" h="1314506">
                  <a:moveTo>
                    <a:pt x="53852" y="0"/>
                  </a:moveTo>
                  <a:lnTo>
                    <a:pt x="1877182" y="0"/>
                  </a:lnTo>
                  <a:cubicBezTo>
                    <a:pt x="1891465" y="0"/>
                    <a:pt x="1905162" y="5674"/>
                    <a:pt x="1915262" y="15773"/>
                  </a:cubicBezTo>
                  <a:cubicBezTo>
                    <a:pt x="1925361" y="25872"/>
                    <a:pt x="1931034" y="39570"/>
                    <a:pt x="1931034" y="53852"/>
                  </a:cubicBezTo>
                  <a:lnTo>
                    <a:pt x="1931034" y="1260654"/>
                  </a:lnTo>
                  <a:cubicBezTo>
                    <a:pt x="1931034" y="1290396"/>
                    <a:pt x="1906924" y="1314506"/>
                    <a:pt x="1877182" y="1314506"/>
                  </a:cubicBezTo>
                  <a:lnTo>
                    <a:pt x="53852" y="1314506"/>
                  </a:lnTo>
                  <a:cubicBezTo>
                    <a:pt x="24110" y="1314506"/>
                    <a:pt x="0" y="1290396"/>
                    <a:pt x="0" y="1260654"/>
                  </a:cubicBezTo>
                  <a:lnTo>
                    <a:pt x="0" y="53852"/>
                  </a:lnTo>
                  <a:cubicBezTo>
                    <a:pt x="0" y="24110"/>
                    <a:pt x="24110" y="0"/>
                    <a:pt x="53852" y="0"/>
                  </a:cubicBezTo>
                  <a:close/>
                </a:path>
              </a:pathLst>
            </a:custGeom>
            <a:solidFill>
              <a:srgbClr val="CDE3B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931034" cy="1362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83624" y="2445572"/>
            <a:ext cx="12920752" cy="1543050"/>
            <a:chOff x="0" y="0"/>
            <a:chExt cx="3402996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02997" cy="406400"/>
            </a:xfrm>
            <a:custGeom>
              <a:avLst/>
              <a:gdLst/>
              <a:ahLst/>
              <a:cxnLst/>
              <a:rect l="l" t="t" r="r" b="b"/>
              <a:pathLst>
                <a:path w="3402997" h="406400">
                  <a:moveTo>
                    <a:pt x="30558" y="0"/>
                  </a:moveTo>
                  <a:lnTo>
                    <a:pt x="3372438" y="0"/>
                  </a:lnTo>
                  <a:cubicBezTo>
                    <a:pt x="3389315" y="0"/>
                    <a:pt x="3402997" y="13681"/>
                    <a:pt x="3402997" y="30558"/>
                  </a:cubicBezTo>
                  <a:lnTo>
                    <a:pt x="3402997" y="375842"/>
                  </a:lnTo>
                  <a:cubicBezTo>
                    <a:pt x="3402997" y="383946"/>
                    <a:pt x="3399777" y="391719"/>
                    <a:pt x="3394046" y="397450"/>
                  </a:cubicBezTo>
                  <a:cubicBezTo>
                    <a:pt x="3388315" y="403180"/>
                    <a:pt x="3380543" y="406400"/>
                    <a:pt x="3372438" y="406400"/>
                  </a:cubicBezTo>
                  <a:lnTo>
                    <a:pt x="30558" y="406400"/>
                  </a:lnTo>
                  <a:cubicBezTo>
                    <a:pt x="13681" y="406400"/>
                    <a:pt x="0" y="392719"/>
                    <a:pt x="0" y="375842"/>
                  </a:cubicBezTo>
                  <a:lnTo>
                    <a:pt x="0" y="30558"/>
                  </a:lnTo>
                  <a:cubicBezTo>
                    <a:pt x="0" y="13681"/>
                    <a:pt x="13681" y="0"/>
                    <a:pt x="30558" y="0"/>
                  </a:cubicBezTo>
                  <a:close/>
                </a:path>
              </a:pathLst>
            </a:custGeom>
            <a:solidFill>
              <a:srgbClr val="0A5F5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40299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699" b="1">
                  <a:solidFill>
                    <a:srgbClr val="F4F5F4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629ª Reunião da Diretoria Colegiada</a:t>
              </a:r>
            </a:p>
            <a:p>
              <a:pPr marL="0" lvl="0" indent="0" algn="ctr">
                <a:lnSpc>
                  <a:spcPts val="3779"/>
                </a:lnSpc>
                <a:spcBef>
                  <a:spcPct val="0"/>
                </a:spcBef>
              </a:pPr>
              <a:r>
                <a:rPr lang="en-US" sz="2699" b="1">
                  <a:solidFill>
                    <a:srgbClr val="F4F5F4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06/10/2025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927703" y="575638"/>
            <a:ext cx="15573806" cy="780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319"/>
              </a:lnSpc>
            </a:pPr>
            <a:r>
              <a:rPr lang="en-US" sz="4514" b="1">
                <a:solidFill>
                  <a:srgbClr val="F4F5F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DELIBERAÇÕES DICOL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491113" y="3988622"/>
            <a:ext cx="7331896" cy="4991017"/>
            <a:chOff x="0" y="0"/>
            <a:chExt cx="1931034" cy="131450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31034" cy="1314506"/>
            </a:xfrm>
            <a:custGeom>
              <a:avLst/>
              <a:gdLst/>
              <a:ahLst/>
              <a:cxnLst/>
              <a:rect l="l" t="t" r="r" b="b"/>
              <a:pathLst>
                <a:path w="1931034" h="1314506">
                  <a:moveTo>
                    <a:pt x="53852" y="0"/>
                  </a:moveTo>
                  <a:lnTo>
                    <a:pt x="1877182" y="0"/>
                  </a:lnTo>
                  <a:cubicBezTo>
                    <a:pt x="1891465" y="0"/>
                    <a:pt x="1905162" y="5674"/>
                    <a:pt x="1915262" y="15773"/>
                  </a:cubicBezTo>
                  <a:cubicBezTo>
                    <a:pt x="1925361" y="25872"/>
                    <a:pt x="1931034" y="39570"/>
                    <a:pt x="1931034" y="53852"/>
                  </a:cubicBezTo>
                  <a:lnTo>
                    <a:pt x="1931034" y="1260654"/>
                  </a:lnTo>
                  <a:cubicBezTo>
                    <a:pt x="1931034" y="1290396"/>
                    <a:pt x="1906924" y="1314506"/>
                    <a:pt x="1877182" y="1314506"/>
                  </a:cubicBezTo>
                  <a:lnTo>
                    <a:pt x="53852" y="1314506"/>
                  </a:lnTo>
                  <a:cubicBezTo>
                    <a:pt x="24110" y="1314506"/>
                    <a:pt x="0" y="1290396"/>
                    <a:pt x="0" y="1260654"/>
                  </a:cubicBezTo>
                  <a:lnTo>
                    <a:pt x="0" y="53852"/>
                  </a:lnTo>
                  <a:cubicBezTo>
                    <a:pt x="0" y="24110"/>
                    <a:pt x="24110" y="0"/>
                    <a:pt x="53852" y="0"/>
                  </a:cubicBezTo>
                  <a:close/>
                </a:path>
              </a:pathLst>
            </a:custGeom>
            <a:solidFill>
              <a:srgbClr val="CDE3B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931034" cy="1362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5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374897" y="4201389"/>
            <a:ext cx="8036523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  <a:spcBef>
                <a:spcPct val="0"/>
              </a:spcBef>
            </a:pPr>
            <a:r>
              <a:rPr lang="en-US" sz="4050" b="1">
                <a:solidFill>
                  <a:srgbClr val="E5440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DIPRO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17925" y="5105400"/>
            <a:ext cx="6896397" cy="3533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APRECIAÇÃO  da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consolidação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das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propostas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da CP 156,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substituição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IN DIPRO 53/17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por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RN para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regulamentar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a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visita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técnico-assistencial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ás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ops.</a:t>
            </a:r>
          </a:p>
          <a:p>
            <a:pPr algn="l">
              <a:lnSpc>
                <a:spcPts val="3079"/>
              </a:lnSpc>
            </a:pP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Houve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ajustes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redação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e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inclusão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penalidade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caso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a ops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não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envie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documentos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obrigatórios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APRECIADO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–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Não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publicada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RN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até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o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presente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momento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86115" y="4201389"/>
            <a:ext cx="8036523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  <a:spcBef>
                <a:spcPct val="0"/>
              </a:spcBef>
            </a:pPr>
            <a:r>
              <a:rPr lang="en-US" sz="4050" b="1">
                <a:solidFill>
                  <a:srgbClr val="E5440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DIPRO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83624" y="9050884"/>
            <a:ext cx="10915996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u="sng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  <a:hlinkClick r:id="rId3" tooltip="https://www.gov.br/ans/pt-br/assuntos/noticias/sobre-ans/deliberacoes-da-629a-reuniao-da-diretoria-colegiada"/>
              </a:rPr>
              <a:t>https://www.gov.br/ans/pt-br/assuntos/noticias/sobre-ans/deliberacoes-da-4a-reuniao-extraordinaria-da-diretoria-colegiada-de-2025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78668" y="9098509"/>
            <a:ext cx="8036523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0"/>
              </a:lnSpc>
              <a:spcBef>
                <a:spcPct val="0"/>
              </a:spcBef>
            </a:pPr>
            <a:r>
              <a:rPr lang="en-US" sz="3050" b="1">
                <a:solidFill>
                  <a:srgbClr val="E5440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Link DICOL: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08862" y="5105400"/>
            <a:ext cx="7114147" cy="363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DELIBERAÇÃO de proposta para atualização do ROL:</a:t>
            </a:r>
          </a:p>
          <a:p>
            <a:pPr algn="l">
              <a:lnSpc>
                <a:spcPts val="1099"/>
              </a:lnSpc>
            </a:pPr>
            <a:endParaRPr lang="en-US" sz="2199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CONITEC - </a:t>
            </a:r>
            <a:r>
              <a:rPr lang="en-US" sz="2199" b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IMRT</a:t>
            </a: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(tto câncer do reto); 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CONITEC - </a:t>
            </a:r>
            <a:r>
              <a:rPr lang="en-US" sz="2199" b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Elastografia Hepática </a:t>
            </a: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(alt. DUT)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UAT 167 - </a:t>
            </a:r>
            <a:r>
              <a:rPr lang="en-US" sz="2199" b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Guselcumabe</a:t>
            </a: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(tto retocoline) - Favorável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UAT 172 - </a:t>
            </a:r>
            <a:r>
              <a:rPr lang="en-US" sz="2199" b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Risanquizumabe</a:t>
            </a: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(tto retocolite) - Desfavorável.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DELIBERADO</a:t>
            </a: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- RN 647 e RN 658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00175" y="3988622"/>
            <a:ext cx="7331896" cy="4991017"/>
            <a:chOff x="0" y="0"/>
            <a:chExt cx="1931034" cy="13145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1034" cy="1314506"/>
            </a:xfrm>
            <a:custGeom>
              <a:avLst/>
              <a:gdLst/>
              <a:ahLst/>
              <a:cxnLst/>
              <a:rect l="l" t="t" r="r" b="b"/>
              <a:pathLst>
                <a:path w="1931034" h="1314506">
                  <a:moveTo>
                    <a:pt x="53852" y="0"/>
                  </a:moveTo>
                  <a:lnTo>
                    <a:pt x="1877182" y="0"/>
                  </a:lnTo>
                  <a:cubicBezTo>
                    <a:pt x="1891465" y="0"/>
                    <a:pt x="1905162" y="5674"/>
                    <a:pt x="1915262" y="15773"/>
                  </a:cubicBezTo>
                  <a:cubicBezTo>
                    <a:pt x="1925361" y="25872"/>
                    <a:pt x="1931034" y="39570"/>
                    <a:pt x="1931034" y="53852"/>
                  </a:cubicBezTo>
                  <a:lnTo>
                    <a:pt x="1931034" y="1260654"/>
                  </a:lnTo>
                  <a:cubicBezTo>
                    <a:pt x="1931034" y="1290396"/>
                    <a:pt x="1906924" y="1314506"/>
                    <a:pt x="1877182" y="1314506"/>
                  </a:cubicBezTo>
                  <a:lnTo>
                    <a:pt x="53852" y="1314506"/>
                  </a:lnTo>
                  <a:cubicBezTo>
                    <a:pt x="24110" y="1314506"/>
                    <a:pt x="0" y="1290396"/>
                    <a:pt x="0" y="1260654"/>
                  </a:cubicBezTo>
                  <a:lnTo>
                    <a:pt x="0" y="53852"/>
                  </a:lnTo>
                  <a:cubicBezTo>
                    <a:pt x="0" y="24110"/>
                    <a:pt x="24110" y="0"/>
                    <a:pt x="53852" y="0"/>
                  </a:cubicBezTo>
                  <a:close/>
                </a:path>
              </a:pathLst>
            </a:custGeom>
            <a:solidFill>
              <a:srgbClr val="CDE3B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931034" cy="1362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83624" y="2445572"/>
            <a:ext cx="12920752" cy="1543050"/>
            <a:chOff x="0" y="0"/>
            <a:chExt cx="3402996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02997" cy="406400"/>
            </a:xfrm>
            <a:custGeom>
              <a:avLst/>
              <a:gdLst/>
              <a:ahLst/>
              <a:cxnLst/>
              <a:rect l="l" t="t" r="r" b="b"/>
              <a:pathLst>
                <a:path w="3402997" h="406400">
                  <a:moveTo>
                    <a:pt x="30558" y="0"/>
                  </a:moveTo>
                  <a:lnTo>
                    <a:pt x="3372438" y="0"/>
                  </a:lnTo>
                  <a:cubicBezTo>
                    <a:pt x="3389315" y="0"/>
                    <a:pt x="3402997" y="13681"/>
                    <a:pt x="3402997" y="30558"/>
                  </a:cubicBezTo>
                  <a:lnTo>
                    <a:pt x="3402997" y="375842"/>
                  </a:lnTo>
                  <a:cubicBezTo>
                    <a:pt x="3402997" y="383946"/>
                    <a:pt x="3399777" y="391719"/>
                    <a:pt x="3394046" y="397450"/>
                  </a:cubicBezTo>
                  <a:cubicBezTo>
                    <a:pt x="3388315" y="403180"/>
                    <a:pt x="3380543" y="406400"/>
                    <a:pt x="3372438" y="406400"/>
                  </a:cubicBezTo>
                  <a:lnTo>
                    <a:pt x="30558" y="406400"/>
                  </a:lnTo>
                  <a:cubicBezTo>
                    <a:pt x="13681" y="406400"/>
                    <a:pt x="0" y="392719"/>
                    <a:pt x="0" y="375842"/>
                  </a:cubicBezTo>
                  <a:lnTo>
                    <a:pt x="0" y="30558"/>
                  </a:lnTo>
                  <a:cubicBezTo>
                    <a:pt x="0" y="13681"/>
                    <a:pt x="13681" y="0"/>
                    <a:pt x="30558" y="0"/>
                  </a:cubicBezTo>
                  <a:close/>
                </a:path>
              </a:pathLst>
            </a:custGeom>
            <a:solidFill>
              <a:srgbClr val="0A5F5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40299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699" b="1">
                  <a:solidFill>
                    <a:srgbClr val="F4F5F4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630ª Reunião da Diretoria Colegiada</a:t>
              </a:r>
            </a:p>
            <a:p>
              <a:pPr marL="0" lvl="0" indent="0" algn="ctr">
                <a:lnSpc>
                  <a:spcPts val="3779"/>
                </a:lnSpc>
                <a:spcBef>
                  <a:spcPct val="0"/>
                </a:spcBef>
              </a:pPr>
              <a:r>
                <a:rPr lang="en-US" sz="2699" b="1">
                  <a:solidFill>
                    <a:srgbClr val="F4F5F4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31/10/2025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927703" y="575638"/>
            <a:ext cx="15573806" cy="780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319"/>
              </a:lnSpc>
            </a:pPr>
            <a:r>
              <a:rPr lang="en-US" sz="4514" b="1">
                <a:solidFill>
                  <a:srgbClr val="F4F5F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DELIBERAÇÕES DICOL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491113" y="3988622"/>
            <a:ext cx="7331896" cy="4991017"/>
            <a:chOff x="0" y="0"/>
            <a:chExt cx="1931034" cy="131450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31034" cy="1314506"/>
            </a:xfrm>
            <a:custGeom>
              <a:avLst/>
              <a:gdLst/>
              <a:ahLst/>
              <a:cxnLst/>
              <a:rect l="l" t="t" r="r" b="b"/>
              <a:pathLst>
                <a:path w="1931034" h="1314506">
                  <a:moveTo>
                    <a:pt x="53852" y="0"/>
                  </a:moveTo>
                  <a:lnTo>
                    <a:pt x="1877182" y="0"/>
                  </a:lnTo>
                  <a:cubicBezTo>
                    <a:pt x="1891465" y="0"/>
                    <a:pt x="1905162" y="5674"/>
                    <a:pt x="1915262" y="15773"/>
                  </a:cubicBezTo>
                  <a:cubicBezTo>
                    <a:pt x="1925361" y="25872"/>
                    <a:pt x="1931034" y="39570"/>
                    <a:pt x="1931034" y="53852"/>
                  </a:cubicBezTo>
                  <a:lnTo>
                    <a:pt x="1931034" y="1260654"/>
                  </a:lnTo>
                  <a:cubicBezTo>
                    <a:pt x="1931034" y="1290396"/>
                    <a:pt x="1906924" y="1314506"/>
                    <a:pt x="1877182" y="1314506"/>
                  </a:cubicBezTo>
                  <a:lnTo>
                    <a:pt x="53852" y="1314506"/>
                  </a:lnTo>
                  <a:cubicBezTo>
                    <a:pt x="24110" y="1314506"/>
                    <a:pt x="0" y="1290396"/>
                    <a:pt x="0" y="1260654"/>
                  </a:cubicBezTo>
                  <a:lnTo>
                    <a:pt x="0" y="53852"/>
                  </a:lnTo>
                  <a:cubicBezTo>
                    <a:pt x="0" y="24110"/>
                    <a:pt x="24110" y="0"/>
                    <a:pt x="53852" y="0"/>
                  </a:cubicBezTo>
                  <a:close/>
                </a:path>
              </a:pathLst>
            </a:custGeom>
            <a:solidFill>
              <a:srgbClr val="CDE3B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931034" cy="1362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5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374897" y="4201389"/>
            <a:ext cx="8036523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  <a:spcBef>
                <a:spcPct val="0"/>
              </a:spcBef>
            </a:pPr>
            <a:r>
              <a:rPr lang="en-US" sz="4050" b="1">
                <a:solidFill>
                  <a:srgbClr val="E5440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DIDES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17925" y="5105400"/>
            <a:ext cx="6896397" cy="3496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INFORME divulgação da nota preliminar do IDSS 2025 (ab 2024) e disponibilização de questionamentos das ops.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Os questionamento ficaram disponíveis do dia 31/10 ao dia 13/11/2025.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APRECIADO</a:t>
            </a: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86115" y="4201389"/>
            <a:ext cx="8036523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  <a:spcBef>
                <a:spcPct val="0"/>
              </a:spcBef>
            </a:pPr>
            <a:r>
              <a:rPr lang="en-US" sz="4050" b="1">
                <a:solidFill>
                  <a:srgbClr val="E5440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DIPRO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83624" y="9050884"/>
            <a:ext cx="10915996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u="sng" dirty="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  <a:hlinkClick r:id="rId3" tooltip="https://www.gov.br/ans/pt-br/assuntos/noticias/sobre-ans/deliberacoes-da-630a-reuniao-da-diretoria-colegiada"/>
              </a:rPr>
              <a:t>https://www.gov.br/ans/pt-br/assuntos/noticias/sobre-ans/deliberacoes-da-4a-reuniao-extraordinaria-da-diretoria-colegiada-de-2025 </a:t>
            </a:r>
            <a:r>
              <a:rPr lang="en-US" sz="2000" dirty="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78668" y="9098509"/>
            <a:ext cx="8036523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0"/>
              </a:lnSpc>
              <a:spcBef>
                <a:spcPct val="0"/>
              </a:spcBef>
            </a:pPr>
            <a:r>
              <a:rPr lang="en-US" sz="3050" b="1" dirty="0">
                <a:solidFill>
                  <a:srgbClr val="E5440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Link DICOL: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08862" y="4849089"/>
            <a:ext cx="7114147" cy="4020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DELIBERAÇÃO de proposta para atualização do ROL:</a:t>
            </a:r>
          </a:p>
          <a:p>
            <a:pPr algn="l">
              <a:lnSpc>
                <a:spcPts val="1099"/>
              </a:lnSpc>
            </a:pPr>
            <a:endParaRPr lang="en-US" sz="2199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UAT 171, 175 e 176 - </a:t>
            </a:r>
            <a:r>
              <a:rPr lang="en-US" sz="2199" b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Inclisirana</a:t>
            </a: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(colesterol),</a:t>
            </a:r>
            <a:r>
              <a:rPr lang="en-US" sz="2199" b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Lebriquizumabe </a:t>
            </a: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(dermatite);</a:t>
            </a:r>
            <a:r>
              <a:rPr lang="en-US" sz="2199" b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Momelotinibe (mielofibrose </a:t>
            </a: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- Desfavorável.</a:t>
            </a:r>
            <a:r>
              <a:rPr lang="en-US" sz="2199" b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</a:t>
            </a: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UAT 168 - </a:t>
            </a:r>
            <a:r>
              <a:rPr lang="en-US" sz="2199" b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Balão Intragástrico</a:t>
            </a: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- Desfavorável.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UAT 173 -</a:t>
            </a:r>
            <a:r>
              <a:rPr lang="en-US" sz="2199" b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Alectinibe </a:t>
            </a: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(câncer pulmão) - Favorável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DELIBERADO</a:t>
            </a:r>
            <a:r>
              <a:rPr lang="en-US" sz="2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- RN 650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3" name="Group 3"/>
          <p:cNvGrpSpPr/>
          <p:nvPr/>
        </p:nvGrpSpPr>
        <p:grpSpPr>
          <a:xfrm>
            <a:off x="1400175" y="3988622"/>
            <a:ext cx="15378596" cy="5029017"/>
            <a:chOff x="0" y="0"/>
            <a:chExt cx="4050330" cy="13245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50330" cy="1324515"/>
            </a:xfrm>
            <a:custGeom>
              <a:avLst/>
              <a:gdLst/>
              <a:ahLst/>
              <a:cxnLst/>
              <a:rect l="l" t="t" r="r" b="b"/>
              <a:pathLst>
                <a:path w="4050330" h="1324515">
                  <a:moveTo>
                    <a:pt x="25675" y="0"/>
                  </a:moveTo>
                  <a:lnTo>
                    <a:pt x="4024656" y="0"/>
                  </a:lnTo>
                  <a:cubicBezTo>
                    <a:pt x="4038835" y="0"/>
                    <a:pt x="4050330" y="11495"/>
                    <a:pt x="4050330" y="25675"/>
                  </a:cubicBezTo>
                  <a:lnTo>
                    <a:pt x="4050330" y="1298840"/>
                  </a:lnTo>
                  <a:cubicBezTo>
                    <a:pt x="4050330" y="1305649"/>
                    <a:pt x="4047625" y="1312180"/>
                    <a:pt x="4042810" y="1316995"/>
                  </a:cubicBezTo>
                  <a:cubicBezTo>
                    <a:pt x="4037995" y="1321810"/>
                    <a:pt x="4031465" y="1324515"/>
                    <a:pt x="4024656" y="1324515"/>
                  </a:cubicBezTo>
                  <a:lnTo>
                    <a:pt x="25675" y="1324515"/>
                  </a:lnTo>
                  <a:cubicBezTo>
                    <a:pt x="11495" y="1324515"/>
                    <a:pt x="0" y="1313020"/>
                    <a:pt x="0" y="1298840"/>
                  </a:cubicBezTo>
                  <a:lnTo>
                    <a:pt x="0" y="25675"/>
                  </a:lnTo>
                  <a:cubicBezTo>
                    <a:pt x="0" y="11495"/>
                    <a:pt x="11495" y="0"/>
                    <a:pt x="25675" y="0"/>
                  </a:cubicBezTo>
                  <a:close/>
                </a:path>
              </a:pathLst>
            </a:custGeom>
            <a:solidFill>
              <a:srgbClr val="CDE3B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050330" cy="13721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83624" y="2445572"/>
            <a:ext cx="12920752" cy="1543050"/>
            <a:chOff x="0" y="0"/>
            <a:chExt cx="3402996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02997" cy="406400"/>
            </a:xfrm>
            <a:custGeom>
              <a:avLst/>
              <a:gdLst/>
              <a:ahLst/>
              <a:cxnLst/>
              <a:rect l="l" t="t" r="r" b="b"/>
              <a:pathLst>
                <a:path w="3402997" h="406400">
                  <a:moveTo>
                    <a:pt x="30558" y="0"/>
                  </a:moveTo>
                  <a:lnTo>
                    <a:pt x="3372438" y="0"/>
                  </a:lnTo>
                  <a:cubicBezTo>
                    <a:pt x="3389315" y="0"/>
                    <a:pt x="3402997" y="13681"/>
                    <a:pt x="3402997" y="30558"/>
                  </a:cubicBezTo>
                  <a:lnTo>
                    <a:pt x="3402997" y="375842"/>
                  </a:lnTo>
                  <a:cubicBezTo>
                    <a:pt x="3402997" y="383946"/>
                    <a:pt x="3399777" y="391719"/>
                    <a:pt x="3394046" y="397450"/>
                  </a:cubicBezTo>
                  <a:cubicBezTo>
                    <a:pt x="3388315" y="403180"/>
                    <a:pt x="3380543" y="406400"/>
                    <a:pt x="3372438" y="406400"/>
                  </a:cubicBezTo>
                  <a:lnTo>
                    <a:pt x="30558" y="406400"/>
                  </a:lnTo>
                  <a:cubicBezTo>
                    <a:pt x="13681" y="406400"/>
                    <a:pt x="0" y="392719"/>
                    <a:pt x="0" y="375842"/>
                  </a:cubicBezTo>
                  <a:lnTo>
                    <a:pt x="0" y="30558"/>
                  </a:lnTo>
                  <a:cubicBezTo>
                    <a:pt x="0" y="13681"/>
                    <a:pt x="13681" y="0"/>
                    <a:pt x="30558" y="0"/>
                  </a:cubicBezTo>
                  <a:close/>
                </a:path>
              </a:pathLst>
            </a:custGeom>
            <a:solidFill>
              <a:srgbClr val="0A5F5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40299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699" b="1">
                  <a:solidFill>
                    <a:srgbClr val="F4F5F4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14ª Reunião Extraordinária da Diretoria Colegiada</a:t>
              </a:r>
            </a:p>
            <a:p>
              <a:pPr marL="0" lvl="0" indent="0" algn="ctr">
                <a:lnSpc>
                  <a:spcPts val="3779"/>
                </a:lnSpc>
                <a:spcBef>
                  <a:spcPct val="0"/>
                </a:spcBef>
              </a:pPr>
              <a:r>
                <a:rPr lang="en-US" sz="2699" b="1">
                  <a:solidFill>
                    <a:srgbClr val="F4F5F4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24/11/2025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2409154" y="1779669"/>
            <a:ext cx="2656969" cy="1331806"/>
          </a:xfrm>
          <a:custGeom>
            <a:avLst/>
            <a:gdLst/>
            <a:ahLst/>
            <a:cxnLst/>
            <a:rect l="l" t="t" r="r" b="b"/>
            <a:pathLst>
              <a:path w="2656969" h="1331806">
                <a:moveTo>
                  <a:pt x="0" y="0"/>
                </a:moveTo>
                <a:lnTo>
                  <a:pt x="2656969" y="0"/>
                </a:lnTo>
                <a:lnTo>
                  <a:pt x="2656969" y="1331806"/>
                </a:lnTo>
                <a:lnTo>
                  <a:pt x="0" y="1331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1927703" y="575638"/>
            <a:ext cx="15573806" cy="780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319"/>
              </a:lnSpc>
            </a:pPr>
            <a:r>
              <a:rPr lang="en-US" sz="4514" b="1">
                <a:solidFill>
                  <a:srgbClr val="F4F5F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DELIBERAÇÕES DICOL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39806" y="3988622"/>
            <a:ext cx="8036523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  <a:spcBef>
                <a:spcPct val="0"/>
              </a:spcBef>
            </a:pPr>
            <a:r>
              <a:rPr lang="en-US" sz="4050" b="1">
                <a:solidFill>
                  <a:srgbClr val="E5440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DIPRO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27703" y="4982439"/>
            <a:ext cx="14851068" cy="4328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APROVAÇÃO de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proposta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de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alteração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do ROL.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UAT 76 - </a:t>
            </a:r>
            <a:r>
              <a:rPr lang="en-US" sz="2199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Anti Beta 2 </a:t>
            </a:r>
            <a:r>
              <a:rPr lang="en-US" sz="2199" b="1" dirty="0" err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Glicoproteína</a:t>
            </a:r>
            <a:r>
              <a:rPr lang="en-US" sz="2199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I 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(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trombofilia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em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gestante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) -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Aprovada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inclusão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no Rol. </a:t>
            </a:r>
            <a:endParaRPr lang="en-US" sz="2199" u="sng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U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AT 77 -  </a:t>
            </a:r>
            <a:r>
              <a:rPr lang="en-US" sz="2199" b="1" dirty="0" err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Reação</a:t>
            </a:r>
            <a:r>
              <a:rPr lang="en-US" sz="2199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em </a:t>
            </a:r>
            <a:r>
              <a:rPr lang="en-US" sz="2199" b="1" dirty="0" err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Cadeia</a:t>
            </a:r>
            <a:r>
              <a:rPr lang="en-US" sz="2199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da </a:t>
            </a:r>
            <a:r>
              <a:rPr lang="en-US" sz="2199" b="1" dirty="0" err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Polimerase</a:t>
            </a:r>
            <a:r>
              <a:rPr lang="en-US" sz="2199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RT-PCR </a:t>
            </a:r>
            <a:r>
              <a:rPr lang="en-US" sz="2199" b="1" dirty="0" err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quantitativo</a:t>
            </a:r>
            <a:r>
              <a:rPr lang="en-US" sz="2199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(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leucemia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) -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Aprovada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inclusão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no Rol.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UAT 160 - </a:t>
            </a:r>
            <a:r>
              <a:rPr lang="en-US" sz="2199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TAVI 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(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tto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cardiologia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) -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Desfavorável</a:t>
            </a:r>
            <a:endParaRPr lang="en-US" sz="2199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UAT 166 - </a:t>
            </a:r>
            <a:r>
              <a:rPr lang="en-US" sz="2199" b="1" dirty="0" err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Dipilumabe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(CA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pulmão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) -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Aprovado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atualização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no Rol da DUT (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hj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asma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e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dermatite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) </a:t>
            </a:r>
            <a:endParaRPr lang="en-US" sz="2199" u="sng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CONITEC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-</a:t>
            </a:r>
            <a:r>
              <a:rPr lang="en-US" sz="2199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Larotecnibe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(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pediátrico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tumores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sólidos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)  -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Aprovada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inclusão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no Rol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na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DUT 64.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Teste </a:t>
            </a:r>
            <a:r>
              <a:rPr lang="en-US" sz="2199" b="1" dirty="0" err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imunoenzimático</a:t>
            </a:r>
            <a:r>
              <a:rPr lang="en-US" sz="2199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de </a:t>
            </a:r>
            <a:r>
              <a:rPr lang="en-US" sz="2199" b="1" dirty="0" err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histoplasmose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(dig.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histoplasmose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) -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Aprovada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inclusão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no Rol.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Nirsevimabe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(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prevenção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trato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respiratório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) -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Aprovada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atualização</a:t>
            </a:r>
            <a:r>
              <a:rPr lang="en-US" sz="21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DUT 124.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214832B5-97BE-ACA0-E293-113ADD432CA4}"/>
              </a:ext>
            </a:extLst>
          </p:cNvPr>
          <p:cNvSpPr txBox="1"/>
          <p:nvPr/>
        </p:nvSpPr>
        <p:spPr>
          <a:xfrm>
            <a:off x="378668" y="9098509"/>
            <a:ext cx="8036523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0"/>
              </a:lnSpc>
              <a:spcBef>
                <a:spcPct val="0"/>
              </a:spcBef>
            </a:pPr>
            <a:r>
              <a:rPr lang="en-US" sz="3050" b="1" dirty="0">
                <a:solidFill>
                  <a:srgbClr val="E5440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Link DICOL: 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CC39C937-D2A9-0E14-B3DB-87365F6793CB}"/>
              </a:ext>
            </a:extLst>
          </p:cNvPr>
          <p:cNvSpPr txBox="1"/>
          <p:nvPr/>
        </p:nvSpPr>
        <p:spPr>
          <a:xfrm>
            <a:off x="2683624" y="9050884"/>
            <a:ext cx="10915996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u="sng" dirty="0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</a:rPr>
              <a:t>https://www.gov.br/ans/pt-br/assuntos/noticias/sobre-ans/deliberacoes-da-614a-reuniao-extraordinario-da-diretoria-colegiada-de-2025</a:t>
            </a:r>
            <a:endParaRPr lang="en-US" sz="2000" dirty="0">
              <a:solidFill>
                <a:srgbClr val="004AAD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" name="Retângulo: Canto Dobrado 14">
            <a:extLst>
              <a:ext uri="{FF2B5EF4-FFF2-40B4-BE49-F238E27FC236}">
                <a16:creationId xmlns:a16="http://schemas.microsoft.com/office/drawing/2014/main" id="{6E75E634-88AF-CF9D-CE05-18742C34AAA1}"/>
              </a:ext>
            </a:extLst>
          </p:cNvPr>
          <p:cNvSpPr/>
          <p:nvPr/>
        </p:nvSpPr>
        <p:spPr>
          <a:xfrm>
            <a:off x="14801150" y="4169448"/>
            <a:ext cx="1676400" cy="1281354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RN 651</a:t>
            </a:r>
          </a:p>
          <a:p>
            <a:pPr algn="ctr"/>
            <a:r>
              <a:rPr lang="pt-BR" sz="2400" dirty="0"/>
              <a:t>RN 652</a:t>
            </a:r>
          </a:p>
          <a:p>
            <a:pPr algn="ctr"/>
            <a:r>
              <a:rPr lang="pt-BR" sz="2400" dirty="0"/>
              <a:t>CP 164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531</Words>
  <Application>Microsoft Office PowerPoint</Application>
  <PresentationFormat>Personalizar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20" baseType="lpstr">
      <vt:lpstr>Roboto Bold</vt:lpstr>
      <vt:lpstr>Open Sans Bold</vt:lpstr>
      <vt:lpstr>Calibri</vt:lpstr>
      <vt:lpstr>Montserrat Classic Bold</vt:lpstr>
      <vt:lpstr>Montserrat Classic</vt:lpstr>
      <vt:lpstr>Montserrat</vt:lpstr>
      <vt:lpstr>Montserrat Bold</vt:lpstr>
      <vt:lpstr>Arimo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Painel Atualizações DICOL_ANS - Nov.25</dc:title>
  <cp:lastModifiedBy>Andreia Braga Busmeyer - NUCLEO REGULATORIO</cp:lastModifiedBy>
  <cp:revision>5</cp:revision>
  <dcterms:created xsi:type="dcterms:W3CDTF">2006-08-16T00:00:00Z</dcterms:created>
  <dcterms:modified xsi:type="dcterms:W3CDTF">2025-11-27T16:29:02Z</dcterms:modified>
  <dc:identifier>DAG5KsK3J5Y</dc:identifier>
</cp:coreProperties>
</file>