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handoutMasterIdLst>
    <p:handoutMasterId r:id="rId12"/>
  </p:handoutMasterIdLst>
  <p:sldIdLst>
    <p:sldId id="256" r:id="rId2"/>
    <p:sldId id="266" r:id="rId3"/>
    <p:sldId id="268" r:id="rId4"/>
    <p:sldId id="262" r:id="rId5"/>
    <p:sldId id="263" r:id="rId6"/>
    <p:sldId id="269" r:id="rId7"/>
    <p:sldId id="270" r:id="rId8"/>
    <p:sldId id="271" r:id="rId9"/>
    <p:sldId id="260" r:id="rId10"/>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CDCD"/>
    <a:srgbClr val="00995D"/>
    <a:srgbClr val="D6E285"/>
    <a:srgbClr val="BBCF33"/>
    <a:srgbClr val="CCE2BA"/>
    <a:srgbClr val="004E4C"/>
    <a:srgbClr val="000000"/>
    <a:srgbClr val="B1D34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41"/>
    <p:restoredTop sz="94674"/>
  </p:normalViewPr>
  <p:slideViewPr>
    <p:cSldViewPr snapToGrid="0">
      <p:cViewPr varScale="1">
        <p:scale>
          <a:sx n="64" d="100"/>
          <a:sy n="64" d="100"/>
        </p:scale>
        <p:origin x="1062" y="72"/>
      </p:cViewPr>
      <p:guideLst/>
    </p:cSldViewPr>
  </p:slideViewPr>
  <p:notesTextViewPr>
    <p:cViewPr>
      <p:scale>
        <a:sx n="1" d="1"/>
        <a:sy n="1" d="1"/>
      </p:scale>
      <p:origin x="0" y="0"/>
    </p:cViewPr>
  </p:notesTextViewPr>
  <p:notesViewPr>
    <p:cSldViewPr snapToGrid="0">
      <p:cViewPr varScale="1">
        <p:scale>
          <a:sx n="43" d="100"/>
          <a:sy n="43" d="100"/>
        </p:scale>
        <p:origin x="3120"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DAFCA64-993D-41EC-BFDF-787A9F3372DB}" type="datetimeFigureOut">
              <a:rPr lang="pt-BR" smtClean="0"/>
              <a:t>24/11/2025</a:t>
            </a:fld>
            <a:endParaRPr lang="pt-BR"/>
          </a:p>
        </p:txBody>
      </p:sp>
      <p:sp>
        <p:nvSpPr>
          <p:cNvPr id="4" name="Espaço Reservado para Rodapé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B33AD73-E8F1-40ED-A990-14755E27D2A2}" type="slidenum">
              <a:rPr lang="pt-BR" smtClean="0"/>
              <a:t>‹nº›</a:t>
            </a:fld>
            <a:endParaRPr lang="pt-BR"/>
          </a:p>
        </p:txBody>
      </p:sp>
    </p:spTree>
    <p:extLst>
      <p:ext uri="{BB962C8B-B14F-4D97-AF65-F5344CB8AC3E}">
        <p14:creationId xmlns:p14="http://schemas.microsoft.com/office/powerpoint/2010/main" val="33470158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AED4B0-720A-4DE7-A4F1-CF83BE4850A2}" type="datetimeFigureOut">
              <a:rPr lang="pt-BR" smtClean="0"/>
              <a:t>24/11/2025</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6C661C-8B00-4ECE-807A-D9F23B4D886D}" type="slidenum">
              <a:rPr lang="pt-BR" smtClean="0"/>
              <a:t>‹nº›</a:t>
            </a:fld>
            <a:endParaRPr lang="pt-BR"/>
          </a:p>
        </p:txBody>
      </p:sp>
    </p:spTree>
    <p:extLst>
      <p:ext uri="{BB962C8B-B14F-4D97-AF65-F5344CB8AC3E}">
        <p14:creationId xmlns:p14="http://schemas.microsoft.com/office/powerpoint/2010/main" val="3331709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de Título">
    <p:spTree>
      <p:nvGrpSpPr>
        <p:cNvPr id="1" name=""/>
        <p:cNvGrpSpPr/>
        <p:nvPr/>
      </p:nvGrpSpPr>
      <p:grpSpPr>
        <a:xfrm>
          <a:off x="0" y="0"/>
          <a:ext cx="0" cy="0"/>
          <a:chOff x="0" y="0"/>
          <a:chExt cx="0" cy="0"/>
        </a:xfrm>
      </p:grpSpPr>
      <p:pic>
        <p:nvPicPr>
          <p:cNvPr id="8" name="Imagem 7">
            <a:extLst>
              <a:ext uri="{FF2B5EF4-FFF2-40B4-BE49-F238E27FC236}">
                <a16:creationId xmlns:a16="http://schemas.microsoft.com/office/drawing/2014/main" id="{2594AB1B-AFA1-CBE3-B1E6-C1BE3FB0B3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9" name="Espaço Reservado para Texto 13">
            <a:extLst>
              <a:ext uri="{FF2B5EF4-FFF2-40B4-BE49-F238E27FC236}">
                <a16:creationId xmlns:a16="http://schemas.microsoft.com/office/drawing/2014/main" id="{FE61C95B-D61B-76C1-F03B-70BC14AE26E4}"/>
              </a:ext>
            </a:extLst>
          </p:cNvPr>
          <p:cNvSpPr>
            <a:spLocks noGrp="1"/>
          </p:cNvSpPr>
          <p:nvPr>
            <p:ph type="body" sz="quarter" idx="10" hasCustomPrompt="1"/>
          </p:nvPr>
        </p:nvSpPr>
        <p:spPr>
          <a:xfrm>
            <a:off x="694926" y="2615896"/>
            <a:ext cx="4063074" cy="1368274"/>
          </a:xfrm>
          <a:prstGeom prst="rect">
            <a:avLst/>
          </a:prstGeom>
        </p:spPr>
        <p:txBody>
          <a:bodyPr/>
          <a:lstStyle>
            <a:lvl1pPr marL="0" indent="0">
              <a:buNone/>
              <a:defRPr sz="4400" b="1" i="0">
                <a:solidFill>
                  <a:schemeClr val="bg2"/>
                </a:solidFill>
                <a:latin typeface="+mj-lt"/>
              </a:defRPr>
            </a:lvl1pPr>
          </a:lstStyle>
          <a:p>
            <a:pPr lvl="0"/>
            <a:r>
              <a:rPr lang="pt-BR" dirty="0"/>
              <a:t>Título</a:t>
            </a:r>
          </a:p>
        </p:txBody>
      </p:sp>
      <p:sp>
        <p:nvSpPr>
          <p:cNvPr id="10" name="Espaço Reservado para Texto 13">
            <a:extLst>
              <a:ext uri="{FF2B5EF4-FFF2-40B4-BE49-F238E27FC236}">
                <a16:creationId xmlns:a16="http://schemas.microsoft.com/office/drawing/2014/main" id="{6835AD87-0429-4DF7-703C-D16E451F1672}"/>
              </a:ext>
            </a:extLst>
          </p:cNvPr>
          <p:cNvSpPr>
            <a:spLocks noGrp="1"/>
          </p:cNvSpPr>
          <p:nvPr>
            <p:ph type="body" sz="quarter" idx="11" hasCustomPrompt="1"/>
          </p:nvPr>
        </p:nvSpPr>
        <p:spPr>
          <a:xfrm>
            <a:off x="694926" y="3984170"/>
            <a:ext cx="4063074" cy="609600"/>
          </a:xfrm>
          <a:prstGeom prst="rect">
            <a:avLst/>
          </a:prstGeom>
        </p:spPr>
        <p:txBody>
          <a:bodyPr/>
          <a:lstStyle>
            <a:lvl1pPr marL="0" indent="0">
              <a:buNone/>
              <a:defRPr sz="3200" b="1" i="1">
                <a:solidFill>
                  <a:schemeClr val="accent6"/>
                </a:solidFill>
                <a:latin typeface="+mj-lt"/>
              </a:defRPr>
            </a:lvl1pPr>
          </a:lstStyle>
          <a:p>
            <a:pPr lvl="0"/>
            <a:r>
              <a:rPr lang="pt-BR" dirty="0"/>
              <a:t>Subtítulo</a:t>
            </a:r>
          </a:p>
        </p:txBody>
      </p:sp>
      <p:pic>
        <p:nvPicPr>
          <p:cNvPr id="6" name="Imagem 5">
            <a:extLst>
              <a:ext uri="{FF2B5EF4-FFF2-40B4-BE49-F238E27FC236}">
                <a16:creationId xmlns:a16="http://schemas.microsoft.com/office/drawing/2014/main" id="{740E6736-1E55-4472-810B-4084C2D8914E}"/>
              </a:ext>
            </a:extLst>
          </p:cNvPr>
          <p:cNvPicPr>
            <a:picLocks noChangeAspect="1"/>
          </p:cNvPicPr>
          <p:nvPr userDrawn="1"/>
        </p:nvPicPr>
        <p:blipFill>
          <a:blip r:embed="rId3"/>
          <a:stretch>
            <a:fillRect/>
          </a:stretch>
        </p:blipFill>
        <p:spPr>
          <a:xfrm>
            <a:off x="8830049" y="511169"/>
            <a:ext cx="2865500" cy="983918"/>
          </a:xfrm>
          <a:prstGeom prst="rect">
            <a:avLst/>
          </a:prstGeom>
        </p:spPr>
      </p:pic>
    </p:spTree>
    <p:extLst>
      <p:ext uri="{BB962C8B-B14F-4D97-AF65-F5344CB8AC3E}">
        <p14:creationId xmlns:p14="http://schemas.microsoft.com/office/powerpoint/2010/main" val="2769202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e Conteúdo">
    <p:spTree>
      <p:nvGrpSpPr>
        <p:cNvPr id="1" name=""/>
        <p:cNvGrpSpPr/>
        <p:nvPr/>
      </p:nvGrpSpPr>
      <p:grpSpPr>
        <a:xfrm>
          <a:off x="0" y="0"/>
          <a:ext cx="0" cy="0"/>
          <a:chOff x="0" y="0"/>
          <a:chExt cx="0" cy="0"/>
        </a:xfrm>
      </p:grpSpPr>
      <p:pic>
        <p:nvPicPr>
          <p:cNvPr id="7" name="Imagem 6">
            <a:extLst>
              <a:ext uri="{FF2B5EF4-FFF2-40B4-BE49-F238E27FC236}">
                <a16:creationId xmlns:a16="http://schemas.microsoft.com/office/drawing/2014/main" id="{DA2166D3-C056-C5EE-5407-6643B0F78BCC}"/>
              </a:ext>
            </a:extLst>
          </p:cNvPr>
          <p:cNvPicPr>
            <a:picLocks noChangeAspect="1"/>
          </p:cNvPicPr>
          <p:nvPr userDrawn="1"/>
        </p:nvPicPr>
        <p:blipFill>
          <a:blip r:embed="rId2"/>
          <a:srcRect/>
          <a:stretch/>
        </p:blipFill>
        <p:spPr>
          <a:xfrm>
            <a:off x="0" y="0"/>
            <a:ext cx="12192000" cy="6858000"/>
          </a:xfrm>
          <a:prstGeom prst="rect">
            <a:avLst/>
          </a:prstGeom>
        </p:spPr>
      </p:pic>
      <p:pic>
        <p:nvPicPr>
          <p:cNvPr id="6" name="Imagem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3354" y="199969"/>
            <a:ext cx="1982690" cy="1081088"/>
          </a:xfrm>
          <a:prstGeom prst="rect">
            <a:avLst/>
          </a:prstGeom>
        </p:spPr>
      </p:pic>
      <p:sp>
        <p:nvSpPr>
          <p:cNvPr id="9" name="Espaço Reservado para Texto 13">
            <a:extLst>
              <a:ext uri="{FF2B5EF4-FFF2-40B4-BE49-F238E27FC236}">
                <a16:creationId xmlns:a16="http://schemas.microsoft.com/office/drawing/2014/main" id="{D60631E0-2341-626A-19D9-BF499CB30C90}"/>
              </a:ext>
            </a:extLst>
          </p:cNvPr>
          <p:cNvSpPr>
            <a:spLocks noGrp="1"/>
          </p:cNvSpPr>
          <p:nvPr>
            <p:ph type="body" sz="quarter" idx="10" hasCustomPrompt="1"/>
          </p:nvPr>
        </p:nvSpPr>
        <p:spPr>
          <a:xfrm>
            <a:off x="3318405" y="2319868"/>
            <a:ext cx="7027862" cy="609600"/>
          </a:xfrm>
          <a:prstGeom prst="rect">
            <a:avLst/>
          </a:prstGeom>
        </p:spPr>
        <p:txBody>
          <a:bodyPr/>
          <a:lstStyle>
            <a:lvl1pPr marL="0" indent="0">
              <a:buNone/>
              <a:defRPr sz="4400" b="1" i="0">
                <a:solidFill>
                  <a:schemeClr val="accent6"/>
                </a:solidFill>
                <a:latin typeface="+mj-lt"/>
              </a:defRPr>
            </a:lvl1pPr>
          </a:lstStyle>
          <a:p>
            <a:pPr lvl="0"/>
            <a:r>
              <a:rPr lang="pt-BR" dirty="0"/>
              <a:t>Título</a:t>
            </a:r>
          </a:p>
        </p:txBody>
      </p:sp>
      <p:sp>
        <p:nvSpPr>
          <p:cNvPr id="10" name="Espaço Reservado para Texto 13">
            <a:extLst>
              <a:ext uri="{FF2B5EF4-FFF2-40B4-BE49-F238E27FC236}">
                <a16:creationId xmlns:a16="http://schemas.microsoft.com/office/drawing/2014/main" id="{EFF32ADE-34D3-F885-C17E-F8FA61723834}"/>
              </a:ext>
            </a:extLst>
          </p:cNvPr>
          <p:cNvSpPr>
            <a:spLocks noGrp="1"/>
          </p:cNvSpPr>
          <p:nvPr>
            <p:ph type="body" sz="quarter" idx="11" hasCustomPrompt="1"/>
          </p:nvPr>
        </p:nvSpPr>
        <p:spPr>
          <a:xfrm>
            <a:off x="3318405" y="2937935"/>
            <a:ext cx="7027862" cy="609600"/>
          </a:xfrm>
          <a:prstGeom prst="rect">
            <a:avLst/>
          </a:prstGeom>
        </p:spPr>
        <p:txBody>
          <a:bodyPr/>
          <a:lstStyle>
            <a:lvl1pPr marL="0" indent="0">
              <a:buNone/>
              <a:defRPr sz="3200" b="1" i="1">
                <a:solidFill>
                  <a:schemeClr val="accent3"/>
                </a:solidFill>
                <a:latin typeface="+mj-lt"/>
              </a:defRPr>
            </a:lvl1pPr>
          </a:lstStyle>
          <a:p>
            <a:pPr lvl="0"/>
            <a:r>
              <a:rPr lang="pt-BR" dirty="0"/>
              <a:t>Subtítulo</a:t>
            </a:r>
          </a:p>
        </p:txBody>
      </p:sp>
    </p:spTree>
    <p:extLst>
      <p:ext uri="{BB962C8B-B14F-4D97-AF65-F5344CB8AC3E}">
        <p14:creationId xmlns:p14="http://schemas.microsoft.com/office/powerpoint/2010/main" val="3319165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abeçalho da Seção">
    <p:spTree>
      <p:nvGrpSpPr>
        <p:cNvPr id="1" name=""/>
        <p:cNvGrpSpPr/>
        <p:nvPr/>
      </p:nvGrpSpPr>
      <p:grpSpPr>
        <a:xfrm>
          <a:off x="0" y="0"/>
          <a:ext cx="0" cy="0"/>
          <a:chOff x="0" y="0"/>
          <a:chExt cx="0" cy="0"/>
        </a:xfrm>
      </p:grpSpPr>
      <p:pic>
        <p:nvPicPr>
          <p:cNvPr id="7" name="Imagem 6">
            <a:extLst>
              <a:ext uri="{FF2B5EF4-FFF2-40B4-BE49-F238E27FC236}">
                <a16:creationId xmlns:a16="http://schemas.microsoft.com/office/drawing/2014/main" id="{0FB082BC-B4FC-5953-8E24-EAB48158C10C}"/>
              </a:ext>
            </a:extLst>
          </p:cNvPr>
          <p:cNvPicPr>
            <a:picLocks noChangeAspect="1"/>
          </p:cNvPicPr>
          <p:nvPr userDrawn="1"/>
        </p:nvPicPr>
        <p:blipFill>
          <a:blip r:embed="rId2"/>
          <a:srcRect/>
          <a:stretch/>
        </p:blipFill>
        <p:spPr>
          <a:xfrm>
            <a:off x="0" y="0"/>
            <a:ext cx="12192000" cy="6858000"/>
          </a:xfrm>
          <a:prstGeom prst="rect">
            <a:avLst/>
          </a:prstGeom>
        </p:spPr>
      </p:pic>
      <p:sp>
        <p:nvSpPr>
          <p:cNvPr id="9" name="Espaço Reservado para Texto 9">
            <a:extLst>
              <a:ext uri="{FF2B5EF4-FFF2-40B4-BE49-F238E27FC236}">
                <a16:creationId xmlns:a16="http://schemas.microsoft.com/office/drawing/2014/main" id="{9C9289D0-8B6D-8038-E9CE-62059B3D3BA7}"/>
              </a:ext>
            </a:extLst>
          </p:cNvPr>
          <p:cNvSpPr>
            <a:spLocks noGrp="1"/>
          </p:cNvSpPr>
          <p:nvPr>
            <p:ph type="body" sz="quarter" idx="10" hasCustomPrompt="1"/>
          </p:nvPr>
        </p:nvSpPr>
        <p:spPr>
          <a:xfrm>
            <a:off x="1040871" y="440267"/>
            <a:ext cx="7612062" cy="525462"/>
          </a:xfrm>
          <a:prstGeom prst="rect">
            <a:avLst/>
          </a:prstGeom>
        </p:spPr>
        <p:txBody>
          <a:bodyPr/>
          <a:lstStyle>
            <a:lvl1pPr marL="0" indent="0">
              <a:buNone/>
              <a:defRPr sz="3600" b="1">
                <a:solidFill>
                  <a:schemeClr val="accent6"/>
                </a:solidFill>
                <a:latin typeface="+mj-lt"/>
              </a:defRPr>
            </a:lvl1pPr>
          </a:lstStyle>
          <a:p>
            <a:pPr lvl="0"/>
            <a:r>
              <a:rPr lang="pt-BR" dirty="0"/>
              <a:t>Título</a:t>
            </a:r>
          </a:p>
        </p:txBody>
      </p:sp>
      <p:sp>
        <p:nvSpPr>
          <p:cNvPr id="10" name="Espaço Reservado para Texto 11">
            <a:extLst>
              <a:ext uri="{FF2B5EF4-FFF2-40B4-BE49-F238E27FC236}">
                <a16:creationId xmlns:a16="http://schemas.microsoft.com/office/drawing/2014/main" id="{8C21460C-2A07-C88E-30C6-989A3269B71E}"/>
              </a:ext>
            </a:extLst>
          </p:cNvPr>
          <p:cNvSpPr>
            <a:spLocks noGrp="1"/>
          </p:cNvSpPr>
          <p:nvPr>
            <p:ph type="body" sz="quarter" idx="11" hasCustomPrompt="1"/>
          </p:nvPr>
        </p:nvSpPr>
        <p:spPr>
          <a:xfrm>
            <a:off x="1041400" y="1693332"/>
            <a:ext cx="10515600" cy="4564063"/>
          </a:xfrm>
          <a:prstGeom prst="rect">
            <a:avLst/>
          </a:prstGeom>
        </p:spPr>
        <p:txBody>
          <a:bodyPr/>
          <a:lstStyle>
            <a:lvl1pPr marL="0" indent="0">
              <a:buNone/>
              <a:defRPr sz="1800">
                <a:solidFill>
                  <a:srgbClr val="000000"/>
                </a:solidFill>
                <a:latin typeface="+mj-lt"/>
              </a:defRPr>
            </a:lvl1pPr>
          </a:lstStyle>
          <a:p>
            <a:pPr lvl="0"/>
            <a:r>
              <a:rPr lang="pt-BR" dirty="0"/>
              <a:t>Texto</a:t>
            </a:r>
          </a:p>
        </p:txBody>
      </p:sp>
      <p:sp>
        <p:nvSpPr>
          <p:cNvPr id="5" name="Espaço Reservado para Número de Slide 5"/>
          <p:cNvSpPr>
            <a:spLocks noGrp="1"/>
          </p:cNvSpPr>
          <p:nvPr>
            <p:ph type="sldNum" sz="quarter" idx="12"/>
          </p:nvPr>
        </p:nvSpPr>
        <p:spPr>
          <a:xfrm>
            <a:off x="8242300" y="6329890"/>
            <a:ext cx="2743200" cy="386294"/>
          </a:xfrm>
          <a:prstGeom prst="rect">
            <a:avLst/>
          </a:prstGeom>
        </p:spPr>
        <p:txBody>
          <a:bodyPr/>
          <a:lstStyle>
            <a:lvl1pPr algn="r">
              <a:defRPr sz="1200" b="0" i="1">
                <a:solidFill>
                  <a:schemeClr val="tx1"/>
                </a:solidFill>
              </a:defRPr>
            </a:lvl1pPr>
          </a:lstStyle>
          <a:p>
            <a:fld id="{0B2821BB-D42A-45DB-8B76-7C8BA77D528D}" type="slidenum">
              <a:rPr lang="pt-BR" smtClean="0"/>
              <a:pPr/>
              <a:t>‹nº›</a:t>
            </a:fld>
            <a:endParaRPr lang="pt-BR" dirty="0"/>
          </a:p>
        </p:txBody>
      </p:sp>
    </p:spTree>
    <p:extLst>
      <p:ext uri="{BB962C8B-B14F-4D97-AF65-F5344CB8AC3E}">
        <p14:creationId xmlns:p14="http://schemas.microsoft.com/office/powerpoint/2010/main" val="699955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uas Partes de Conteúdo">
    <p:spTree>
      <p:nvGrpSpPr>
        <p:cNvPr id="1" name=""/>
        <p:cNvGrpSpPr/>
        <p:nvPr/>
      </p:nvGrpSpPr>
      <p:grpSpPr>
        <a:xfrm>
          <a:off x="0" y="0"/>
          <a:ext cx="0" cy="0"/>
          <a:chOff x="0" y="0"/>
          <a:chExt cx="0" cy="0"/>
        </a:xfrm>
      </p:grpSpPr>
      <p:pic>
        <p:nvPicPr>
          <p:cNvPr id="8" name="Imagem 7">
            <a:extLst>
              <a:ext uri="{FF2B5EF4-FFF2-40B4-BE49-F238E27FC236}">
                <a16:creationId xmlns:a16="http://schemas.microsoft.com/office/drawing/2014/main" id="{EC634542-7E33-3D62-29FB-D459AC31C48E}"/>
              </a:ext>
            </a:extLst>
          </p:cNvPr>
          <p:cNvPicPr>
            <a:picLocks noChangeAspect="1"/>
          </p:cNvPicPr>
          <p:nvPr userDrawn="1"/>
        </p:nvPicPr>
        <p:blipFill>
          <a:blip r:embed="rId2"/>
          <a:srcRect/>
          <a:stretch/>
        </p:blipFill>
        <p:spPr>
          <a:xfrm>
            <a:off x="0" y="0"/>
            <a:ext cx="12192000" cy="6858000"/>
          </a:xfrm>
          <a:prstGeom prst="rect">
            <a:avLst/>
          </a:prstGeom>
        </p:spPr>
      </p:pic>
      <p:sp>
        <p:nvSpPr>
          <p:cNvPr id="9" name="Espaço Reservado para Texto 9">
            <a:extLst>
              <a:ext uri="{FF2B5EF4-FFF2-40B4-BE49-F238E27FC236}">
                <a16:creationId xmlns:a16="http://schemas.microsoft.com/office/drawing/2014/main" id="{D68DF935-9833-2638-412A-77C534BDA768}"/>
              </a:ext>
            </a:extLst>
          </p:cNvPr>
          <p:cNvSpPr>
            <a:spLocks noGrp="1"/>
          </p:cNvSpPr>
          <p:nvPr>
            <p:ph type="body" sz="quarter" idx="10" hasCustomPrompt="1"/>
          </p:nvPr>
        </p:nvSpPr>
        <p:spPr>
          <a:xfrm>
            <a:off x="508000" y="228070"/>
            <a:ext cx="10287000" cy="525462"/>
          </a:xfrm>
          <a:prstGeom prst="rect">
            <a:avLst/>
          </a:prstGeom>
        </p:spPr>
        <p:txBody>
          <a:bodyPr/>
          <a:lstStyle>
            <a:lvl1pPr marL="0" indent="0">
              <a:buNone/>
              <a:defRPr sz="3600" b="1">
                <a:solidFill>
                  <a:schemeClr val="tx1"/>
                </a:solidFill>
                <a:latin typeface="+mj-lt"/>
              </a:defRPr>
            </a:lvl1pPr>
          </a:lstStyle>
          <a:p>
            <a:pPr lvl="0"/>
            <a:r>
              <a:rPr lang="pt-BR" dirty="0"/>
              <a:t>Título</a:t>
            </a:r>
          </a:p>
        </p:txBody>
      </p:sp>
      <p:sp>
        <p:nvSpPr>
          <p:cNvPr id="10" name="Espaço Reservado para Texto 11">
            <a:extLst>
              <a:ext uri="{FF2B5EF4-FFF2-40B4-BE49-F238E27FC236}">
                <a16:creationId xmlns:a16="http://schemas.microsoft.com/office/drawing/2014/main" id="{3EFE3532-91BA-ECCA-76C1-417B055667B9}"/>
              </a:ext>
            </a:extLst>
          </p:cNvPr>
          <p:cNvSpPr>
            <a:spLocks noGrp="1"/>
          </p:cNvSpPr>
          <p:nvPr>
            <p:ph type="body" sz="quarter" idx="11" hasCustomPrompt="1"/>
          </p:nvPr>
        </p:nvSpPr>
        <p:spPr>
          <a:xfrm>
            <a:off x="508000" y="1236663"/>
            <a:ext cx="10718800" cy="4851400"/>
          </a:xfrm>
          <a:prstGeom prst="rect">
            <a:avLst/>
          </a:prstGeom>
        </p:spPr>
        <p:txBody>
          <a:bodyPr/>
          <a:lstStyle>
            <a:lvl1pPr marL="0" indent="0">
              <a:buNone/>
              <a:defRPr sz="1800">
                <a:latin typeface="+mj-lt"/>
              </a:defRPr>
            </a:lvl1pPr>
          </a:lstStyle>
          <a:p>
            <a:pPr lvl="0"/>
            <a:r>
              <a:rPr lang="pt-BR" dirty="0"/>
              <a:t>Texto</a:t>
            </a:r>
          </a:p>
        </p:txBody>
      </p:sp>
      <p:sp>
        <p:nvSpPr>
          <p:cNvPr id="5" name="Espaço Reservado para Número de Slide 5"/>
          <p:cNvSpPr>
            <a:spLocks noGrp="1"/>
          </p:cNvSpPr>
          <p:nvPr>
            <p:ph type="sldNum" sz="quarter" idx="12"/>
          </p:nvPr>
        </p:nvSpPr>
        <p:spPr>
          <a:xfrm>
            <a:off x="8483600" y="6184900"/>
            <a:ext cx="2743200" cy="386294"/>
          </a:xfrm>
          <a:prstGeom prst="rect">
            <a:avLst/>
          </a:prstGeom>
        </p:spPr>
        <p:txBody>
          <a:bodyPr/>
          <a:lstStyle>
            <a:lvl1pPr algn="r">
              <a:defRPr sz="1200" b="0" i="1">
                <a:solidFill>
                  <a:schemeClr val="tx1"/>
                </a:solidFill>
              </a:defRPr>
            </a:lvl1pPr>
          </a:lstStyle>
          <a:p>
            <a:fld id="{0B2821BB-D42A-45DB-8B76-7C8BA77D528D}" type="slidenum">
              <a:rPr lang="pt-BR" smtClean="0"/>
              <a:pPr/>
              <a:t>‹nº›</a:t>
            </a:fld>
            <a:endParaRPr lang="pt-BR" dirty="0"/>
          </a:p>
        </p:txBody>
      </p:sp>
    </p:spTree>
    <p:extLst>
      <p:ext uri="{BB962C8B-B14F-4D97-AF65-F5344CB8AC3E}">
        <p14:creationId xmlns:p14="http://schemas.microsoft.com/office/powerpoint/2010/main" val="1327112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ação">
    <p:spTree>
      <p:nvGrpSpPr>
        <p:cNvPr id="1" name=""/>
        <p:cNvGrpSpPr/>
        <p:nvPr/>
      </p:nvGrpSpPr>
      <p:grpSpPr>
        <a:xfrm>
          <a:off x="0" y="0"/>
          <a:ext cx="0" cy="0"/>
          <a:chOff x="0" y="0"/>
          <a:chExt cx="0" cy="0"/>
        </a:xfrm>
      </p:grpSpPr>
      <p:pic>
        <p:nvPicPr>
          <p:cNvPr id="10" name="Imagem 9">
            <a:extLst>
              <a:ext uri="{FF2B5EF4-FFF2-40B4-BE49-F238E27FC236}">
                <a16:creationId xmlns:a16="http://schemas.microsoft.com/office/drawing/2014/main" id="{1F0644F9-DB9A-1170-A49F-4183C543B010}"/>
              </a:ext>
            </a:extLst>
          </p:cNvPr>
          <p:cNvPicPr>
            <a:picLocks noChangeAspect="1"/>
          </p:cNvPicPr>
          <p:nvPr userDrawn="1"/>
        </p:nvPicPr>
        <p:blipFill>
          <a:blip r:embed="rId2"/>
          <a:srcRect/>
          <a:stretch/>
        </p:blipFill>
        <p:spPr>
          <a:xfrm>
            <a:off x="0" y="0"/>
            <a:ext cx="12192000" cy="6858000"/>
          </a:xfrm>
          <a:prstGeom prst="rect">
            <a:avLst/>
          </a:prstGeom>
        </p:spPr>
      </p:pic>
      <p:sp>
        <p:nvSpPr>
          <p:cNvPr id="11" name="Espaço Reservado para Texto 13">
            <a:extLst>
              <a:ext uri="{FF2B5EF4-FFF2-40B4-BE49-F238E27FC236}">
                <a16:creationId xmlns:a16="http://schemas.microsoft.com/office/drawing/2014/main" id="{E05A09D9-AB32-81D0-0B3C-C8FD68ACD7E2}"/>
              </a:ext>
            </a:extLst>
          </p:cNvPr>
          <p:cNvSpPr>
            <a:spLocks noGrp="1"/>
          </p:cNvSpPr>
          <p:nvPr>
            <p:ph type="body" sz="quarter" idx="10" hasCustomPrompt="1"/>
          </p:nvPr>
        </p:nvSpPr>
        <p:spPr>
          <a:xfrm>
            <a:off x="668339" y="2819400"/>
            <a:ext cx="7027862" cy="609600"/>
          </a:xfrm>
          <a:prstGeom prst="rect">
            <a:avLst/>
          </a:prstGeom>
        </p:spPr>
        <p:txBody>
          <a:bodyPr/>
          <a:lstStyle>
            <a:lvl1pPr marL="0" indent="0">
              <a:buNone/>
              <a:defRPr sz="4400" b="1" i="0">
                <a:solidFill>
                  <a:schemeClr val="bg2"/>
                </a:solidFill>
                <a:latin typeface="+mj-lt"/>
              </a:defRPr>
            </a:lvl1pPr>
          </a:lstStyle>
          <a:p>
            <a:pPr lvl="0"/>
            <a:r>
              <a:rPr lang="pt-BR" dirty="0"/>
              <a:t>Obrigado(a)</a:t>
            </a:r>
          </a:p>
        </p:txBody>
      </p:sp>
      <p:sp>
        <p:nvSpPr>
          <p:cNvPr id="12" name="Espaço Reservado para Texto 13">
            <a:extLst>
              <a:ext uri="{FF2B5EF4-FFF2-40B4-BE49-F238E27FC236}">
                <a16:creationId xmlns:a16="http://schemas.microsoft.com/office/drawing/2014/main" id="{4B224F45-7AC8-7276-3FD3-7F109A3D7C59}"/>
              </a:ext>
            </a:extLst>
          </p:cNvPr>
          <p:cNvSpPr>
            <a:spLocks noGrp="1"/>
          </p:cNvSpPr>
          <p:nvPr>
            <p:ph type="body" sz="quarter" idx="11" hasCustomPrompt="1"/>
          </p:nvPr>
        </p:nvSpPr>
        <p:spPr>
          <a:xfrm>
            <a:off x="668339" y="3437467"/>
            <a:ext cx="7027862" cy="389466"/>
          </a:xfrm>
          <a:prstGeom prst="rect">
            <a:avLst/>
          </a:prstGeom>
        </p:spPr>
        <p:txBody>
          <a:bodyPr/>
          <a:lstStyle>
            <a:lvl1pPr marL="0" indent="0">
              <a:buNone/>
              <a:defRPr sz="2400" b="1" i="1">
                <a:solidFill>
                  <a:schemeClr val="accent6"/>
                </a:solidFill>
                <a:latin typeface="+mj-lt"/>
              </a:defRPr>
            </a:lvl1pPr>
          </a:lstStyle>
          <a:p>
            <a:pPr lvl="0"/>
            <a:r>
              <a:rPr lang="pt-BR" dirty="0"/>
              <a:t>Nome do Palestrante</a:t>
            </a:r>
          </a:p>
        </p:txBody>
      </p:sp>
      <p:sp>
        <p:nvSpPr>
          <p:cNvPr id="13" name="Espaço Reservado para Texto 13">
            <a:extLst>
              <a:ext uri="{FF2B5EF4-FFF2-40B4-BE49-F238E27FC236}">
                <a16:creationId xmlns:a16="http://schemas.microsoft.com/office/drawing/2014/main" id="{0E2D1014-55B7-9603-54AE-7AD93EEAA177}"/>
              </a:ext>
            </a:extLst>
          </p:cNvPr>
          <p:cNvSpPr>
            <a:spLocks noGrp="1"/>
          </p:cNvSpPr>
          <p:nvPr>
            <p:ph type="body" sz="quarter" idx="12" hasCustomPrompt="1"/>
          </p:nvPr>
        </p:nvSpPr>
        <p:spPr>
          <a:xfrm>
            <a:off x="668339" y="3835400"/>
            <a:ext cx="7027862" cy="389466"/>
          </a:xfrm>
          <a:prstGeom prst="rect">
            <a:avLst/>
          </a:prstGeom>
        </p:spPr>
        <p:txBody>
          <a:bodyPr/>
          <a:lstStyle>
            <a:lvl1pPr marL="0" indent="0">
              <a:buNone/>
              <a:defRPr sz="2000" b="0" i="1">
                <a:solidFill>
                  <a:schemeClr val="accent3"/>
                </a:solidFill>
                <a:latin typeface="+mj-lt"/>
              </a:defRPr>
            </a:lvl1pPr>
          </a:lstStyle>
          <a:p>
            <a:pPr lvl="0"/>
            <a:r>
              <a:rPr lang="pt-BR" dirty="0"/>
              <a:t>Área e E-mail</a:t>
            </a:r>
          </a:p>
        </p:txBody>
      </p:sp>
      <p:pic>
        <p:nvPicPr>
          <p:cNvPr id="4" name="Imagem 3">
            <a:extLst>
              <a:ext uri="{FF2B5EF4-FFF2-40B4-BE49-F238E27FC236}">
                <a16:creationId xmlns:a16="http://schemas.microsoft.com/office/drawing/2014/main" id="{4622603C-9110-B82B-0618-52FB709ED1A4}"/>
              </a:ext>
            </a:extLst>
          </p:cNvPr>
          <p:cNvPicPr>
            <a:picLocks noChangeAspect="1"/>
          </p:cNvPicPr>
          <p:nvPr userDrawn="1"/>
        </p:nvPicPr>
        <p:blipFill>
          <a:blip r:embed="rId3"/>
          <a:srcRect/>
          <a:stretch/>
        </p:blipFill>
        <p:spPr>
          <a:xfrm>
            <a:off x="465828" y="1218402"/>
            <a:ext cx="6667781" cy="876270"/>
          </a:xfrm>
          <a:prstGeom prst="rect">
            <a:avLst/>
          </a:prstGeom>
        </p:spPr>
      </p:pic>
      <p:pic>
        <p:nvPicPr>
          <p:cNvPr id="7" name="Imagem 6"/>
          <p:cNvPicPr>
            <a:picLocks noChangeAspect="1"/>
          </p:cNvPicPr>
          <p:nvPr userDrawn="1"/>
        </p:nvPicPr>
        <p:blipFill>
          <a:blip r:embed="rId4"/>
          <a:srcRect/>
          <a:stretch/>
        </p:blipFill>
        <p:spPr>
          <a:xfrm>
            <a:off x="534839" y="4763328"/>
            <a:ext cx="4671229" cy="1556210"/>
          </a:xfrm>
          <a:prstGeom prst="rect">
            <a:avLst/>
          </a:prstGeom>
        </p:spPr>
      </p:pic>
    </p:spTree>
    <p:extLst>
      <p:ext uri="{BB962C8B-B14F-4D97-AF65-F5344CB8AC3E}">
        <p14:creationId xmlns:p14="http://schemas.microsoft.com/office/powerpoint/2010/main" val="342508897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6416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a:extLst>
              <a:ext uri="{FF2B5EF4-FFF2-40B4-BE49-F238E27FC236}">
                <a16:creationId xmlns:a16="http://schemas.microsoft.com/office/drawing/2014/main" id="{84C491A6-9CB8-118A-31FF-2A9E79178709}"/>
              </a:ext>
            </a:extLst>
          </p:cNvPr>
          <p:cNvSpPr>
            <a:spLocks noGrp="1"/>
          </p:cNvSpPr>
          <p:nvPr>
            <p:ph type="body" sz="quarter" idx="10"/>
          </p:nvPr>
        </p:nvSpPr>
        <p:spPr/>
        <p:txBody>
          <a:bodyPr/>
          <a:lstStyle/>
          <a:p>
            <a:r>
              <a:rPr lang="pt-BR" dirty="0"/>
              <a:t>Premiação 2026</a:t>
            </a:r>
          </a:p>
        </p:txBody>
      </p:sp>
      <p:sp>
        <p:nvSpPr>
          <p:cNvPr id="3" name="Espaço Reservado para Texto 2">
            <a:extLst>
              <a:ext uri="{FF2B5EF4-FFF2-40B4-BE49-F238E27FC236}">
                <a16:creationId xmlns:a16="http://schemas.microsoft.com/office/drawing/2014/main" id="{9E446F21-F3CE-1CF9-27D0-5B310B4B844D}"/>
              </a:ext>
            </a:extLst>
          </p:cNvPr>
          <p:cNvSpPr>
            <a:spLocks noGrp="1"/>
          </p:cNvSpPr>
          <p:nvPr>
            <p:ph type="body" sz="quarter" idx="11"/>
          </p:nvPr>
        </p:nvSpPr>
        <p:spPr/>
        <p:txBody>
          <a:bodyPr/>
          <a:lstStyle/>
          <a:p>
            <a:r>
              <a:rPr lang="pt-BR" dirty="0"/>
              <a:t>Fabiano Pereira</a:t>
            </a:r>
          </a:p>
        </p:txBody>
      </p:sp>
      <p:sp>
        <p:nvSpPr>
          <p:cNvPr id="4" name="CaixaDeTexto 3">
            <a:extLst>
              <a:ext uri="{FF2B5EF4-FFF2-40B4-BE49-F238E27FC236}">
                <a16:creationId xmlns:a16="http://schemas.microsoft.com/office/drawing/2014/main" id="{80131C68-AC3E-4B71-8356-50B6653E9D60}"/>
              </a:ext>
            </a:extLst>
          </p:cNvPr>
          <p:cNvSpPr txBox="1"/>
          <p:nvPr/>
        </p:nvSpPr>
        <p:spPr>
          <a:xfrm>
            <a:off x="10375532" y="550218"/>
            <a:ext cx="895350" cy="369332"/>
          </a:xfrm>
          <a:prstGeom prst="rect">
            <a:avLst/>
          </a:prstGeom>
          <a:noFill/>
        </p:spPr>
        <p:txBody>
          <a:bodyPr wrap="square" rtlCol="0" anchor="ctr">
            <a:spAutoFit/>
          </a:bodyPr>
          <a:lstStyle/>
          <a:p>
            <a:pPr algn="l"/>
            <a:r>
              <a:rPr lang="pt-BR" b="1" i="1" dirty="0">
                <a:solidFill>
                  <a:schemeClr val="bg1"/>
                </a:solidFill>
                <a:latin typeface="Trebuchet MS" panose="020B0603020202020204" pitchFamily="34" charset="0"/>
              </a:rPr>
              <a:t>00</a:t>
            </a:r>
          </a:p>
        </p:txBody>
      </p:sp>
      <p:sp>
        <p:nvSpPr>
          <p:cNvPr id="5" name="CaixaDeTexto 4">
            <a:extLst>
              <a:ext uri="{FF2B5EF4-FFF2-40B4-BE49-F238E27FC236}">
                <a16:creationId xmlns:a16="http://schemas.microsoft.com/office/drawing/2014/main" id="{45B680BC-78E9-43BF-85D0-9D05897DF7D5}"/>
              </a:ext>
            </a:extLst>
          </p:cNvPr>
          <p:cNvSpPr txBox="1"/>
          <p:nvPr/>
        </p:nvSpPr>
        <p:spPr>
          <a:xfrm>
            <a:off x="10375532" y="1091033"/>
            <a:ext cx="895350" cy="369332"/>
          </a:xfrm>
          <a:prstGeom prst="rect">
            <a:avLst/>
          </a:prstGeom>
          <a:noFill/>
        </p:spPr>
        <p:txBody>
          <a:bodyPr wrap="square" rtlCol="0" anchor="ctr">
            <a:spAutoFit/>
          </a:bodyPr>
          <a:lstStyle/>
          <a:p>
            <a:pPr algn="l"/>
            <a:r>
              <a:rPr lang="pt-BR" b="1" i="1" dirty="0">
                <a:solidFill>
                  <a:schemeClr val="bg1"/>
                </a:solidFill>
                <a:latin typeface="Trebuchet MS" panose="020B0603020202020204" pitchFamily="34" charset="0"/>
              </a:rPr>
              <a:t>00:00</a:t>
            </a:r>
          </a:p>
        </p:txBody>
      </p:sp>
    </p:spTree>
    <p:extLst>
      <p:ext uri="{BB962C8B-B14F-4D97-AF65-F5344CB8AC3E}">
        <p14:creationId xmlns:p14="http://schemas.microsoft.com/office/powerpoint/2010/main" val="37046506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a:blip r:embed="rId2"/>
          <a:srcRect/>
          <a:stretch/>
        </p:blipFill>
        <p:spPr>
          <a:xfrm>
            <a:off x="0" y="0"/>
            <a:ext cx="12192000" cy="6858000"/>
          </a:xfrm>
          <a:prstGeom prst="rect">
            <a:avLst/>
          </a:prstGeom>
        </p:spPr>
      </p:pic>
      <p:sp>
        <p:nvSpPr>
          <p:cNvPr id="4" name="Espaço Reservado para Número de Slide 3"/>
          <p:cNvSpPr>
            <a:spLocks noGrp="1"/>
          </p:cNvSpPr>
          <p:nvPr>
            <p:ph type="sldNum" sz="quarter" idx="12"/>
          </p:nvPr>
        </p:nvSpPr>
        <p:spPr/>
        <p:txBody>
          <a:bodyPr/>
          <a:lstStyle/>
          <a:p>
            <a:fld id="{0B2821BB-D42A-45DB-8B76-7C8BA77D528D}" type="slidenum">
              <a:rPr lang="pt-BR" smtClean="0"/>
              <a:pPr/>
              <a:t>2</a:t>
            </a:fld>
            <a:endParaRPr lang="pt-BR" dirty="0"/>
          </a:p>
        </p:txBody>
      </p:sp>
    </p:spTree>
    <p:extLst>
      <p:ext uri="{BB962C8B-B14F-4D97-AF65-F5344CB8AC3E}">
        <p14:creationId xmlns:p14="http://schemas.microsoft.com/office/powerpoint/2010/main" val="3903170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a:blip r:embed="rId2"/>
          <a:srcRect/>
          <a:stretch/>
        </p:blipFill>
        <p:spPr>
          <a:xfrm>
            <a:off x="0" y="0"/>
            <a:ext cx="12192000" cy="6858000"/>
          </a:xfrm>
          <a:prstGeom prst="rect">
            <a:avLst/>
          </a:prstGeom>
        </p:spPr>
      </p:pic>
      <p:sp>
        <p:nvSpPr>
          <p:cNvPr id="4" name="Espaço Reservado para Número de Slide 3"/>
          <p:cNvSpPr>
            <a:spLocks noGrp="1"/>
          </p:cNvSpPr>
          <p:nvPr>
            <p:ph type="sldNum" sz="quarter" idx="12"/>
          </p:nvPr>
        </p:nvSpPr>
        <p:spPr/>
        <p:txBody>
          <a:bodyPr/>
          <a:lstStyle/>
          <a:p>
            <a:fld id="{0B2821BB-D42A-45DB-8B76-7C8BA77D528D}" type="slidenum">
              <a:rPr lang="pt-BR" smtClean="0"/>
              <a:pPr/>
              <a:t>3</a:t>
            </a:fld>
            <a:endParaRPr lang="pt-BR" dirty="0"/>
          </a:p>
        </p:txBody>
      </p:sp>
    </p:spTree>
    <p:extLst>
      <p:ext uri="{BB962C8B-B14F-4D97-AF65-F5344CB8AC3E}">
        <p14:creationId xmlns:p14="http://schemas.microsoft.com/office/powerpoint/2010/main" val="39891169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p:cNvSpPr>
            <a:spLocks noGrp="1"/>
          </p:cNvSpPr>
          <p:nvPr>
            <p:ph type="body" sz="quarter" idx="10"/>
          </p:nvPr>
        </p:nvSpPr>
        <p:spPr/>
        <p:txBody>
          <a:bodyPr/>
          <a:lstStyle/>
          <a:p>
            <a:r>
              <a:rPr lang="pt-BR" dirty="0"/>
              <a:t>Como vai funcionar</a:t>
            </a:r>
          </a:p>
        </p:txBody>
      </p:sp>
      <p:sp>
        <p:nvSpPr>
          <p:cNvPr id="3" name="Espaço Reservado para Texto 2"/>
          <p:cNvSpPr>
            <a:spLocks noGrp="1"/>
          </p:cNvSpPr>
          <p:nvPr>
            <p:ph type="body" sz="quarter" idx="11"/>
          </p:nvPr>
        </p:nvSpPr>
        <p:spPr/>
        <p:txBody>
          <a:bodyPr/>
          <a:lstStyle/>
          <a:p>
            <a:pPr marL="285750" indent="-285750">
              <a:buFont typeface="Arial" panose="020B0604020202020204" pitchFamily="34" charset="0"/>
              <a:buChar char="•"/>
            </a:pPr>
            <a:r>
              <a:rPr lang="pt-BR" sz="2200" dirty="0"/>
              <a:t>Serão 04 quesitos e 04 premiações;</a:t>
            </a:r>
          </a:p>
          <a:p>
            <a:pPr marL="285750" indent="-285750">
              <a:buFont typeface="Arial" panose="020B0604020202020204" pitchFamily="34" charset="0"/>
              <a:buChar char="•"/>
            </a:pPr>
            <a:r>
              <a:rPr lang="pt-BR" sz="2200" dirty="0"/>
              <a:t>As </a:t>
            </a:r>
            <a:r>
              <a:rPr lang="pt-BR" sz="2200" dirty="0" err="1"/>
              <a:t>Unimeds</a:t>
            </a:r>
            <a:r>
              <a:rPr lang="pt-BR" sz="2200" dirty="0"/>
              <a:t> com maior pontuação, de acordo com a colocação no </a:t>
            </a:r>
            <a:r>
              <a:rPr lang="pt-BR" sz="2200" i="1" dirty="0"/>
              <a:t>ranking</a:t>
            </a:r>
            <a:r>
              <a:rPr lang="pt-BR" sz="2200" dirty="0"/>
              <a:t>, serão classificadas como ouro, prata ou bronze;</a:t>
            </a:r>
          </a:p>
          <a:p>
            <a:pPr marL="285750" indent="-285750">
              <a:buFont typeface="Arial" panose="020B0604020202020204" pitchFamily="34" charset="0"/>
              <a:buChar char="•"/>
            </a:pPr>
            <a:r>
              <a:rPr lang="pt-BR" sz="2200" dirty="0"/>
              <a:t>O prêmio será um troféu disponibilizado para a singular no evento presencial a ocorrer em setembro de 2026; e</a:t>
            </a:r>
          </a:p>
          <a:p>
            <a:pPr marL="285750" indent="-285750">
              <a:buFont typeface="Arial" panose="020B0604020202020204" pitchFamily="34" charset="0"/>
              <a:buChar char="•"/>
            </a:pPr>
            <a:r>
              <a:rPr lang="pt-BR" sz="2200" dirty="0"/>
              <a:t>O período a ser avaliado será de janeiro a julho/2026 ou agosto/2026, a depender do critério.</a:t>
            </a:r>
          </a:p>
        </p:txBody>
      </p:sp>
      <p:sp>
        <p:nvSpPr>
          <p:cNvPr id="4" name="Espaço Reservado para Número de Slide 3"/>
          <p:cNvSpPr>
            <a:spLocks noGrp="1"/>
          </p:cNvSpPr>
          <p:nvPr>
            <p:ph type="sldNum" sz="quarter" idx="12"/>
          </p:nvPr>
        </p:nvSpPr>
        <p:spPr/>
        <p:txBody>
          <a:bodyPr/>
          <a:lstStyle/>
          <a:p>
            <a:fld id="{0B2821BB-D42A-45DB-8B76-7C8BA77D528D}" type="slidenum">
              <a:rPr lang="pt-BR" smtClean="0"/>
              <a:pPr/>
              <a:t>4</a:t>
            </a:fld>
            <a:endParaRPr lang="pt-BR" dirty="0"/>
          </a:p>
        </p:txBody>
      </p:sp>
    </p:spTree>
    <p:extLst>
      <p:ext uri="{BB962C8B-B14F-4D97-AF65-F5344CB8AC3E}">
        <p14:creationId xmlns:p14="http://schemas.microsoft.com/office/powerpoint/2010/main" val="2035526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p:cNvSpPr>
            <a:spLocks noGrp="1"/>
          </p:cNvSpPr>
          <p:nvPr>
            <p:ph type="body" sz="quarter" idx="10"/>
          </p:nvPr>
        </p:nvSpPr>
        <p:spPr/>
        <p:txBody>
          <a:bodyPr/>
          <a:lstStyle/>
          <a:p>
            <a:r>
              <a:rPr lang="pt-BR" dirty="0">
                <a:solidFill>
                  <a:schemeClr val="accent6">
                    <a:lumMod val="75000"/>
                  </a:schemeClr>
                </a:solidFill>
                <a:effectLst>
                  <a:outerShdw blurRad="38100" dist="38100" dir="2700000" algn="tl">
                    <a:srgbClr val="000000">
                      <a:alpha val="43137"/>
                    </a:srgbClr>
                  </a:outerShdw>
                </a:effectLst>
              </a:rPr>
              <a:t>1. Qualidade Cadastral do SIB</a:t>
            </a:r>
          </a:p>
          <a:p>
            <a:endParaRPr lang="pt-BR" dirty="0"/>
          </a:p>
        </p:txBody>
      </p:sp>
      <p:sp>
        <p:nvSpPr>
          <p:cNvPr id="3" name="Espaço Reservado para Texto 2"/>
          <p:cNvSpPr>
            <a:spLocks noGrp="1"/>
          </p:cNvSpPr>
          <p:nvPr>
            <p:ph type="body" sz="quarter" idx="11"/>
          </p:nvPr>
        </p:nvSpPr>
        <p:spPr/>
        <p:txBody>
          <a:bodyPr/>
          <a:lstStyle/>
          <a:p>
            <a:r>
              <a:rPr lang="pt-BR" sz="1600" b="1" dirty="0"/>
              <a:t>Objetivo</a:t>
            </a:r>
            <a:endParaRPr lang="pt-BR" sz="1600" dirty="0"/>
          </a:p>
          <a:p>
            <a:r>
              <a:rPr lang="pt-BR" sz="1600" dirty="0"/>
              <a:t>Acompanhar e estimular a evolução do processo de qualificação dos campos de identificação do beneficiário (dados pessoais) e do plano ao qual o beneficiário está vinculado no SIB, com base no Relatório de Diagnóstico Cadastral, emitido mensalmente pela ANS. </a:t>
            </a:r>
          </a:p>
          <a:p>
            <a:r>
              <a:rPr lang="pt-BR" sz="1600" b="1" dirty="0"/>
              <a:t>Critérios </a:t>
            </a:r>
            <a:endParaRPr lang="pt-BR" sz="1600" dirty="0"/>
          </a:p>
          <a:p>
            <a:r>
              <a:rPr lang="pt-BR" sz="1600" dirty="0"/>
              <a:t>a) O cálculo do índice será efetuado conforme diretrizes estabelecidas pela ANS na ficha técnica do indicador de Qualidade Cadastral do IDSS do ano-base 2026;</a:t>
            </a:r>
          </a:p>
          <a:p>
            <a:r>
              <a:rPr lang="pt-BR" sz="1600" dirty="0"/>
              <a:t>b) Serão premiadas as 3 (três) singulares com maior evolução no resultado geral do indicador.</a:t>
            </a:r>
          </a:p>
          <a:p>
            <a:r>
              <a:rPr lang="pt-BR" sz="1600" dirty="0"/>
              <a:t>c) Se mais de um Singular obtiver o mesmo resultado, impossibilitando a identificação das 03 primeiras colocadas, o critério de desempate será o número de ações efetivas realizadas de qualificação cadastral durante o período de janeiro a julho/2026, mediante a apresentação de relatório (contendo, no mínimo: descrição da ação, setor/área responsável e data da conclusão) até o dia 21/08/2026. Serão consideradas medidas efetivas adotadas para correção de inconsistências cadastrais e prevenção de novos erros, chamados abertos, e-mails contendo evidências de alinhamentos internos realizados, arquivos SBX avulsos gerados via SIR/SIB e RPX recebidos da ANS, entre outros. Também será levada em consideração a qualidade das evidências apresentadas, visando à clareza, rastreabilidade e comprovação documental das ações realizadas.</a:t>
            </a:r>
          </a:p>
          <a:p>
            <a:r>
              <a:rPr lang="pt-BR" sz="1600" i="1" dirty="0"/>
              <a:t>As Singulares não aderentes ao serviço </a:t>
            </a:r>
            <a:r>
              <a:rPr lang="pt-BR" sz="1600" i="1" dirty="0" err="1"/>
              <a:t>Qualicad</a:t>
            </a:r>
            <a:r>
              <a:rPr lang="pt-BR" sz="1600" i="1" dirty="0"/>
              <a:t> que quiserem concorrer à premiação nesta categoria, deverão encaminhar o Relatório de Diagnóstico Cadastral de cada uma das competências de janeiro a julho/2026 até o último dia útil do mês subsequente ao fechamento de cada competência.</a:t>
            </a:r>
            <a:endParaRPr lang="pt-BR" sz="1600" dirty="0"/>
          </a:p>
          <a:p>
            <a:endParaRPr lang="pt-BR" dirty="0"/>
          </a:p>
        </p:txBody>
      </p:sp>
      <p:sp>
        <p:nvSpPr>
          <p:cNvPr id="4" name="Espaço Reservado para Número de Slide 3"/>
          <p:cNvSpPr>
            <a:spLocks noGrp="1"/>
          </p:cNvSpPr>
          <p:nvPr>
            <p:ph type="sldNum" sz="quarter" idx="12"/>
          </p:nvPr>
        </p:nvSpPr>
        <p:spPr/>
        <p:txBody>
          <a:bodyPr/>
          <a:lstStyle/>
          <a:p>
            <a:fld id="{0B2821BB-D42A-45DB-8B76-7C8BA77D528D}" type="slidenum">
              <a:rPr lang="pt-BR" smtClean="0"/>
              <a:pPr/>
              <a:t>5</a:t>
            </a:fld>
            <a:endParaRPr lang="pt-BR" dirty="0"/>
          </a:p>
        </p:txBody>
      </p:sp>
    </p:spTree>
    <p:extLst>
      <p:ext uri="{BB962C8B-B14F-4D97-AF65-F5344CB8AC3E}">
        <p14:creationId xmlns:p14="http://schemas.microsoft.com/office/powerpoint/2010/main" val="17979116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4693B2-9B94-70FD-222D-6D9B79999A9D}"/>
            </a:ext>
          </a:extLst>
        </p:cNvPr>
        <p:cNvGrpSpPr/>
        <p:nvPr/>
      </p:nvGrpSpPr>
      <p:grpSpPr>
        <a:xfrm>
          <a:off x="0" y="0"/>
          <a:ext cx="0" cy="0"/>
          <a:chOff x="0" y="0"/>
          <a:chExt cx="0" cy="0"/>
        </a:xfrm>
      </p:grpSpPr>
      <p:sp>
        <p:nvSpPr>
          <p:cNvPr id="2" name="Espaço Reservado para Texto 1">
            <a:extLst>
              <a:ext uri="{FF2B5EF4-FFF2-40B4-BE49-F238E27FC236}">
                <a16:creationId xmlns:a16="http://schemas.microsoft.com/office/drawing/2014/main" id="{98997557-619A-9BA5-B639-1184524A97F4}"/>
              </a:ext>
            </a:extLst>
          </p:cNvPr>
          <p:cNvSpPr>
            <a:spLocks noGrp="1"/>
          </p:cNvSpPr>
          <p:nvPr>
            <p:ph type="body" sz="quarter" idx="10"/>
          </p:nvPr>
        </p:nvSpPr>
        <p:spPr/>
        <p:txBody>
          <a:bodyPr/>
          <a:lstStyle/>
          <a:p>
            <a:r>
              <a:rPr lang="pt-BR" dirty="0">
                <a:solidFill>
                  <a:schemeClr val="accent6">
                    <a:lumMod val="75000"/>
                  </a:schemeClr>
                </a:solidFill>
                <a:effectLst>
                  <a:outerShdw blurRad="38100" dist="38100" dir="2700000" algn="tl">
                    <a:srgbClr val="000000">
                      <a:alpha val="43137"/>
                    </a:srgbClr>
                  </a:outerShdw>
                </a:effectLst>
              </a:rPr>
              <a:t>2. Conformidade da Rede Direta (RPS)</a:t>
            </a:r>
          </a:p>
          <a:p>
            <a:endParaRPr lang="pt-BR" dirty="0"/>
          </a:p>
        </p:txBody>
      </p:sp>
      <p:sp>
        <p:nvSpPr>
          <p:cNvPr id="3" name="Espaço Reservado para Texto 2">
            <a:extLst>
              <a:ext uri="{FF2B5EF4-FFF2-40B4-BE49-F238E27FC236}">
                <a16:creationId xmlns:a16="http://schemas.microsoft.com/office/drawing/2014/main" id="{2621F6A1-8A12-C902-5000-34927760A827}"/>
              </a:ext>
            </a:extLst>
          </p:cNvPr>
          <p:cNvSpPr>
            <a:spLocks noGrp="1"/>
          </p:cNvSpPr>
          <p:nvPr>
            <p:ph type="body" sz="quarter" idx="11"/>
          </p:nvPr>
        </p:nvSpPr>
        <p:spPr/>
        <p:txBody>
          <a:bodyPr/>
          <a:lstStyle/>
          <a:p>
            <a:r>
              <a:rPr lang="pt-BR" b="1" dirty="0"/>
              <a:t>Objetivo</a:t>
            </a:r>
            <a:endParaRPr lang="pt-BR" dirty="0"/>
          </a:p>
          <a:p>
            <a:r>
              <a:rPr lang="pt-BR" dirty="0"/>
              <a:t>Atingir 100% de conformidade nos dados constantes na ANS e divulgados através do PTU A400 a maior quantidade de competências.</a:t>
            </a:r>
          </a:p>
          <a:p>
            <a:r>
              <a:rPr lang="pt-BR" b="1" dirty="0"/>
              <a:t>Critérios</a:t>
            </a:r>
            <a:endParaRPr lang="pt-BR" dirty="0"/>
          </a:p>
          <a:p>
            <a:r>
              <a:rPr lang="pt-BR" dirty="0"/>
              <a:t>a) A cada primeiro dia útil do mês será realizado o confronto de informações constantes no RPS WEB ANS da Singular e do arquivo de rede nacional divulgado pela Unimed do Brasil (RPS Total).</a:t>
            </a:r>
          </a:p>
          <a:p>
            <a:r>
              <a:rPr lang="pt-BR" dirty="0"/>
              <a:t>b) O cálculo do índice de conformidade é feito da seguinte forma:</a:t>
            </a:r>
          </a:p>
          <a:p>
            <a:r>
              <a:rPr lang="pt-BR" dirty="0"/>
              <a:t>c) Será calculada a média dos índices mensais, de janeiro a julho de 2026.</a:t>
            </a:r>
          </a:p>
          <a:p>
            <a:r>
              <a:rPr lang="pt-BR" dirty="0"/>
              <a:t>d) Se a Singular alcançar 100% de conformidade em um mês, receberá um bônus de 10% na pontuação desse mês. Qualquer outro valor diferente de 100% terá sua pontuação igual ao percentual atingido. </a:t>
            </a:r>
          </a:p>
          <a:p>
            <a:r>
              <a:rPr lang="pt-BR" dirty="0"/>
              <a:t>e) Em caso de empate, o critério para escolha será da Singular que tiver obtido mais vezes 100% no período considerado. Persistindo o empate, o segundo critério de desempate será a maior média das três melhores notas abaixo de 100.</a:t>
            </a:r>
          </a:p>
          <a:p>
            <a:r>
              <a:rPr lang="pt-BR" i="1" dirty="0"/>
              <a:t>* Singulares não aderentes ao serviço CEMPRE (e que quiserem concorrer) deverão encaminhar as informações solicitadas pela Assessoria Regulamentar da Federação todo primeiro dia útil posterior a cada mês.</a:t>
            </a:r>
          </a:p>
          <a:p>
            <a:endParaRPr lang="pt-BR" dirty="0"/>
          </a:p>
        </p:txBody>
      </p:sp>
      <p:sp>
        <p:nvSpPr>
          <p:cNvPr id="4" name="Espaço Reservado para Número de Slide 3">
            <a:extLst>
              <a:ext uri="{FF2B5EF4-FFF2-40B4-BE49-F238E27FC236}">
                <a16:creationId xmlns:a16="http://schemas.microsoft.com/office/drawing/2014/main" id="{3812E213-0F3D-C938-DE70-FC460C3AB352}"/>
              </a:ext>
            </a:extLst>
          </p:cNvPr>
          <p:cNvSpPr>
            <a:spLocks noGrp="1"/>
          </p:cNvSpPr>
          <p:nvPr>
            <p:ph type="sldNum" sz="quarter" idx="12"/>
          </p:nvPr>
        </p:nvSpPr>
        <p:spPr/>
        <p:txBody>
          <a:bodyPr/>
          <a:lstStyle/>
          <a:p>
            <a:fld id="{0B2821BB-D42A-45DB-8B76-7C8BA77D528D}" type="slidenum">
              <a:rPr lang="pt-BR" smtClean="0"/>
              <a:pPr/>
              <a:t>6</a:t>
            </a:fld>
            <a:endParaRPr lang="pt-BR" dirty="0"/>
          </a:p>
        </p:txBody>
      </p:sp>
    </p:spTree>
    <p:extLst>
      <p:ext uri="{BB962C8B-B14F-4D97-AF65-F5344CB8AC3E}">
        <p14:creationId xmlns:p14="http://schemas.microsoft.com/office/powerpoint/2010/main" val="18887693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2E4F2A-9326-8336-4334-A633AB9A2D7B}"/>
            </a:ext>
          </a:extLst>
        </p:cNvPr>
        <p:cNvGrpSpPr/>
        <p:nvPr/>
      </p:nvGrpSpPr>
      <p:grpSpPr>
        <a:xfrm>
          <a:off x="0" y="0"/>
          <a:ext cx="0" cy="0"/>
          <a:chOff x="0" y="0"/>
          <a:chExt cx="0" cy="0"/>
        </a:xfrm>
      </p:grpSpPr>
      <p:sp>
        <p:nvSpPr>
          <p:cNvPr id="2" name="Espaço Reservado para Texto 1">
            <a:extLst>
              <a:ext uri="{FF2B5EF4-FFF2-40B4-BE49-F238E27FC236}">
                <a16:creationId xmlns:a16="http://schemas.microsoft.com/office/drawing/2014/main" id="{0EFDFB57-6886-CB3A-9F36-1FA3A3234696}"/>
              </a:ext>
            </a:extLst>
          </p:cNvPr>
          <p:cNvSpPr>
            <a:spLocks noGrp="1"/>
          </p:cNvSpPr>
          <p:nvPr>
            <p:ph type="body" sz="quarter" idx="10"/>
          </p:nvPr>
        </p:nvSpPr>
        <p:spPr>
          <a:xfrm>
            <a:off x="1040871" y="440267"/>
            <a:ext cx="10515600" cy="525462"/>
          </a:xfrm>
        </p:spPr>
        <p:txBody>
          <a:bodyPr/>
          <a:lstStyle/>
          <a:p>
            <a:r>
              <a:rPr lang="pt-BR" dirty="0">
                <a:solidFill>
                  <a:schemeClr val="accent6">
                    <a:lumMod val="75000"/>
                  </a:schemeClr>
                </a:solidFill>
                <a:effectLst>
                  <a:outerShdw blurRad="38100" dist="38100" dir="2700000" algn="tl">
                    <a:srgbClr val="000000">
                      <a:alpha val="43137"/>
                    </a:srgbClr>
                  </a:outerShdw>
                </a:effectLst>
              </a:rPr>
              <a:t>3.  Chances de Êxito no Ressarcimento ao SUS</a:t>
            </a:r>
          </a:p>
          <a:p>
            <a:endParaRPr lang="pt-BR" dirty="0"/>
          </a:p>
        </p:txBody>
      </p:sp>
      <p:sp>
        <p:nvSpPr>
          <p:cNvPr id="3" name="Espaço Reservado para Texto 2">
            <a:extLst>
              <a:ext uri="{FF2B5EF4-FFF2-40B4-BE49-F238E27FC236}">
                <a16:creationId xmlns:a16="http://schemas.microsoft.com/office/drawing/2014/main" id="{9D39849B-34A5-9C32-3C46-456FFF6A04F5}"/>
              </a:ext>
            </a:extLst>
          </p:cNvPr>
          <p:cNvSpPr>
            <a:spLocks noGrp="1"/>
          </p:cNvSpPr>
          <p:nvPr>
            <p:ph type="body" sz="quarter" idx="11"/>
          </p:nvPr>
        </p:nvSpPr>
        <p:spPr/>
        <p:txBody>
          <a:bodyPr/>
          <a:lstStyle/>
          <a:p>
            <a:r>
              <a:rPr lang="pt-BR" b="1" dirty="0"/>
              <a:t>Objetivo</a:t>
            </a:r>
            <a:endParaRPr lang="pt-BR" dirty="0"/>
          </a:p>
          <a:p>
            <a:r>
              <a:rPr lang="pt-BR" dirty="0"/>
              <a:t>Ampliar as chances de êxito nos processos de ressarcimento ao SUS, por meio da redução na quantidade de processos não impugnados por ausência de documentos e do envio de documentação completa dentro do prazo estabelecido na solicitação realizada pela Federação.</a:t>
            </a:r>
          </a:p>
          <a:p>
            <a:r>
              <a:rPr lang="pt-BR" b="1" dirty="0"/>
              <a:t>Critérios </a:t>
            </a:r>
            <a:endParaRPr lang="pt-BR" dirty="0"/>
          </a:p>
          <a:p>
            <a:r>
              <a:rPr lang="pt-BR" dirty="0"/>
              <a:t>a) </a:t>
            </a:r>
            <a:r>
              <a:rPr lang="pt-BR" dirty="0" err="1"/>
              <a:t>ABIs</a:t>
            </a:r>
            <a:r>
              <a:rPr lang="pt-BR" dirty="0"/>
              <a:t> a serem considerados: 104º, 105º e 106º;</a:t>
            </a:r>
          </a:p>
          <a:p>
            <a:r>
              <a:rPr lang="pt-BR" dirty="0"/>
              <a:t>b) Após a finalização de cada ABI, será apurada a quantidade de processos que foram finalizados com a classificação Não Impugnado – Ausência de Doc;</a:t>
            </a:r>
          </a:p>
          <a:p>
            <a:r>
              <a:rPr lang="pt-BR" dirty="0"/>
              <a:t>c) O cálculo será realizado obtendo a quantidade de processos com a classificação Não Impugnado – Ausência de Doc, em relação ao número total de processos recebidos;</a:t>
            </a:r>
          </a:p>
          <a:p>
            <a:r>
              <a:rPr lang="pt-BR" dirty="0"/>
              <a:t>d) Será calculada a média dos processos identificados em cada ABI operacionalizado;</a:t>
            </a:r>
          </a:p>
          <a:p>
            <a:r>
              <a:rPr lang="pt-BR" dirty="0"/>
              <a:t>e) Em caso de empate, o critério para escolha será a Singular que tiver atingido o menor tempo para envio de documentos. </a:t>
            </a:r>
          </a:p>
          <a:p>
            <a:r>
              <a:rPr lang="pt-BR" i="1" dirty="0"/>
              <a:t>* Singulares não aderentes ao serviço CERSUS (e que quiserem concorrer) deverão encaminhar as informações solicitadas pela Assessoria Regulamentar da Federação com antecedência mínima de 45 dias da data da premiação, demonstrando que os prazos estipulados internamente.</a:t>
            </a:r>
          </a:p>
          <a:p>
            <a:endParaRPr lang="pt-BR" dirty="0"/>
          </a:p>
        </p:txBody>
      </p:sp>
      <p:sp>
        <p:nvSpPr>
          <p:cNvPr id="4" name="Espaço Reservado para Número de Slide 3">
            <a:extLst>
              <a:ext uri="{FF2B5EF4-FFF2-40B4-BE49-F238E27FC236}">
                <a16:creationId xmlns:a16="http://schemas.microsoft.com/office/drawing/2014/main" id="{140CF75C-38B2-88E4-99CD-ED3CB170BA5F}"/>
              </a:ext>
            </a:extLst>
          </p:cNvPr>
          <p:cNvSpPr>
            <a:spLocks noGrp="1"/>
          </p:cNvSpPr>
          <p:nvPr>
            <p:ph type="sldNum" sz="quarter" idx="12"/>
          </p:nvPr>
        </p:nvSpPr>
        <p:spPr/>
        <p:txBody>
          <a:bodyPr/>
          <a:lstStyle/>
          <a:p>
            <a:fld id="{0B2821BB-D42A-45DB-8B76-7C8BA77D528D}" type="slidenum">
              <a:rPr lang="pt-BR" smtClean="0"/>
              <a:pPr/>
              <a:t>7</a:t>
            </a:fld>
            <a:endParaRPr lang="pt-BR" dirty="0"/>
          </a:p>
        </p:txBody>
      </p:sp>
    </p:spTree>
    <p:extLst>
      <p:ext uri="{BB962C8B-B14F-4D97-AF65-F5344CB8AC3E}">
        <p14:creationId xmlns:p14="http://schemas.microsoft.com/office/powerpoint/2010/main" val="11711054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C09B6A-C61A-305F-D8DA-3A227202CE78}"/>
            </a:ext>
          </a:extLst>
        </p:cNvPr>
        <p:cNvGrpSpPr/>
        <p:nvPr/>
      </p:nvGrpSpPr>
      <p:grpSpPr>
        <a:xfrm>
          <a:off x="0" y="0"/>
          <a:ext cx="0" cy="0"/>
          <a:chOff x="0" y="0"/>
          <a:chExt cx="0" cy="0"/>
        </a:xfrm>
      </p:grpSpPr>
      <p:sp>
        <p:nvSpPr>
          <p:cNvPr id="2" name="Espaço Reservado para Texto 1">
            <a:extLst>
              <a:ext uri="{FF2B5EF4-FFF2-40B4-BE49-F238E27FC236}">
                <a16:creationId xmlns:a16="http://schemas.microsoft.com/office/drawing/2014/main" id="{C0274010-336C-C2B4-29A6-7B0991D7C046}"/>
              </a:ext>
            </a:extLst>
          </p:cNvPr>
          <p:cNvSpPr>
            <a:spLocks noGrp="1"/>
          </p:cNvSpPr>
          <p:nvPr>
            <p:ph type="body" sz="quarter" idx="10"/>
          </p:nvPr>
        </p:nvSpPr>
        <p:spPr>
          <a:xfrm>
            <a:off x="1040870" y="440267"/>
            <a:ext cx="10515599" cy="525462"/>
          </a:xfrm>
        </p:spPr>
        <p:txBody>
          <a:bodyPr/>
          <a:lstStyle/>
          <a:p>
            <a:r>
              <a:rPr lang="pt-BR" dirty="0">
                <a:solidFill>
                  <a:schemeClr val="accent6">
                    <a:lumMod val="75000"/>
                  </a:schemeClr>
                </a:solidFill>
                <a:effectLst>
                  <a:outerShdw blurRad="38100" dist="38100" dir="2700000" algn="tl">
                    <a:srgbClr val="000000">
                      <a:alpha val="43137"/>
                    </a:srgbClr>
                  </a:outerShdw>
                </a:effectLst>
              </a:rPr>
              <a:t>4.  Decisões Administrativas ANS compartilhadas</a:t>
            </a:r>
          </a:p>
          <a:p>
            <a:endParaRPr lang="pt-BR" dirty="0"/>
          </a:p>
        </p:txBody>
      </p:sp>
      <p:sp>
        <p:nvSpPr>
          <p:cNvPr id="3" name="Espaço Reservado para Texto 2">
            <a:extLst>
              <a:ext uri="{FF2B5EF4-FFF2-40B4-BE49-F238E27FC236}">
                <a16:creationId xmlns:a16="http://schemas.microsoft.com/office/drawing/2014/main" id="{A228A849-1B26-8092-25AF-C64E5001292B}"/>
              </a:ext>
            </a:extLst>
          </p:cNvPr>
          <p:cNvSpPr>
            <a:spLocks noGrp="1"/>
          </p:cNvSpPr>
          <p:nvPr>
            <p:ph type="body" sz="quarter" idx="11"/>
          </p:nvPr>
        </p:nvSpPr>
        <p:spPr/>
        <p:txBody>
          <a:bodyPr/>
          <a:lstStyle/>
          <a:p>
            <a:r>
              <a:rPr lang="pt-BR" sz="1500" b="1" dirty="0"/>
              <a:t>Objetivo </a:t>
            </a:r>
            <a:endParaRPr lang="pt-BR" sz="1500" dirty="0"/>
          </a:p>
          <a:p>
            <a:r>
              <a:rPr lang="pt-BR" sz="1500" dirty="0"/>
              <a:t>Criar o acervo do Banco de Decisões Administrativas ANS (pareceres conclusivos de demanda </a:t>
            </a:r>
            <a:r>
              <a:rPr lang="pt-BR" sz="1500" dirty="0" err="1"/>
              <a:t>NIPs</a:t>
            </a:r>
            <a:r>
              <a:rPr lang="pt-BR" sz="1500" dirty="0"/>
              <a:t> e decisões aos processos administrativos sancionadores) no Portal da Assessoria Regulamentar.</a:t>
            </a:r>
          </a:p>
          <a:p>
            <a:r>
              <a:rPr lang="pt-BR" sz="1500" b="1" dirty="0"/>
              <a:t>Critérios </a:t>
            </a:r>
            <a:endParaRPr lang="pt-BR" sz="1500" dirty="0"/>
          </a:p>
          <a:p>
            <a:r>
              <a:rPr lang="pt-BR" sz="1500" dirty="0"/>
              <a:t>Serão válidos os pareceres conclusivos de demandas </a:t>
            </a:r>
            <a:r>
              <a:rPr lang="pt-BR" sz="1500" dirty="0" err="1"/>
              <a:t>NIPs</a:t>
            </a:r>
            <a:r>
              <a:rPr lang="pt-BR" sz="1500" dirty="0"/>
              <a:t> e decisões de processos administrativos sancionadores que atendam aos seguintes requisitos:</a:t>
            </a:r>
          </a:p>
          <a:p>
            <a:r>
              <a:rPr lang="pt-BR" sz="1500" dirty="0"/>
              <a:t>a) Emitidos a partir de janeiro de 2024 e encaminhados à Federação de 05/01/2026 a 31/07/2026;</a:t>
            </a:r>
          </a:p>
          <a:p>
            <a:r>
              <a:rPr lang="pt-BR" sz="1500" dirty="0"/>
              <a:t>b) Documentos em formato PDF – obrigatoriamente os dados sensíveis necessitam ser enviados no formato “XXXXX” ou sejam ocultos por uma tarja.”</a:t>
            </a:r>
          </a:p>
          <a:p>
            <a:r>
              <a:rPr lang="pt-BR" sz="1500" dirty="0"/>
              <a:t>c) Conteúdo do parecer: deverão estar ocultos os dados sensíveis (nome do representante legal da operadora, nome de quem questionou, e-mail do questionador, dados dos beneficiários, dentre outros dados que possam identificar a Operadora ou beneficiário);</a:t>
            </a:r>
          </a:p>
          <a:p>
            <a:r>
              <a:rPr lang="pt-BR" sz="1500" dirty="0"/>
              <a:t>d) Decisões administrativas endereçadas exclusivamente à Singular pela ANS. (*)</a:t>
            </a:r>
          </a:p>
          <a:p>
            <a:r>
              <a:rPr lang="pt-BR" sz="1500" dirty="0"/>
              <a:t>Serão premiadas as 03 Singulares com maior nº de Nº Decisões Administrativas ANS válidas encaminhadas à Assessoria Regulamentar da Federação.</a:t>
            </a:r>
          </a:p>
          <a:p>
            <a:r>
              <a:rPr lang="pt-BR" sz="1500" dirty="0"/>
              <a:t>Em caso de empate, ambas as Singulares receberão a premiação compatível com a sua colocação no Ranking.</a:t>
            </a:r>
          </a:p>
          <a:p>
            <a:r>
              <a:rPr lang="pt-BR" sz="1500" dirty="0"/>
              <a:t>(*) Atenção: A disponibilização das Decisões Administrativas ANS recebidas das Singulares no Portal da Assessoria Regulamentar, dependerá de análise prévia, mas, independentemente, serão contabilizadas para fim da premiação.</a:t>
            </a:r>
          </a:p>
          <a:p>
            <a:endParaRPr lang="pt-BR" dirty="0"/>
          </a:p>
        </p:txBody>
      </p:sp>
      <p:sp>
        <p:nvSpPr>
          <p:cNvPr id="4" name="Espaço Reservado para Número de Slide 3">
            <a:extLst>
              <a:ext uri="{FF2B5EF4-FFF2-40B4-BE49-F238E27FC236}">
                <a16:creationId xmlns:a16="http://schemas.microsoft.com/office/drawing/2014/main" id="{977AB201-EB77-6BF0-87C0-59A1A0DA3876}"/>
              </a:ext>
            </a:extLst>
          </p:cNvPr>
          <p:cNvSpPr>
            <a:spLocks noGrp="1"/>
          </p:cNvSpPr>
          <p:nvPr>
            <p:ph type="sldNum" sz="quarter" idx="12"/>
          </p:nvPr>
        </p:nvSpPr>
        <p:spPr/>
        <p:txBody>
          <a:bodyPr/>
          <a:lstStyle/>
          <a:p>
            <a:fld id="{0B2821BB-D42A-45DB-8B76-7C8BA77D528D}" type="slidenum">
              <a:rPr lang="pt-BR" smtClean="0"/>
              <a:pPr/>
              <a:t>8</a:t>
            </a:fld>
            <a:endParaRPr lang="pt-BR" dirty="0"/>
          </a:p>
        </p:txBody>
      </p:sp>
    </p:spTree>
    <p:extLst>
      <p:ext uri="{BB962C8B-B14F-4D97-AF65-F5344CB8AC3E}">
        <p14:creationId xmlns:p14="http://schemas.microsoft.com/office/powerpoint/2010/main" val="7534444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Texto 2">
            <a:extLst>
              <a:ext uri="{FF2B5EF4-FFF2-40B4-BE49-F238E27FC236}">
                <a16:creationId xmlns:a16="http://schemas.microsoft.com/office/drawing/2014/main" id="{FA4A929A-07D9-D608-7A22-6C178F218054}"/>
              </a:ext>
            </a:extLst>
          </p:cNvPr>
          <p:cNvSpPr>
            <a:spLocks noGrp="1"/>
          </p:cNvSpPr>
          <p:nvPr>
            <p:ph type="body" sz="quarter" idx="11"/>
          </p:nvPr>
        </p:nvSpPr>
        <p:spPr>
          <a:xfrm>
            <a:off x="668339" y="3150864"/>
            <a:ext cx="7027862" cy="389466"/>
          </a:xfrm>
        </p:spPr>
        <p:txBody>
          <a:bodyPr/>
          <a:lstStyle/>
          <a:p>
            <a:r>
              <a:rPr lang="pt-BR" dirty="0"/>
              <a:t>Fabiano Pereira</a:t>
            </a:r>
          </a:p>
        </p:txBody>
      </p:sp>
      <p:sp>
        <p:nvSpPr>
          <p:cNvPr id="4" name="Espaço Reservado para Texto 3">
            <a:extLst>
              <a:ext uri="{FF2B5EF4-FFF2-40B4-BE49-F238E27FC236}">
                <a16:creationId xmlns:a16="http://schemas.microsoft.com/office/drawing/2014/main" id="{698BEF4D-7664-50FC-AD64-52E555C88A31}"/>
              </a:ext>
            </a:extLst>
          </p:cNvPr>
          <p:cNvSpPr>
            <a:spLocks noGrp="1"/>
          </p:cNvSpPr>
          <p:nvPr>
            <p:ph type="body" sz="quarter" idx="12"/>
          </p:nvPr>
        </p:nvSpPr>
        <p:spPr>
          <a:xfrm>
            <a:off x="668339" y="3548797"/>
            <a:ext cx="7027862" cy="389466"/>
          </a:xfrm>
        </p:spPr>
        <p:txBody>
          <a:bodyPr/>
          <a:lstStyle/>
          <a:p>
            <a:r>
              <a:rPr lang="pt-BR" dirty="0"/>
              <a:t>a.regulamentar@unimedpr.coop.br</a:t>
            </a:r>
          </a:p>
          <a:p>
            <a:endParaRPr lang="pt-BR" dirty="0"/>
          </a:p>
        </p:txBody>
      </p:sp>
    </p:spTree>
    <p:extLst>
      <p:ext uri="{BB962C8B-B14F-4D97-AF65-F5344CB8AC3E}">
        <p14:creationId xmlns:p14="http://schemas.microsoft.com/office/powerpoint/2010/main" val="3301318626"/>
      </p:ext>
    </p:extLst>
  </p:cSld>
  <p:clrMapOvr>
    <a:masterClrMapping/>
  </p:clrMapOvr>
</p:sld>
</file>

<file path=ppt/theme/theme1.xml><?xml version="1.0" encoding="utf-8"?>
<a:theme xmlns:a="http://schemas.openxmlformats.org/drawingml/2006/main" name="Tema do Office">
  <a:themeElements>
    <a:clrScheme name="Unimed">
      <a:dk1>
        <a:srgbClr val="004D4C"/>
      </a:dk1>
      <a:lt1>
        <a:srgbClr val="FFFFFF"/>
      </a:lt1>
      <a:dk2>
        <a:srgbClr val="004D4C"/>
      </a:dk2>
      <a:lt2>
        <a:srgbClr val="FFFFFF"/>
      </a:lt2>
      <a:accent1>
        <a:srgbClr val="004D4C"/>
      </a:accent1>
      <a:accent2>
        <a:srgbClr val="00995D"/>
      </a:accent2>
      <a:accent3>
        <a:srgbClr val="CCE2BA"/>
      </a:accent3>
      <a:accent4>
        <a:srgbClr val="F47820"/>
      </a:accent4>
      <a:accent5>
        <a:srgbClr val="FFE595"/>
      </a:accent5>
      <a:accent6>
        <a:srgbClr val="B1D34B"/>
      </a:accent6>
      <a:hlink>
        <a:srgbClr val="00995D"/>
      </a:hlink>
      <a:folHlink>
        <a:srgbClr val="B1D34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1668</TotalTime>
  <Words>1037</Words>
  <Application>Microsoft Office PowerPoint</Application>
  <PresentationFormat>Widescreen</PresentationFormat>
  <Paragraphs>58</Paragraphs>
  <Slides>9</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9</vt:i4>
      </vt:variant>
    </vt:vector>
  </HeadingPairs>
  <TitlesOfParts>
    <vt:vector size="13" baseType="lpstr">
      <vt:lpstr>Arial</vt:lpstr>
      <vt:lpstr>Calibri</vt:lpstr>
      <vt:lpstr>Trebuchet MS</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Fabrício Liguori Cosimato Correa</dc:creator>
  <cp:lastModifiedBy>FDPR-JURI-Fabiano Luiz Ribeiro Pereira</cp:lastModifiedBy>
  <cp:revision>33</cp:revision>
  <dcterms:created xsi:type="dcterms:W3CDTF">2023-01-17T17:38:27Z</dcterms:created>
  <dcterms:modified xsi:type="dcterms:W3CDTF">2025-11-24T14:37:39Z</dcterms:modified>
</cp:coreProperties>
</file>