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695" r:id="rId2"/>
  </p:sldMasterIdLst>
  <p:notesMasterIdLst>
    <p:notesMasterId r:id="rId29"/>
  </p:notesMasterIdLst>
  <p:handoutMasterIdLst>
    <p:handoutMasterId r:id="rId30"/>
  </p:handoutMasterIdLst>
  <p:sldIdLst>
    <p:sldId id="3122" r:id="rId3"/>
    <p:sldId id="3111" r:id="rId4"/>
    <p:sldId id="3148" r:id="rId5"/>
    <p:sldId id="3149" r:id="rId6"/>
    <p:sldId id="3150" r:id="rId7"/>
    <p:sldId id="3151" r:id="rId8"/>
    <p:sldId id="3152" r:id="rId9"/>
    <p:sldId id="3153" r:id="rId10"/>
    <p:sldId id="3154" r:id="rId11"/>
    <p:sldId id="3155" r:id="rId12"/>
    <p:sldId id="3156" r:id="rId13"/>
    <p:sldId id="3157" r:id="rId14"/>
    <p:sldId id="3158" r:id="rId15"/>
    <p:sldId id="3159" r:id="rId16"/>
    <p:sldId id="3161" r:id="rId17"/>
    <p:sldId id="3164" r:id="rId18"/>
    <p:sldId id="3167" r:id="rId19"/>
    <p:sldId id="3168" r:id="rId20"/>
    <p:sldId id="3171" r:id="rId21"/>
    <p:sldId id="3174" r:id="rId22"/>
    <p:sldId id="3177" r:id="rId23"/>
    <p:sldId id="3182" r:id="rId24"/>
    <p:sldId id="3185" r:id="rId25"/>
    <p:sldId id="3188" r:id="rId26"/>
    <p:sldId id="3191" r:id="rId27"/>
    <p:sldId id="4319" r:id="rId28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768" userDrawn="1">
          <p15:clr>
            <a:srgbClr val="A4A3A4"/>
          </p15:clr>
        </p15:guide>
        <p15:guide id="5" pos="3584" userDrawn="1">
          <p15:clr>
            <a:srgbClr val="A4A3A4"/>
          </p15:clr>
        </p15:guide>
        <p15:guide id="6" pos="4096" userDrawn="1">
          <p15:clr>
            <a:srgbClr val="A4A3A4"/>
          </p15:clr>
        </p15:guide>
        <p15:guide id="7" pos="7321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orient="horz" pos="2251" userDrawn="1">
          <p15:clr>
            <a:srgbClr val="A4A3A4"/>
          </p15:clr>
        </p15:guide>
        <p15:guide id="10" pos="3430" userDrawn="1">
          <p15:clr>
            <a:srgbClr val="A4A3A4"/>
          </p15:clr>
        </p15:guide>
        <p15:guide id="11" pos="7577" userDrawn="1">
          <p15:clr>
            <a:srgbClr val="A4A3A4"/>
          </p15:clr>
        </p15:guide>
        <p15:guide id="12" pos="4966" userDrawn="1">
          <p15:clr>
            <a:srgbClr val="A4A3A4"/>
          </p15:clr>
        </p15:guide>
        <p15:guide id="13" pos="55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7F"/>
    <a:srgbClr val="00985C"/>
    <a:srgbClr val="005834"/>
    <a:srgbClr val="FFE699"/>
    <a:srgbClr val="70AD47"/>
    <a:srgbClr val="595959"/>
    <a:srgbClr val="A6A6A6"/>
    <a:srgbClr val="FF7979"/>
    <a:srgbClr val="F2F2F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9" autoAdjust="0"/>
    <p:restoredTop sz="84369" autoAdjust="0"/>
  </p:normalViewPr>
  <p:slideViewPr>
    <p:cSldViewPr>
      <p:cViewPr varScale="1">
        <p:scale>
          <a:sx n="71" d="100"/>
          <a:sy n="71" d="100"/>
        </p:scale>
        <p:origin x="210" y="96"/>
      </p:cViewPr>
      <p:guideLst>
        <p:guide orient="horz" pos="572"/>
        <p:guide orient="horz" pos="4065"/>
        <p:guide orient="horz" pos="3702"/>
        <p:guide pos="768"/>
        <p:guide pos="3584"/>
        <p:guide pos="4096"/>
        <p:guide pos="7321"/>
        <p:guide orient="horz" pos="845"/>
        <p:guide orient="horz" pos="2251"/>
        <p:guide pos="3430"/>
        <p:guide pos="7577"/>
        <p:guide pos="4966"/>
        <p:guide pos="5581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40" y="66"/>
      </p:cViewPr>
      <p:guideLst>
        <p:guide orient="horz" pos="3051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\Desktop\Unimed%20Po&#231;os%20de%20Ca&#231;das%20-%20Pesquisa%20ANS%202025%20(Base%202024)%20-Processamento%20A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1-4020-96C6-1637C8A73E6B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1-4020-96C6-1637C8A73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42.105263157894733</c:v>
                </c:pt>
                <c:pt idx="1">
                  <c:v>57.894736842105267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71-4020-96C6-1637C8A73E6B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57.894736842105267</c:v>
                </c:pt>
                <c:pt idx="1">
                  <c:v>42.105263157894733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1-4020-96C6-1637C8A73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E3-4488-83FA-BF20526A9F91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E3-4488-83FA-BF20526A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86.71875</c:v>
                </c:pt>
                <c:pt idx="1">
                  <c:v>85.245901639344254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3-4488-83FA-BF20526A9F9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13.28125</c:v>
                </c:pt>
                <c:pt idx="1">
                  <c:v>14.754098360655746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3-4488-83FA-BF20526A9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9-41B7-A5C0-018A72A235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9-41B7-A5C0-018A72A235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99-41B7-A5C0-018A72A235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99-41B7-A5C0-018A72A2355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99-41B7-A5C0-018A72A235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99-41B7-A5C0-018A72A2355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99-41B7-A5C0-018A72A235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30.225080385852088</c:v>
                </c:pt>
                <c:pt idx="1">
                  <c:v>55.627009646302248</c:v>
                </c:pt>
                <c:pt idx="2">
                  <c:v>10.289389067524116</c:v>
                </c:pt>
                <c:pt idx="3">
                  <c:v>2.8938906752411575</c:v>
                </c:pt>
                <c:pt idx="4">
                  <c:v>0.96463022508038598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99-41B7-A5C0-018A72A235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8-4F33-A0AA-4E4F7FECFB0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8-4F33-A0AA-4E4F7FECFB0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38-4F33-A0AA-4E4F7FECF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64.835164835164832</c:v>
                </c:pt>
                <c:pt idx="1">
                  <c:v>35.164835164835168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8-4F33-A0AA-4E4F7FEC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35345347677074E-3"/>
                  <c:y val="-0.260075648116309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A4-4B96-9E1E-BA5255A0CCB3}"/>
                </c:ext>
              </c:extLst>
            </c:dLbl>
            <c:dLbl>
              <c:idx val="1"/>
              <c:layout>
                <c:manualLayout>
                  <c:x val="-2.0396122071135222E-2"/>
                  <c:y val="-0.30436435001500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A4-4B96-9E1E-BA5255A0C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92.222222222222214</c:v>
                </c:pt>
                <c:pt idx="1">
                  <c:v>89.655172413793096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4-4B96-9E1E-BA5255A0CCB3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7.7777777777777857</c:v>
                </c:pt>
                <c:pt idx="1">
                  <c:v>10.344827586206904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4-4B96-9E1E-BA5255A0C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D-4279-856A-B62138015ED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D-4279-856A-B62138015ED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D-4279-856A-B62138015ED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D-4279-856A-B62138015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FD-4279-856A-B62138015E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FD-4279-856A-B62138015E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FD-4279-856A-B62138015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27.669902912621357</c:v>
                </c:pt>
                <c:pt idx="1">
                  <c:v>63.10679611650486</c:v>
                </c:pt>
                <c:pt idx="2">
                  <c:v>5.3398058252427179</c:v>
                </c:pt>
                <c:pt idx="3">
                  <c:v>1.9417475728155338</c:v>
                </c:pt>
                <c:pt idx="4">
                  <c:v>1.9417475728155338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FD-4279-856A-B62138015E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9-41A7-876C-168B3A76ADE0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9-41A7-876C-168B3A76A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84.615384615384613</c:v>
                </c:pt>
                <c:pt idx="1">
                  <c:v>83.486238532110093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9-41A7-876C-168B3A76ADE0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15.384615384615387</c:v>
                </c:pt>
                <c:pt idx="1">
                  <c:v>16.513761467889907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9-41A7-876C-168B3A76A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B-4B9E-91AE-A0F8DA5F2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B-4B9E-91AE-A0F8DA5F2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B-4B9E-91AE-A0F8DA5F2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0B-4B9E-91AE-A0F8DA5F2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0B-4B9E-91AE-A0F8DA5F2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0B-4B9E-91AE-A0F8DA5F24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0B-4B9E-91AE-A0F8DA5F2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35.561497326203209</c:v>
                </c:pt>
                <c:pt idx="1">
                  <c:v>48.395721925133692</c:v>
                </c:pt>
                <c:pt idx="2">
                  <c:v>13.636363636363635</c:v>
                </c:pt>
                <c:pt idx="3">
                  <c:v>1.0695187165775399</c:v>
                </c:pt>
                <c:pt idx="4">
                  <c:v>1.3368983957219251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0B-4B9E-91AE-A0F8DA5F24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0-44F7-83FB-6D06C352300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0-44F7-83FB-6D06C352300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0-44F7-83FB-6D06C352300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0-44F7-83FB-6D06C352300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10-44F7-83FB-6D06C352300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10-44F7-83FB-6D06C3523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14.705882352941178</c:v>
                </c:pt>
                <c:pt idx="1">
                  <c:v>61.764705882352942</c:v>
                </c:pt>
                <c:pt idx="2">
                  <c:v>6.1497326203208562</c:v>
                </c:pt>
                <c:pt idx="3">
                  <c:v>13.101604278074866</c:v>
                </c:pt>
                <c:pt idx="4">
                  <c:v>4.2780748663101598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310-44F7-83FB-6D06C35230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363533854429073"/>
          <c:y val="5.0925867599883351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10.263157894736842</c:v>
                </c:pt>
                <c:pt idx="1">
                  <c:v>18.947368421052634</c:v>
                </c:pt>
                <c:pt idx="2">
                  <c:v>23.684210526315788</c:v>
                </c:pt>
                <c:pt idx="3">
                  <c:v>17.631578947368421</c:v>
                </c:pt>
                <c:pt idx="4">
                  <c:v>13.684210526315791</c:v>
                </c:pt>
                <c:pt idx="5">
                  <c:v>15.789473684210526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348-AB8A-AF1A156EE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9-4955-BE7F-268FF1EA7D2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9-4955-BE7F-268FF1EA7D2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39-4955-BE7F-268FF1EA7D2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39-4955-BE7F-268FF1EA7D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39-4955-BE7F-268FF1EA7D2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39-4955-BE7F-268FF1EA7D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60.230547550432277</c:v>
                </c:pt>
                <c:pt idx="1">
                  <c:v>25.936599423631122</c:v>
                </c:pt>
                <c:pt idx="2">
                  <c:v>12.968299711815561</c:v>
                </c:pt>
                <c:pt idx="3">
                  <c:v>0.86455331412103753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39-4955-BE7F-268FF1EA7D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7-4980-A90C-B833F89A68A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7-4980-A90C-B833F89A68A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7-4980-A90C-B833F89A68A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7-4980-A90C-B833F89A68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7-4980-A90C-B833F89A68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F7-4980-A90C-B833F89A68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71.535580524344567</c:v>
                </c:pt>
                <c:pt idx="1">
                  <c:v>18.352059925093634</c:v>
                </c:pt>
                <c:pt idx="2">
                  <c:v>7.4906367041198507</c:v>
                </c:pt>
                <c:pt idx="3">
                  <c:v>2.6217228464419478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F7-4980-A90C-B833F89A68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79-4921-AAF7-B433BA63087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79-4921-AAF7-B433BA63087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279-4921-AAF7-B433BA630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17.717717717717719</c:v>
                </c:pt>
                <c:pt idx="1">
                  <c:v>82.282282282282281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9-4921-AAF7-B433BA630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3A-4D96-A550-3E6014F58D04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A-4D96-A550-3E6014F58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88.275862068965523</c:v>
                </c:pt>
                <c:pt idx="1">
                  <c:v>86.19047619047619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A-4D96-A550-3E6014F58D04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11.724137931034477</c:v>
                </c:pt>
                <c:pt idx="1">
                  <c:v>13.80952380952381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3A-4D96-A550-3E6014F58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6-4EC0-97A2-19B0BFE66E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6-4EC0-97A2-19B0BFE66E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6-4EC0-97A2-19B0BFE66E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6-4EC0-97A2-19B0BFE66E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66-4EC0-97A2-19B0BFE66E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66-4EC0-97A2-19B0BFE66E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66-4EC0-97A2-19B0BFE66E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40.845070422535215</c:v>
                </c:pt>
                <c:pt idx="1">
                  <c:v>46.197183098591552</c:v>
                </c:pt>
                <c:pt idx="2">
                  <c:v>9.295774647887324</c:v>
                </c:pt>
                <c:pt idx="3">
                  <c:v>2.8169014084507045</c:v>
                </c:pt>
                <c:pt idx="4">
                  <c:v>0.84507042253521114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66-4EC0-97A2-19B0BFE66E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C-4E2D-AC44-5C5BE85F960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C-4E2D-AC44-5C5BE85F960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4C-4E2D-AC44-5C5BE85F960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4C-4E2D-AC44-5C5BE85F960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4C-4E2D-AC44-5C5BE85F96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4C-4E2D-AC44-5C5BE85F96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4C-4E2D-AC44-5C5BE85F96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28.07017543859649</c:v>
                </c:pt>
                <c:pt idx="1">
                  <c:v>47.368421052631575</c:v>
                </c:pt>
                <c:pt idx="2">
                  <c:v>19.005847953216374</c:v>
                </c:pt>
                <c:pt idx="3">
                  <c:v>3.2163742690058479</c:v>
                </c:pt>
                <c:pt idx="4">
                  <c:v>2.3391812865497075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4C-4E2D-AC44-5C5BE85F9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9214634168925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8-48D6-AE62-E05921C41CE2}"/>
                </c:ext>
              </c:extLst>
            </c:dLbl>
            <c:dLbl>
              <c:idx val="1"/>
              <c:layout>
                <c:manualLayout>
                  <c:x val="-3.0942547310474716E-2"/>
                  <c:y val="-0.240222962869123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8-48D6-AE62-E05921C41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82.638888888888886</c:v>
                </c:pt>
                <c:pt idx="1">
                  <c:v>70.202020202020208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8-48D6-AE62-E05921C41CE2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17.361111111111114</c:v>
                </c:pt>
                <c:pt idx="1">
                  <c:v>29.797979797979792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38-48D6-AE62-E05921C4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286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5600" y="714375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0" tIns="47265" rIns="94530" bIns="4726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2DA896-93E3-4EA8-8172-8F0E591BFF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16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484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3ABF06A-BCDC-4110-8509-C1FA05F90251}" type="datetimeFigureOut">
              <a:rPr lang="pt-BR" smtClean="0"/>
              <a:t>28/02/2025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666EDD2-4AA7-48CF-AF4F-DA8606C9E10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24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489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3ABF06A-BCDC-4110-8509-C1FA05F90251}" type="datetimeFigureOut">
              <a:rPr lang="pt-BR" smtClean="0"/>
              <a:t>28/02/2025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666EDD2-4AA7-48CF-AF4F-DA8606C9E10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1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9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3CD563-73CB-405D-4543-43981A2D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04" y="6356351"/>
            <a:ext cx="2743380" cy="365125"/>
          </a:xfrm>
          <a:prstGeom prst="rect">
            <a:avLst/>
          </a:prstGeom>
        </p:spPr>
        <p:txBody>
          <a:bodyPr/>
          <a:lstStyle/>
          <a:p>
            <a:fld id="{4BA926F3-DCE3-43C1-B8E3-A6C3F4563D84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5BF65B-607D-7A16-4707-6807590D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14" y="6356351"/>
            <a:ext cx="4114173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E84FA7-9A6B-72CC-DA0B-B41DBF47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18" y="6356351"/>
            <a:ext cx="2743379" cy="365125"/>
          </a:xfrm>
          <a:prstGeom prst="rect">
            <a:avLst/>
          </a:prstGeom>
        </p:spPr>
        <p:txBody>
          <a:bodyPr/>
          <a:lstStyle/>
          <a:p>
            <a:fld id="{185DC2B6-A44C-4A11-B191-22BFA3B74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21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petros petrobras logo"/>
          <p:cNvSpPr>
            <a:spLocks noChangeAspect="1" noChangeArrowheads="1"/>
          </p:cNvSpPr>
          <p:nvPr userDrawn="1"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dirty="0"/>
          </a:p>
        </p:txBody>
      </p:sp>
      <p:sp>
        <p:nvSpPr>
          <p:cNvPr id="8" name="Retângulo de cantos arredondados 13">
            <a:extLst>
              <a:ext uri="{FF2B5EF4-FFF2-40B4-BE49-F238E27FC236}">
                <a16:creationId xmlns:a16="http://schemas.microsoft.com/office/drawing/2014/main" id="{6B1AD6DA-0B90-4E48-0534-8F937944B1D8}"/>
              </a:ext>
            </a:extLst>
          </p:cNvPr>
          <p:cNvSpPr/>
          <p:nvPr userDrawn="1"/>
        </p:nvSpPr>
        <p:spPr>
          <a:xfrm>
            <a:off x="-243752" y="168833"/>
            <a:ext cx="593335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89" dirty="0">
              <a:latin typeface="Myriad Pro" panose="020B0503030403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A77106-E2C5-B0C4-FCF1-AEB4CFBD6F38}"/>
              </a:ext>
            </a:extLst>
          </p:cNvPr>
          <p:cNvSpPr/>
          <p:nvPr userDrawn="1"/>
        </p:nvSpPr>
        <p:spPr>
          <a:xfrm>
            <a:off x="-343958" y="160339"/>
            <a:ext cx="344042" cy="726193"/>
          </a:xfrm>
          <a:prstGeom prst="rect">
            <a:avLst/>
          </a:prstGeom>
          <a:solidFill>
            <a:srgbClr val="EE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62780E2-9859-24F1-2F40-50A65A311B58}"/>
              </a:ext>
            </a:extLst>
          </p:cNvPr>
          <p:cNvCxnSpPr>
            <a:cxnSpLocks/>
          </p:cNvCxnSpPr>
          <p:nvPr userDrawn="1"/>
        </p:nvCxnSpPr>
        <p:spPr>
          <a:xfrm>
            <a:off x="0" y="6741368"/>
            <a:ext cx="1129784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1834190-FAAB-9B69-B333-A3EF3CFD3B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43" y="6031958"/>
            <a:ext cx="932393" cy="8260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8F25AAA-E55C-46A4-DE40-E31D4B7E8D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42" y="226210"/>
            <a:ext cx="1486514" cy="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B2996A8-B4D5-4E7B-AC48-283BBD3A9A7B}"/>
              </a:ext>
            </a:extLst>
          </p:cNvPr>
          <p:cNvCxnSpPr/>
          <p:nvPr userDrawn="1"/>
        </p:nvCxnSpPr>
        <p:spPr>
          <a:xfrm>
            <a:off x="0" y="6845536"/>
            <a:ext cx="12192000" cy="1246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Resultado de imagem para petros petrobras logo"/>
          <p:cNvSpPr>
            <a:spLocks noChangeAspect="1" noChangeArrowheads="1"/>
          </p:cNvSpPr>
          <p:nvPr userDrawn="1"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dirty="0"/>
          </a:p>
        </p:txBody>
      </p:sp>
      <p:sp>
        <p:nvSpPr>
          <p:cNvPr id="8" name="Retângulo de cantos arredondados 13">
            <a:extLst>
              <a:ext uri="{FF2B5EF4-FFF2-40B4-BE49-F238E27FC236}">
                <a16:creationId xmlns:a16="http://schemas.microsoft.com/office/drawing/2014/main" id="{6B1AD6DA-0B90-4E48-0534-8F937944B1D8}"/>
              </a:ext>
            </a:extLst>
          </p:cNvPr>
          <p:cNvSpPr/>
          <p:nvPr userDrawn="1"/>
        </p:nvSpPr>
        <p:spPr>
          <a:xfrm>
            <a:off x="-243752" y="168833"/>
            <a:ext cx="593335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89" dirty="0">
              <a:latin typeface="Myriad Pro" panose="020B0503030403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A77106-E2C5-B0C4-FCF1-AEB4CFBD6F38}"/>
              </a:ext>
            </a:extLst>
          </p:cNvPr>
          <p:cNvSpPr/>
          <p:nvPr userDrawn="1"/>
        </p:nvSpPr>
        <p:spPr>
          <a:xfrm>
            <a:off x="-343958" y="160339"/>
            <a:ext cx="344042" cy="726193"/>
          </a:xfrm>
          <a:prstGeom prst="rect">
            <a:avLst/>
          </a:prstGeom>
          <a:solidFill>
            <a:srgbClr val="EE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5E4F9F-1A18-C595-3B99-4BF6E77C58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42" y="226210"/>
            <a:ext cx="1486514" cy="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1.svg"/><Relationship Id="rId7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1.svg"/><Relationship Id="rId7" Type="http://schemas.openxmlformats.org/officeDocument/2006/relationships/chart" Target="../charts/chart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1.svg"/><Relationship Id="rId7" Type="http://schemas.openxmlformats.org/officeDocument/2006/relationships/chart" Target="../charts/chart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1.svg"/><Relationship Id="rId7" Type="http://schemas.openxmlformats.org/officeDocument/2006/relationships/chart" Target="../charts/chart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A9EEA97-F60A-059A-DED3-BB67D29D8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13">
            <a:extLst>
              <a:ext uri="{FF2B5EF4-FFF2-40B4-BE49-F238E27FC236}">
                <a16:creationId xmlns:a16="http://schemas.microsoft.com/office/drawing/2014/main" id="{899756C5-6416-4456-5A28-F855E556510E}"/>
              </a:ext>
            </a:extLst>
          </p:cNvPr>
          <p:cNvSpPr/>
          <p:nvPr/>
        </p:nvSpPr>
        <p:spPr>
          <a:xfrm>
            <a:off x="0" y="677114"/>
            <a:ext cx="6071319" cy="2885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544" dirty="0">
                <a:solidFill>
                  <a:srgbClr val="000000">
                    <a:lumMod val="75000"/>
                    <a:lumOff val="25000"/>
                  </a:srgbClr>
                </a:solidFill>
                <a:latin typeface="Arial Rounded MT Bold" panose="020F0704030504030204" pitchFamily="34" charset="0"/>
              </a:rPr>
              <a:t>Pesquisa de Satisfação com Beneficiários 2025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658" dirty="0">
                <a:solidFill>
                  <a:srgbClr val="000000">
                    <a:lumMod val="75000"/>
                    <a:lumOff val="25000"/>
                  </a:srgbClr>
                </a:solidFill>
                <a:latin typeface="Arial Rounded MT Bold" panose="020F0704030504030204" pitchFamily="34" charset="0"/>
              </a:rPr>
              <a:t>(Ano Base 2024)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658" dirty="0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9F4459-6C83-4DB2-CB17-F13352883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99" y="3645024"/>
            <a:ext cx="2036867" cy="814786"/>
          </a:xfrm>
          <a:prstGeom prst="rect">
            <a:avLst/>
          </a:prstGeom>
        </p:spPr>
      </p:pic>
      <p:pic>
        <p:nvPicPr>
          <p:cNvPr id="6" name="Imagem 5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DF9F83D4-6563-A0CB-9733-26781D93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-1" r="23828" b="-107"/>
          <a:stretch/>
        </p:blipFill>
        <p:spPr>
          <a:xfrm>
            <a:off x="6096000" y="-27384"/>
            <a:ext cx="6120680" cy="68853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BC529D4-9939-8EA1-E3BD-0F6E34E3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725144"/>
            <a:ext cx="2664296" cy="1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43336"/>
              </p:ext>
            </p:extLst>
          </p:nvPr>
        </p:nvGraphicFramePr>
        <p:xfrm>
          <a:off x="911424" y="1340768"/>
          <a:ext cx="10188000" cy="515965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25994"/>
                  </a:ext>
                </a:extLst>
              </a:tr>
              <a:tr h="3439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6045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26462"/>
                  </a:ext>
                </a:extLst>
              </a:tr>
              <a:tr h="234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15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61109"/>
                  </a:ext>
                </a:extLst>
              </a:tr>
            </a:tbl>
          </a:graphicData>
        </a:graphic>
      </p:graphicFrame>
      <p:sp>
        <p:nvSpPr>
          <p:cNvPr id="4" name="Retângulo de cantos arredondados 13">
            <a:extLst>
              <a:ext uri="{FF2B5EF4-FFF2-40B4-BE49-F238E27FC236}">
                <a16:creationId xmlns:a16="http://schemas.microsoft.com/office/drawing/2014/main" id="{D469DCBB-2F3D-9E65-7C29-1CBD84F3C0EC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37C914-241D-3D0F-6971-323F61EB7FC8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23301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38120"/>
              </p:ext>
            </p:extLst>
          </p:nvPr>
        </p:nvGraphicFramePr>
        <p:xfrm>
          <a:off x="983432" y="1283617"/>
          <a:ext cx="10188000" cy="4599423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61109"/>
                  </a:ext>
                </a:extLst>
              </a:tr>
            </a:tbl>
          </a:graphicData>
        </a:graphic>
      </p:graphicFrame>
      <p:sp>
        <p:nvSpPr>
          <p:cNvPr id="3" name="Retângulo de cantos arredondados 13">
            <a:extLst>
              <a:ext uri="{FF2B5EF4-FFF2-40B4-BE49-F238E27FC236}">
                <a16:creationId xmlns:a16="http://schemas.microsoft.com/office/drawing/2014/main" id="{608DBA00-CE48-B162-A117-1EDEA8AAB055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805D3C-1993-3648-04E8-1BAC06D3211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378431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85953"/>
              </p:ext>
            </p:extLst>
          </p:nvPr>
        </p:nvGraphicFramePr>
        <p:xfrm>
          <a:off x="887529" y="1273167"/>
          <a:ext cx="10188000" cy="4833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259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60453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4" name="Retângulo de cantos arredondados 13">
            <a:extLst>
              <a:ext uri="{FF2B5EF4-FFF2-40B4-BE49-F238E27FC236}">
                <a16:creationId xmlns:a16="http://schemas.microsoft.com/office/drawing/2014/main" id="{8AE683F3-05FE-B5D4-65CD-84D866BCBC7A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506786-5A7F-2329-8FD2-744A8745BCD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87338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073E55-E6F2-5CCF-4F14-6F12FA0B6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08061"/>
              </p:ext>
            </p:extLst>
          </p:nvPr>
        </p:nvGraphicFramePr>
        <p:xfrm>
          <a:off x="263352" y="1268760"/>
          <a:ext cx="2664962" cy="1960556"/>
        </p:xfrm>
        <a:graphic>
          <a:graphicData uri="http://schemas.openxmlformats.org/drawingml/2006/table">
            <a:tbl>
              <a:tblPr/>
              <a:tblGrid>
                <a:gridCol w="1584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80962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POÇOS DE CALDAS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CAMPESTRE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038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BOTELHOS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757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CALDAS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930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POUSO ALEGRE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992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ANDRADAS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1040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9DBDE18-7DA6-C991-C986-E87C95DD1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16147"/>
              </p:ext>
            </p:extLst>
          </p:nvPr>
        </p:nvGraphicFramePr>
        <p:xfrm>
          <a:off x="6125406" y="1268760"/>
          <a:ext cx="5371194" cy="3896704"/>
        </p:xfrm>
        <a:graphic>
          <a:graphicData uri="http://schemas.openxmlformats.org/drawingml/2006/table">
            <a:tbl>
              <a:tblPr/>
              <a:tblGrid>
                <a:gridCol w="1780136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09428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27210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D41B772-0081-3DE1-0BBD-1398BC400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86195"/>
              </p:ext>
            </p:extLst>
          </p:nvPr>
        </p:nvGraphicFramePr>
        <p:xfrm>
          <a:off x="3359696" y="1268760"/>
          <a:ext cx="2160240" cy="1986798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27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2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035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302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571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610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30732"/>
                  </a:ext>
                </a:extLst>
              </a:tr>
            </a:tbl>
          </a:graphicData>
        </a:graphic>
      </p:graphicFrame>
      <p:sp>
        <p:nvSpPr>
          <p:cNvPr id="5" name="Retângulo de cantos arredondados 13">
            <a:extLst>
              <a:ext uri="{FF2B5EF4-FFF2-40B4-BE49-F238E27FC236}">
                <a16:creationId xmlns:a16="http://schemas.microsoft.com/office/drawing/2014/main" id="{246F3748-320B-78BE-15BA-5A991EEB746B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1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544616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Descrição do Perfil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8D39F-320F-19E0-EA54-43F337B7BDC1}"/>
              </a:ext>
            </a:extLst>
          </p:cNvPr>
          <p:cNvSpPr txBox="1"/>
          <p:nvPr/>
        </p:nvSpPr>
        <p:spPr>
          <a:xfrm>
            <a:off x="6240016" y="990832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latin typeface="Calibri" panose="020F0502020204030204"/>
                <a:cs typeface="+mn-cs"/>
              </a:rPr>
              <a:t>Gênero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382509A-C947-B0BF-F6C4-A5455E4F1B16}"/>
              </a:ext>
            </a:extLst>
          </p:cNvPr>
          <p:cNvCxnSpPr>
            <a:cxnSpLocks/>
          </p:cNvCxnSpPr>
          <p:nvPr/>
        </p:nvCxnSpPr>
        <p:spPr>
          <a:xfrm>
            <a:off x="6096000" y="1124745"/>
            <a:ext cx="0" cy="4992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9B6AD3-1451-7737-2D8F-E7DCA9BF9F70}"/>
              </a:ext>
            </a:extLst>
          </p:cNvPr>
          <p:cNvSpPr txBox="1"/>
          <p:nvPr/>
        </p:nvSpPr>
        <p:spPr>
          <a:xfrm>
            <a:off x="-25846" y="6458387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Nota: Resultados apresentados em percentual (%).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CE2DE7-1400-742B-40BD-F27401DA7FEC}"/>
              </a:ext>
            </a:extLst>
          </p:cNvPr>
          <p:cNvSpPr txBox="1"/>
          <p:nvPr/>
        </p:nvSpPr>
        <p:spPr>
          <a:xfrm>
            <a:off x="119336" y="98072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75457A-F4F7-6047-41F0-FA846CE6782E}"/>
              </a:ext>
            </a:extLst>
          </p:cNvPr>
          <p:cNvSpPr/>
          <p:nvPr/>
        </p:nvSpPr>
        <p:spPr>
          <a:xfrm>
            <a:off x="7422753" y="5013177"/>
            <a:ext cx="3281759" cy="541249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268690" y="990832"/>
            <a:ext cx="3589883" cy="4033838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385631"/>
              </p:ext>
            </p:extLst>
          </p:nvPr>
        </p:nvGraphicFramePr>
        <p:xfrm>
          <a:off x="217181" y="1484784"/>
          <a:ext cx="53816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175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Consultas e Exames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880147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71865"/>
              </p:ext>
            </p:extLst>
          </p:nvPr>
        </p:nvGraphicFramePr>
        <p:xfrm>
          <a:off x="47310" y="4611216"/>
          <a:ext cx="7046414" cy="762000"/>
        </p:xfrm>
        <a:graphic>
          <a:graphicData uri="http://schemas.openxmlformats.org/drawingml/2006/table">
            <a:tbl>
              <a:tblPr/>
              <a:tblGrid>
                <a:gridCol w="704641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5.23.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3D99B1-0E2A-31CE-DCE8-E8477126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48946"/>
              </p:ext>
            </p:extLst>
          </p:nvPr>
        </p:nvGraphicFramePr>
        <p:xfrm>
          <a:off x="99070" y="3573016"/>
          <a:ext cx="5420866" cy="803273"/>
        </p:xfrm>
        <a:graphic>
          <a:graphicData uri="http://schemas.openxmlformats.org/drawingml/2006/table">
            <a:tbl>
              <a:tblPr/>
              <a:tblGrid>
                <a:gridCol w="1070788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B61E4CB-3FC0-ED88-A3E0-290220943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97416"/>
              </p:ext>
            </p:extLst>
          </p:nvPr>
        </p:nvGraphicFramePr>
        <p:xfrm>
          <a:off x="7248128" y="1272902"/>
          <a:ext cx="4789468" cy="350901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97344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29200"/>
              <a:ext cx="106565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Dentre os beneficiários que tiveram cuidados de saúde e souberam responder,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86,1%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conseguiram ter cuidados de saúde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Sempre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ou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Na maioria das vezes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Destaque positivo para a opção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Nunca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que obteve apenas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0,9%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de menções.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Porém vale destacar que 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Masculino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alcançou o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90,7%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Por faixa etária quem melhor avaliou foram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 46 a 55 anos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, chegando a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92,2%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das menções positivas,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Já 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De 36 a 45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são os que menos conseguiram ter cuidados quando necessitaram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78,5%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7BA5B3-F7FA-2C3F-67C7-E6ABE7BA1114}"/>
              </a:ext>
            </a:extLst>
          </p:cNvPr>
          <p:cNvSpPr/>
          <p:nvPr/>
        </p:nvSpPr>
        <p:spPr>
          <a:xfrm>
            <a:off x="10231587" y="3861048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865432" y="1519714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13,9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190" y="5059527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2999656" y="1523505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86,1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96E411-AD0F-88B6-E751-B02F7F32A66F}"/>
              </a:ext>
            </a:extLst>
          </p:cNvPr>
          <p:cNvSpPr/>
          <p:nvPr/>
        </p:nvSpPr>
        <p:spPr>
          <a:xfrm>
            <a:off x="10231587" y="3483016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45649"/>
              </p:ext>
            </p:extLst>
          </p:nvPr>
        </p:nvGraphicFramePr>
        <p:xfrm>
          <a:off x="-24680" y="2204864"/>
          <a:ext cx="4565096" cy="15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726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Urgências e Emergências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01552"/>
              </p:ext>
            </p:extLst>
          </p:nvPr>
        </p:nvGraphicFramePr>
        <p:xfrm>
          <a:off x="31677" y="4725144"/>
          <a:ext cx="7576491" cy="762000"/>
        </p:xfrm>
        <a:graphic>
          <a:graphicData uri="http://schemas.openxmlformats.org/drawingml/2006/table">
            <a:tbl>
              <a:tblPr/>
              <a:tblGrid>
                <a:gridCol w="757649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5.97.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3D99B1-0E2A-31CE-DCE8-E8477126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51440"/>
              </p:ext>
            </p:extLst>
          </p:nvPr>
        </p:nvGraphicFramePr>
        <p:xfrm>
          <a:off x="119336" y="3717032"/>
          <a:ext cx="5420866" cy="803273"/>
        </p:xfrm>
        <a:graphic>
          <a:graphicData uri="http://schemas.openxmlformats.org/drawingml/2006/table">
            <a:tbl>
              <a:tblPr/>
              <a:tblGrid>
                <a:gridCol w="1070788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568857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B61E4CB-3FC0-ED88-A3E0-290220943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39101"/>
              </p:ext>
            </p:extLst>
          </p:nvPr>
        </p:nvGraphicFramePr>
        <p:xfrm>
          <a:off x="7283196" y="1416918"/>
          <a:ext cx="4789468" cy="350901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29200"/>
              <a:ext cx="106565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Dentre os beneficiários que necessitaram de atenção imediata e souberam responder,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89,9%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conseguiram atendimento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Sempre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 maioria das vezes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Ponto positivo para a opção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Nunca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 apenas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2,6%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menções.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Porém vale destacar que 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Feminino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alcançou o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91,6%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.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 faixa etária quem melhor avaliou foram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18 a 25 anos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96%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menções positivas, classificando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/>
                  <a:cs typeface="Times New Roman" panose="02020603050405020304" pitchFamily="18" charset="0"/>
                </a:rPr>
                <a:t>Excelência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Já o público com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Mais de 65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o que menos conseguiu atenção imediata quando necessitou,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86,1%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atribuindo um patamar de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Conformidade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7BA5B3-F7FA-2C3F-67C7-E6ABE7BA1114}"/>
              </a:ext>
            </a:extLst>
          </p:cNvPr>
          <p:cNvSpPr/>
          <p:nvPr/>
        </p:nvSpPr>
        <p:spPr>
          <a:xfrm>
            <a:off x="10272464" y="2888960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969709" y="1590572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10,1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7862" y="5094611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3103933" y="1594363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89,9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B5BF3E-6A3B-899C-ED56-A45166111723}"/>
              </a:ext>
            </a:extLst>
          </p:cNvPr>
          <p:cNvSpPr/>
          <p:nvPr/>
        </p:nvSpPr>
        <p:spPr>
          <a:xfrm>
            <a:off x="10272464" y="4725144"/>
            <a:ext cx="1800000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545936"/>
              </p:ext>
            </p:extLst>
          </p:nvPr>
        </p:nvGraphicFramePr>
        <p:xfrm>
          <a:off x="0" y="2276872"/>
          <a:ext cx="4541785" cy="174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872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Comunicados Preventivos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78835"/>
              </p:ext>
            </p:extLst>
          </p:nvPr>
        </p:nvGraphicFramePr>
        <p:xfrm>
          <a:off x="47328" y="4801716"/>
          <a:ext cx="5976682" cy="571500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5.34.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17232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91569"/>
              <a:ext cx="106565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relação à comunicação, dentre os beneficiários que souberam responder,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17,7%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disseram que receberam comunicação do plano de saúde, enquanto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82,3%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relatam não ter recebido comunicação, um índice elevado que cabe um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ponto de atenção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endParaRPr lang="pt-BR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 Por faixa etária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 respondentes que mais receberam comunicação são os beneficiários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56 a 65 anos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24,4%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a menção positiva. O público com menor frequência de contato são beneficiários com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Mais de 65 anos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dos respondentes </a:t>
              </a:r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88,9%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receberam algum tipo de comunicação do plano nos últimos 12 meses.</a:t>
              </a:r>
              <a:endPara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2211" y="5056796"/>
            <a:ext cx="638645" cy="63864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3E17F83-0454-9508-E28B-872C9E06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15929"/>
              </p:ext>
            </p:extLst>
          </p:nvPr>
        </p:nvGraphicFramePr>
        <p:xfrm>
          <a:off x="47328" y="3957010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54C37C-A163-A238-8A68-2354263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0943"/>
              </p:ext>
            </p:extLst>
          </p:nvPr>
        </p:nvGraphicFramePr>
        <p:xfrm>
          <a:off x="6960841" y="1916832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163858A-B023-8245-CAAD-6BCBCDD50B41}"/>
              </a:ext>
            </a:extLst>
          </p:cNvPr>
          <p:cNvSpPr/>
          <p:nvPr/>
        </p:nvSpPr>
        <p:spPr>
          <a:xfrm>
            <a:off x="8650720" y="4618125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998972-B211-C023-853F-A4EA608C50C9}"/>
              </a:ext>
            </a:extLst>
          </p:cNvPr>
          <p:cNvSpPr/>
          <p:nvPr/>
        </p:nvSpPr>
        <p:spPr>
          <a:xfrm>
            <a:off x="10340600" y="4411096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692636"/>
              </p:ext>
            </p:extLst>
          </p:nvPr>
        </p:nvGraphicFramePr>
        <p:xfrm>
          <a:off x="0" y="1594973"/>
          <a:ext cx="3771900" cy="224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758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Hospitais, Clínicas, </a:t>
            </a:r>
            <a:r>
              <a:rPr lang="pt-BR" sz="3300" dirty="0" err="1">
                <a:latin typeface="Arial Rounded MT Bold" panose="020F0704030504030204" pitchFamily="34" charset="0"/>
              </a:rPr>
              <a:t>etc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71846"/>
              </p:ext>
            </p:extLst>
          </p:nvPr>
        </p:nvGraphicFramePr>
        <p:xfrm>
          <a:off x="9224198" y="1525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40050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53096"/>
              </p:ext>
            </p:extLst>
          </p:nvPr>
        </p:nvGraphicFramePr>
        <p:xfrm>
          <a:off x="75273" y="5100073"/>
          <a:ext cx="5832649" cy="847725"/>
        </p:xfrm>
        <a:graphic>
          <a:graphicData uri="http://schemas.openxmlformats.org/drawingml/2006/table">
            <a:tbl>
              <a:tblPr/>
              <a:tblGrid>
                <a:gridCol w="583264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5.17.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76181"/>
              </p:ext>
            </p:extLst>
          </p:nvPr>
        </p:nvGraphicFramePr>
        <p:xfrm>
          <a:off x="114434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47318" y="2812386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47318" y="2292995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311613" y="3861048"/>
            <a:ext cx="5773250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87%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Bom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Muito bom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),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classificando-o em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Ponto de positivo para a opção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Muito ruim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que obteve apenas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0,8%.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Regular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9,3%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Ponto de atenção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ao viés de baixa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5,4pp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 entre as menções positivas, o que indica probabilidade de migração de satisfação para não satisfação.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Porém vale destacar que ambos alcançaram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Conformidade.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Por faixa etária, os beneficiários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 56 a 65 anos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94%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Excelência. 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 36 a 45 anos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com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79,3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%, atribuindo o patamar de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 Não Conformidade</a:t>
            </a: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032" y="3485080"/>
            <a:ext cx="638645" cy="638645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2E9A002-07DD-2A17-0994-6508108E7669}"/>
              </a:ext>
            </a:extLst>
          </p:cNvPr>
          <p:cNvSpPr/>
          <p:nvPr/>
        </p:nvSpPr>
        <p:spPr>
          <a:xfrm>
            <a:off x="2340250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Círculo Q4">
            <a:extLst>
              <a:ext uri="{FF2B5EF4-FFF2-40B4-BE49-F238E27FC236}">
                <a16:creationId xmlns:a16="http://schemas.microsoft.com/office/drawing/2014/main" id="{26F4DCDE-80D7-DC67-37A3-D3E18DA343B2}"/>
              </a:ext>
            </a:extLst>
          </p:cNvPr>
          <p:cNvSpPr/>
          <p:nvPr/>
        </p:nvSpPr>
        <p:spPr>
          <a:xfrm>
            <a:off x="2744369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87,0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5871813-4447-B2D7-A2F7-158AAAFD9AC3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CFE46D9-571F-272D-03A3-A2B1137D1C65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B0AA1F9-34F1-1D21-7DA3-BCE10BC16B63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F8E685E6-A579-A0B5-1322-31C9B470BFE7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22C84FB6-B050-340C-1422-CFB2F52563E7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C980A5F4-5D4C-EAB0-27E8-4735BFDF2B2C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0C217E6-A434-C196-4D3C-EEC2B5E5E1E7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1D6753F-8953-D4B9-9B9F-2F1E7DE97CAB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EFB85D2-C73B-8EE1-C041-908C0F2F3911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760879" y="1428402"/>
            <a:ext cx="2408399" cy="2376001"/>
            <a:chOff x="0" y="0"/>
            <a:chExt cx="2237239" cy="2543175"/>
          </a:xfrm>
        </p:grpSpPr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19505"/>
              </p:ext>
            </p:extLst>
          </p:nvPr>
        </p:nvGraphicFramePr>
        <p:xfrm>
          <a:off x="-24680" y="2521856"/>
          <a:ext cx="3971362" cy="213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555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Lista de Prestadores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57367"/>
              </p:ext>
            </p:extLst>
          </p:nvPr>
        </p:nvGraphicFramePr>
        <p:xfrm>
          <a:off x="9206521" y="168479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68320" y="1554851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71446"/>
              </p:ext>
            </p:extLst>
          </p:nvPr>
        </p:nvGraphicFramePr>
        <p:xfrm>
          <a:off x="39404" y="5101556"/>
          <a:ext cx="6056596" cy="847725"/>
        </p:xfrm>
        <a:graphic>
          <a:graphicData uri="http://schemas.openxmlformats.org/drawingml/2006/table">
            <a:tbl>
              <a:tblPr/>
              <a:tblGrid>
                <a:gridCol w="605659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5.27.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4870"/>
              </p:ext>
            </p:extLst>
          </p:nvPr>
        </p:nvGraphicFramePr>
        <p:xfrm>
          <a:off x="142704" y="4277411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368520" y="2016671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29641" y="1916832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29641" y="2437011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733230" y="3852062"/>
            <a:ext cx="5321757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75,5%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classificando-o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positivo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opção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obteve apenas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menções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19,3pp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Masculino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foi quem melhor avaliou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82,6%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classificando em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faixa etária, os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18 a 25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os que estão mais satisfeitos,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82,4%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avaliação atingindo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os menos satisfeitos pertencem ao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36 a 45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69,2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atribuindo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157" y="3444603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772639" y="1684799"/>
            <a:ext cx="667503" cy="663744"/>
          </a:xfrm>
          <a:prstGeom prst="ellipse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cs typeface="Calibri"/>
              </a:rPr>
              <a:t>75,5</a:t>
            </a:r>
            <a:endParaRPr lang="pt-BR" sz="18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41EE6E6-EAC4-3924-69BE-ABC677D17A69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95AEF72-B400-E5A4-E10C-43E509EA034B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DD5AFE4-AD86-571A-9A93-99B16138D6D7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92D6A2D6-6F08-9A87-05E9-E26ED0D44089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591225F9-63AF-0DE7-5467-F13009DA77B6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59F0444E-8B7D-FD6B-6F0E-14D6D21E54D5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619493F-5A29-3A7D-2415-62196C1DB51E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4C4D10D-908B-72F5-6972-8B7268918056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F6E0C02-9BD5-4C6A-0DE5-E2846D989687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020617"/>
              </p:ext>
            </p:extLst>
          </p:nvPr>
        </p:nvGraphicFramePr>
        <p:xfrm>
          <a:off x="59436" y="2492896"/>
          <a:ext cx="3925716" cy="222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837625" y="1453777"/>
            <a:ext cx="2408399" cy="2376001"/>
            <a:chOff x="0" y="0"/>
            <a:chExt cx="2237239" cy="2543175"/>
          </a:xfrm>
        </p:grpSpPr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6" name="Imagem 15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714730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49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B7845D-AEDC-6CF5-5CB6-C7B8915C93D4}"/>
              </a:ext>
            </a:extLst>
          </p:cNvPr>
          <p:cNvSpPr txBox="1"/>
          <p:nvPr/>
        </p:nvSpPr>
        <p:spPr>
          <a:xfrm>
            <a:off x="0" y="1079445"/>
            <a:ext cx="1219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Objetivo Específico: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F1D492-8097-85E3-5607-7620D41F0102}"/>
              </a:ext>
            </a:extLst>
          </p:cNvPr>
          <p:cNvSpPr txBox="1"/>
          <p:nvPr/>
        </p:nvSpPr>
        <p:spPr>
          <a:xfrm>
            <a:off x="189977" y="3361325"/>
            <a:ext cx="5568700" cy="2301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Razão Social da Operadora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UNIMED POÇOS DE CALDAS – SOC. COOP. DE TRABALHO E SERVIÇOS MÉDICOS,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registro ANS número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316148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Execução: 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Instituto IBRC de Qualidade e Pesquisa Ltda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Responsável Técnico: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Auditor Independente: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Fernando Bortoletto - FJB Gestão Estratégica e Auditoria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AE2F9F-8F42-523B-2D1A-46D1296C1EA1}"/>
              </a:ext>
            </a:extLst>
          </p:cNvPr>
          <p:cNvSpPr txBox="1"/>
          <p:nvPr/>
        </p:nvSpPr>
        <p:spPr>
          <a:xfrm>
            <a:off x="6359448" y="3361326"/>
            <a:ext cx="5569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Público Alvo: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Beneficiários da operadora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UNIMED POÇOS DE CALDAS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Tipo de Amostragem: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 descr="Empresa Cliente Ícone - Download Grátis, PNG e Vetores">
            <a:extLst>
              <a:ext uri="{FF2B5EF4-FFF2-40B4-BE49-F238E27FC236}">
                <a16:creationId xmlns:a16="http://schemas.microsoft.com/office/drawing/2014/main" id="{F7E4A9F4-32BD-0DAA-46CB-B2D98304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" y="3098761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Na mosca com preenchimento sólido">
            <a:extLst>
              <a:ext uri="{FF2B5EF4-FFF2-40B4-BE49-F238E27FC236}">
                <a16:creationId xmlns:a16="http://schemas.microsoft.com/office/drawing/2014/main" id="{B691E8C4-0A41-0037-BE7A-ADECBEDC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2398" y="3087934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61669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Atendimento - Informação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12964"/>
              </p:ext>
            </p:extLst>
          </p:nvPr>
        </p:nvGraphicFramePr>
        <p:xfrm>
          <a:off x="9213057" y="174180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540050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44245"/>
              </p:ext>
            </p:extLst>
          </p:nvPr>
        </p:nvGraphicFramePr>
        <p:xfrm>
          <a:off x="107138" y="5101556"/>
          <a:ext cx="5844846" cy="847725"/>
        </p:xfrm>
        <a:graphic>
          <a:graphicData uri="http://schemas.openxmlformats.org/drawingml/2006/table">
            <a:tbl>
              <a:tblPr/>
              <a:tblGrid>
                <a:gridCol w="58448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5.53.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9250"/>
              </p:ext>
            </p:extLst>
          </p:nvPr>
        </p:nvGraphicFramePr>
        <p:xfrm>
          <a:off x="114434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340250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37290" y="3052346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37290" y="2254321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5882767" y="4028816"/>
            <a:ext cx="6202096" cy="2712552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85,8%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avaliaram positivamente (opções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colocando o atributo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Ponto de positivo para a opção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obteve apenas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citações. O maior índice de não satisfação está concentrado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10,3%. 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25,4pp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Porém vale destacar que ambos alcançaram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Por faixa etária, os mais satisfeitos são os beneficiários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56 a 65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avaliaram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88,6%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satisfação, atingindo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Os menos satisfeitos são os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26 a 35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80,4%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menções, atribuindo o patamar de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Conformidade.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3444" y="3647992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744369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85,8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E5032C0-E04B-93C8-CD42-EBF2576BBDBA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D78898F-711E-0879-838D-D0AFFDD18C88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C974383-6E42-F4F3-3369-2DCCC1F16E96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7" name="Retângulo de cantos arredondados 247">
              <a:extLst>
                <a:ext uri="{FF2B5EF4-FFF2-40B4-BE49-F238E27FC236}">
                  <a16:creationId xmlns:a16="http://schemas.microsoft.com/office/drawing/2014/main" id="{D64D7235-D361-5E36-736C-A1CAF3087B35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9" name="Retângulo de cantos arredondados 248">
              <a:extLst>
                <a:ext uri="{FF2B5EF4-FFF2-40B4-BE49-F238E27FC236}">
                  <a16:creationId xmlns:a16="http://schemas.microsoft.com/office/drawing/2014/main" id="{E7C40961-5129-EC00-520C-72082E4EB44E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9BED9D51-F1A2-B6B7-F0C8-6B60A4032677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0BFC5CD-0026-C128-EAFF-570BD8C21634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88119DE-2EA0-DC0E-76F8-9BB6F7AA81D9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CED9B-C7BB-9085-1D50-8C8C4C1DA1C8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575416" y="1624240"/>
            <a:ext cx="2408399" cy="2376001"/>
            <a:chOff x="0" y="0"/>
            <a:chExt cx="2237239" cy="2543175"/>
          </a:xfrm>
        </p:grpSpPr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00390"/>
              </p:ext>
            </p:extLst>
          </p:nvPr>
        </p:nvGraphicFramePr>
        <p:xfrm>
          <a:off x="-13147" y="2492896"/>
          <a:ext cx="3959830" cy="218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832722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Atendimento - Reclamação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DB36CAE-F15F-C5C8-AE07-7E1648CD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70474"/>
              </p:ext>
            </p:extLst>
          </p:nvPr>
        </p:nvGraphicFramePr>
        <p:xfrm>
          <a:off x="101162" y="4725144"/>
          <a:ext cx="8928992" cy="695325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10.26.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264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</a:tbl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5C81915-0DBD-311F-8221-DBA8274D7B54}"/>
              </a:ext>
            </a:extLst>
          </p:cNvPr>
          <p:cNvGrpSpPr/>
          <p:nvPr/>
        </p:nvGrpSpPr>
        <p:grpSpPr>
          <a:xfrm>
            <a:off x="47328" y="5528498"/>
            <a:ext cx="12025336" cy="1212870"/>
            <a:chOff x="0" y="5216659"/>
            <a:chExt cx="10708348" cy="121287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5216659"/>
              <a:ext cx="10656529" cy="1212870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0" y="5291569"/>
              <a:ext cx="10656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23,9%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dos beneficiários necessitaram abrir algum tipo de reclamação e souberam responder,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destes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64,8%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disseram ter suas demandas resolvidas, colocando a resolutividade em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Conformidade.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 Por faixa etária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18 a 25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mencionando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colocando o atributo em patamar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Conformidade.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Já o público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26 a 35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foram os que tiveram o menor índice de resolução de demandas,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41,2%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dos respondentes não tiveram sua demanda resolvida.</a:t>
              </a:r>
              <a:endPara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3195" y="5095531"/>
            <a:ext cx="638645" cy="63864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54C37C-A163-A238-8A68-2354263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8421"/>
              </p:ext>
            </p:extLst>
          </p:nvPr>
        </p:nvGraphicFramePr>
        <p:xfrm>
          <a:off x="6967942" y="1700808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163858A-B023-8245-CAAD-6BCBCDD50B41}"/>
              </a:ext>
            </a:extLst>
          </p:cNvPr>
          <p:cNvSpPr/>
          <p:nvPr/>
        </p:nvSpPr>
        <p:spPr>
          <a:xfrm>
            <a:off x="8670644" y="3564003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998972-B211-C023-853F-A4EA608C50C9}"/>
              </a:ext>
            </a:extLst>
          </p:cNvPr>
          <p:cNvSpPr/>
          <p:nvPr/>
        </p:nvSpPr>
        <p:spPr>
          <a:xfrm>
            <a:off x="10374325" y="3347979"/>
            <a:ext cx="1724963" cy="203757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C0517F3-26B6-A535-8D6B-F58F71B25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05520"/>
              </p:ext>
            </p:extLst>
          </p:nvPr>
        </p:nvGraphicFramePr>
        <p:xfrm>
          <a:off x="47328" y="377288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532809"/>
              </p:ext>
            </p:extLst>
          </p:nvPr>
        </p:nvGraphicFramePr>
        <p:xfrm>
          <a:off x="-24680" y="1338019"/>
          <a:ext cx="3771900" cy="224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63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5832722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Documentos e Formulários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0" y="908721"/>
            <a:ext cx="12192000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81205"/>
              </p:ext>
            </p:extLst>
          </p:nvPr>
        </p:nvGraphicFramePr>
        <p:xfrm>
          <a:off x="9207387" y="161874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472944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42736"/>
              </p:ext>
            </p:extLst>
          </p:nvPr>
        </p:nvGraphicFramePr>
        <p:xfrm>
          <a:off x="39405" y="5157192"/>
          <a:ext cx="6272619" cy="847725"/>
        </p:xfrm>
        <a:graphic>
          <a:graphicData uri="http://schemas.openxmlformats.org/drawingml/2006/table">
            <a:tbl>
              <a:tblPr/>
              <a:tblGrid>
                <a:gridCol w="627261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6.81.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121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 entrevistados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26392"/>
              </p:ext>
            </p:extLst>
          </p:nvPr>
        </p:nvGraphicFramePr>
        <p:xfrm>
          <a:off x="47328" y="4287012"/>
          <a:ext cx="5189478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273144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30507" y="3178046"/>
            <a:ext cx="1423100" cy="27191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30507" y="2414273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517313" y="3870251"/>
            <a:ext cx="5570430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90,8%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avaliaram positivamente (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Bom)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classificando o atributo em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Excelência.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 de positivo para a opção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obteve apenas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citações. O maior índice de não satisfação está concentrado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5,3%.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entre as menções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35,4pp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 Porém vale destacar que 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Masculino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alcançou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Excelência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92,2%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Por faixa etária, os beneficiários mais satisfeitos são os respondentes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de 65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atingiram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Excelência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95,5%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36 a 45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atingindo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85,1%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avaliação classificando o atributo em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Conformidade.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9783" y="3479071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677263" y="1694400"/>
            <a:ext cx="667503" cy="663744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cs typeface="Calibri"/>
              </a:rPr>
              <a:t>90,8</a:t>
            </a:r>
            <a:endParaRPr lang="pt-BR" sz="18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7C5E8D2-4580-3589-58EB-1DA7B6EFA244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A11CCA4-19AA-4521-FCDB-DE19F88C14C2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CC9D2D6-16DA-C0F7-2084-A924F57FAD29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9" name="Retângulo de cantos arredondados 247">
              <a:extLst>
                <a:ext uri="{FF2B5EF4-FFF2-40B4-BE49-F238E27FC236}">
                  <a16:creationId xmlns:a16="http://schemas.microsoft.com/office/drawing/2014/main" id="{EB4640BD-8682-BA2B-CAFE-5FE39C5AA99B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11" name="Retângulo de cantos arredondados 248">
              <a:extLst>
                <a:ext uri="{FF2B5EF4-FFF2-40B4-BE49-F238E27FC236}">
                  <a16:creationId xmlns:a16="http://schemas.microsoft.com/office/drawing/2014/main" id="{39456B83-193B-5960-A043-32434B874510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FAD668B7-1C1F-4FE8-DE55-160B51130E5C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608C5F7-6B93-37CA-69CD-F64CEFC44D4B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110B4FD-9E83-CCDB-D95F-CC9D937894D0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5B571A8-8F77-0797-2B82-4666F004A89C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730472" y="1422338"/>
            <a:ext cx="2408399" cy="2376001"/>
            <a:chOff x="0" y="0"/>
            <a:chExt cx="2237239" cy="2543175"/>
          </a:xfrm>
        </p:grpSpPr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516368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61329"/>
              </p:ext>
            </p:extLst>
          </p:nvPr>
        </p:nvGraphicFramePr>
        <p:xfrm>
          <a:off x="-112446" y="2296339"/>
          <a:ext cx="4002222" cy="242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630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4571280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Avaliação Geral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17598" y="908720"/>
            <a:ext cx="12174402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9 - Como você avalia seu plano de saúde?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7616B3-D2B9-FE52-60A4-9E395C0D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82320"/>
              </p:ext>
            </p:extLst>
          </p:nvPr>
        </p:nvGraphicFramePr>
        <p:xfrm>
          <a:off x="9221703" y="144954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10" name="Seta para a Direita 134">
            <a:extLst>
              <a:ext uri="{FF2B5EF4-FFF2-40B4-BE49-F238E27FC236}">
                <a16:creationId xmlns:a16="http://schemas.microsoft.com/office/drawing/2014/main" id="{A433F682-661A-198E-8D9F-50839D9F3C93}"/>
              </a:ext>
            </a:extLst>
          </p:cNvPr>
          <p:cNvSpPr/>
          <p:nvPr/>
        </p:nvSpPr>
        <p:spPr>
          <a:xfrm>
            <a:off x="489316" y="1564452"/>
            <a:ext cx="1737764" cy="937664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Percepção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77E68C3-7E3D-4516-FA0A-FC5A8586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47541"/>
              </p:ext>
            </p:extLst>
          </p:nvPr>
        </p:nvGraphicFramePr>
        <p:xfrm>
          <a:off x="47328" y="5301208"/>
          <a:ext cx="5838625" cy="571500"/>
        </p:xfrm>
        <a:graphic>
          <a:graphicData uri="http://schemas.openxmlformats.org/drawingml/2006/table">
            <a:tbl>
              <a:tblPr/>
              <a:tblGrid>
                <a:gridCol w="5838625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5.04.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297DCCA-C5DC-7C88-DA44-4C9BBD5AC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31275"/>
              </p:ext>
            </p:extLst>
          </p:nvPr>
        </p:nvGraphicFramePr>
        <p:xfrm>
          <a:off x="63700" y="4287012"/>
          <a:ext cx="4448124" cy="678863"/>
        </p:xfrm>
        <a:graphic>
          <a:graphicData uri="http://schemas.openxmlformats.org/drawingml/2006/table">
            <a:tbl>
              <a:tblPr/>
              <a:tblGrid>
                <a:gridCol w="74135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4135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29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A47FADA0-F229-FD8D-BD6C-7CBCF5F53EED}"/>
              </a:ext>
            </a:extLst>
          </p:cNvPr>
          <p:cNvSpPr/>
          <p:nvPr/>
        </p:nvSpPr>
        <p:spPr>
          <a:xfrm>
            <a:off x="2289516" y="2026272"/>
            <a:ext cx="148619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ln>
                <a:solidFill>
                  <a:srgbClr val="70AD47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F4B5B65-6C21-00FA-54C5-3F76A3470FE2}"/>
              </a:ext>
            </a:extLst>
          </p:cNvPr>
          <p:cNvSpPr/>
          <p:nvPr/>
        </p:nvSpPr>
        <p:spPr>
          <a:xfrm>
            <a:off x="10644823" y="1700808"/>
            <a:ext cx="1423100" cy="271909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4C9C127-14FA-97C6-DBC3-D19B6A51F14E}"/>
              </a:ext>
            </a:extLst>
          </p:cNvPr>
          <p:cNvSpPr/>
          <p:nvPr/>
        </p:nvSpPr>
        <p:spPr>
          <a:xfrm>
            <a:off x="10644823" y="2218839"/>
            <a:ext cx="1423100" cy="283277"/>
          </a:xfrm>
          <a:prstGeom prst="rect">
            <a:avLst/>
          </a:prstGeom>
          <a:noFill/>
          <a:ln w="19050" cap="rnd" cmpd="sng" algn="ctr">
            <a:solidFill>
              <a:srgbClr val="FF7C8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07586F0-8498-108A-5205-09319E777897}"/>
              </a:ext>
            </a:extLst>
          </p:cNvPr>
          <p:cNvSpPr/>
          <p:nvPr/>
        </p:nvSpPr>
        <p:spPr>
          <a:xfrm>
            <a:off x="6716247" y="3824869"/>
            <a:ext cx="5321757" cy="2880320"/>
          </a:xfrm>
          <a:prstGeom prst="rect">
            <a:avLst/>
          </a:prstGeom>
          <a:solidFill>
            <a:srgbClr val="F9F9F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Conformidade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Ponto de positivo para o índice de insatisfeitos, com apenas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2,4%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(soma das menções negativas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Ruim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Ruim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13,6%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de atenção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viés de baixa entre as menções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bom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12,8pp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indica probabilidade de migração de satisfação para não satisfação.</a:t>
            </a:r>
            <a:endParaRPr lang="pt-BR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Analisando os perfis, a variação entre os gêneros é pequena ficando dentro da margem de erro, logo não é possível dizer que há um gênero com melhor resultado que outro.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Porém vale destacar que ambos alcançaram o patamar de </a:t>
            </a: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Conformidade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faixa etária, o público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18 a 25 anos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são os mais satisfeitos, 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91,7%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menções, atingindo o patamar de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Excelência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Os menos satisfeitos são beneficiários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36 a 45 anos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80%,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avaliando o atributo em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Conformidade.</a:t>
            </a:r>
          </a:p>
        </p:txBody>
      </p:sp>
      <p:pic>
        <p:nvPicPr>
          <p:cNvPr id="31" name="Gráfico 30" descr="Fala com preenchimento sólido">
            <a:extLst>
              <a:ext uri="{FF2B5EF4-FFF2-40B4-BE49-F238E27FC236}">
                <a16:creationId xmlns:a16="http://schemas.microsoft.com/office/drawing/2014/main" id="{C589D39E-B20E-B5F0-C867-8698AB7D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7174" y="3417410"/>
            <a:ext cx="638645" cy="638645"/>
          </a:xfrm>
          <a:prstGeom prst="rect">
            <a:avLst/>
          </a:prstGeom>
        </p:spPr>
      </p:pic>
      <p:sp>
        <p:nvSpPr>
          <p:cNvPr id="35" name="Círculo Q4">
            <a:extLst>
              <a:ext uri="{FF2B5EF4-FFF2-40B4-BE49-F238E27FC236}">
                <a16:creationId xmlns:a16="http://schemas.microsoft.com/office/drawing/2014/main" id="{7EBB0DC3-AAD4-7173-1FE0-D3D96E0033F0}"/>
              </a:ext>
            </a:extLst>
          </p:cNvPr>
          <p:cNvSpPr/>
          <p:nvPr/>
        </p:nvSpPr>
        <p:spPr>
          <a:xfrm>
            <a:off x="2693635" y="1694400"/>
            <a:ext cx="667503" cy="663744"/>
          </a:xfrm>
          <a:prstGeom prst="ellipse">
            <a:avLst/>
          </a:prstGeom>
          <a:solidFill>
            <a:srgbClr val="FFE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84,0</a:t>
            </a:r>
            <a:endParaRPr lang="pt-BR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E23DDC5-812C-52CE-778E-7211A3724B8C}"/>
              </a:ext>
            </a:extLst>
          </p:cNvPr>
          <p:cNvGrpSpPr/>
          <p:nvPr/>
        </p:nvGrpSpPr>
        <p:grpSpPr>
          <a:xfrm>
            <a:off x="17597" y="6030691"/>
            <a:ext cx="4002330" cy="720080"/>
            <a:chOff x="3198545" y="2908991"/>
            <a:chExt cx="4002330" cy="72008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EAE6DFF-C814-CD90-7EB7-429E149D8F23}"/>
                </a:ext>
              </a:extLst>
            </p:cNvPr>
            <p:cNvSpPr/>
            <p:nvPr/>
          </p:nvSpPr>
          <p:spPr>
            <a:xfrm>
              <a:off x="3198545" y="2908991"/>
              <a:ext cx="3786306" cy="720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6456AD5-1477-AE93-C307-105B3679129B}"/>
                </a:ext>
              </a:extLst>
            </p:cNvPr>
            <p:cNvSpPr txBox="1"/>
            <p:nvPr/>
          </p:nvSpPr>
          <p:spPr>
            <a:xfrm>
              <a:off x="3703909" y="3272128"/>
              <a:ext cx="616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Excelência / Força</a:t>
              </a:r>
            </a:p>
          </p:txBody>
        </p:sp>
        <p:sp>
          <p:nvSpPr>
            <p:cNvPr id="9" name="Retângulo de cantos arredondados 247">
              <a:extLst>
                <a:ext uri="{FF2B5EF4-FFF2-40B4-BE49-F238E27FC236}">
                  <a16:creationId xmlns:a16="http://schemas.microsoft.com/office/drawing/2014/main" id="{8E8F2209-2539-B17B-AB80-42D6E45890D2}"/>
                </a:ext>
              </a:extLst>
            </p:cNvPr>
            <p:cNvSpPr/>
            <p:nvPr/>
          </p:nvSpPr>
          <p:spPr>
            <a:xfrm>
              <a:off x="4282764" y="3307683"/>
              <a:ext cx="441876" cy="268671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80 a 89%</a:t>
              </a:r>
            </a:p>
          </p:txBody>
        </p:sp>
        <p:sp>
          <p:nvSpPr>
            <p:cNvPr id="11" name="Retângulo de cantos arredondados 248">
              <a:extLst>
                <a:ext uri="{FF2B5EF4-FFF2-40B4-BE49-F238E27FC236}">
                  <a16:creationId xmlns:a16="http://schemas.microsoft.com/office/drawing/2014/main" id="{E2F6C4DE-65FA-BC3F-9C95-6342C4C68877}"/>
                </a:ext>
              </a:extLst>
            </p:cNvPr>
            <p:cNvSpPr/>
            <p:nvPr/>
          </p:nvSpPr>
          <p:spPr>
            <a:xfrm>
              <a:off x="5483262" y="3314818"/>
              <a:ext cx="441876" cy="268671"/>
            </a:xfrm>
            <a:prstGeom prst="round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0 a 79%</a:t>
              </a:r>
            </a:p>
          </p:txBody>
        </p:sp>
        <p:sp>
          <p:nvSpPr>
            <p:cNvPr id="12" name="Retângulo de cantos arredondados 246">
              <a:extLst>
                <a:ext uri="{FF2B5EF4-FFF2-40B4-BE49-F238E27FC236}">
                  <a16:creationId xmlns:a16="http://schemas.microsoft.com/office/drawing/2014/main" id="{5F56D530-9F2F-FA19-29A5-534DDBE6178F}"/>
                </a:ext>
              </a:extLst>
            </p:cNvPr>
            <p:cNvSpPr/>
            <p:nvPr/>
          </p:nvSpPr>
          <p:spPr>
            <a:xfrm>
              <a:off x="3294308" y="3301752"/>
              <a:ext cx="441876" cy="26867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90 a 100%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40B883C-F6ED-DB96-2FF0-407FF688BE25}"/>
                </a:ext>
              </a:extLst>
            </p:cNvPr>
            <p:cNvSpPr txBox="1"/>
            <p:nvPr/>
          </p:nvSpPr>
          <p:spPr>
            <a:xfrm>
              <a:off x="3220353" y="2966183"/>
              <a:ext cx="2680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% Satisfação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7AFCBB4-E684-1D8E-E216-BDD706F119A9}"/>
                </a:ext>
              </a:extLst>
            </p:cNvPr>
            <p:cNvSpPr txBox="1"/>
            <p:nvPr/>
          </p:nvSpPr>
          <p:spPr>
            <a:xfrm>
              <a:off x="4680595" y="328498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Conformidade / Oportunidades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B31CCCF-3929-17B9-6E16-0668BD3A8E53}"/>
                </a:ext>
              </a:extLst>
            </p:cNvPr>
            <p:cNvSpPr txBox="1"/>
            <p:nvPr/>
          </p:nvSpPr>
          <p:spPr>
            <a:xfrm>
              <a:off x="5885314" y="3277581"/>
              <a:ext cx="1315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Não conformidade / Fraquezas ou Ameaças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883445" y="1337387"/>
            <a:ext cx="2408399" cy="2376001"/>
            <a:chOff x="0" y="0"/>
            <a:chExt cx="2237239" cy="2543175"/>
          </a:xfrm>
        </p:grpSpPr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29888"/>
              </p:ext>
            </p:extLst>
          </p:nvPr>
        </p:nvGraphicFramePr>
        <p:xfrm>
          <a:off x="-26842" y="2204864"/>
          <a:ext cx="3932990" cy="252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875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47254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Recomendação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4C38-9713-0EB8-AF16-53653D86F04D}"/>
              </a:ext>
            </a:extLst>
          </p:cNvPr>
          <p:cNvSpPr txBox="1"/>
          <p:nvPr/>
        </p:nvSpPr>
        <p:spPr>
          <a:xfrm>
            <a:off x="-47328" y="890919"/>
            <a:ext cx="1219200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Você recomendaria o seu plano de saúde para amigos ou familiares?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2035C86-E8D8-9EDD-4FFF-17372FB29F78}"/>
              </a:ext>
            </a:extLst>
          </p:cNvPr>
          <p:cNvGrpSpPr/>
          <p:nvPr/>
        </p:nvGrpSpPr>
        <p:grpSpPr>
          <a:xfrm>
            <a:off x="72737" y="5517233"/>
            <a:ext cx="12071935" cy="1224135"/>
            <a:chOff x="31170" y="4797152"/>
            <a:chExt cx="10677178" cy="155920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10CC7BB-ADA0-9DBC-7473-77FE973EFC0C}"/>
                </a:ext>
              </a:extLst>
            </p:cNvPr>
            <p:cNvSpPr/>
            <p:nvPr/>
          </p:nvSpPr>
          <p:spPr>
            <a:xfrm>
              <a:off x="51819" y="4797152"/>
              <a:ext cx="10656529" cy="1559201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36000" rIns="180000" bIns="37806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8921369-3F7B-9C39-41DF-9F45933BC70C}"/>
                </a:ext>
              </a:extLst>
            </p:cNvPr>
            <p:cNvSpPr txBox="1"/>
            <p:nvPr/>
          </p:nvSpPr>
          <p:spPr>
            <a:xfrm>
              <a:off x="31170" y="4869160"/>
              <a:ext cx="10656529" cy="137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Dentre os beneficiários que souberam avaliar a recomendação do plano de saúde,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76,5%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recomendariam o plano, citando então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 ou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Definitivamente recomendaria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Ponto de atenção ao alto viés de baixa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47,1pp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as opções positivas, indicando probabilidade de migração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Recomendaria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Neutralidade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(Indiferente) e também para a soma de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Recomendaria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Recomendaria com ressalva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17,4%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citações negativas.</a:t>
              </a:r>
            </a:p>
            <a:p>
              <a:pPr algn="just"/>
              <a:endParaRPr lang="pt-BR" sz="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Analisando os perfis, a variação entre os gêneros é pequena ficando dentro da margem de erro, logo não é possível dizer que há um gênero com melhor resultado que outro. Por faixa etária se destacam os beneficiários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18 a 25 anos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91,9%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citações positivas e sendo o público que mais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Definitivamente recomendaria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 </a:t>
              </a:r>
              <a:r>
                <a:rPr lang="pt-BR" sz="12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21,6%.</a:t>
              </a:r>
              <a:endPara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tângulo Arredondado 12">
            <a:extLst>
              <a:ext uri="{FF2B5EF4-FFF2-40B4-BE49-F238E27FC236}">
                <a16:creationId xmlns:a16="http://schemas.microsoft.com/office/drawing/2014/main" id="{C56E7510-C646-84BD-3937-2817A36E68DE}"/>
              </a:ext>
            </a:extLst>
          </p:cNvPr>
          <p:cNvSpPr/>
          <p:nvPr/>
        </p:nvSpPr>
        <p:spPr>
          <a:xfrm>
            <a:off x="343098" y="1460537"/>
            <a:ext cx="900115" cy="57259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Negativo 17,4</a:t>
            </a:r>
            <a:endParaRPr lang="pt-BR" sz="16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Gráfico 8" descr="Fala com preenchimento sólido">
            <a:extLst>
              <a:ext uri="{FF2B5EF4-FFF2-40B4-BE49-F238E27FC236}">
                <a16:creationId xmlns:a16="http://schemas.microsoft.com/office/drawing/2014/main" id="{A06A105A-B94E-76A1-E3BD-97281820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016" y="5103070"/>
            <a:ext cx="638645" cy="638645"/>
          </a:xfrm>
          <a:prstGeom prst="rect">
            <a:avLst/>
          </a:prstGeom>
        </p:spPr>
      </p:pic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8DF7DFB8-8F41-FD6E-AF28-7D810C187E4D}"/>
              </a:ext>
            </a:extLst>
          </p:cNvPr>
          <p:cNvSpPr/>
          <p:nvPr/>
        </p:nvSpPr>
        <p:spPr>
          <a:xfrm>
            <a:off x="2477322" y="1464328"/>
            <a:ext cx="828001" cy="572599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  <a:cs typeface="Calibri"/>
              </a:rPr>
              <a:t>Positivo 76,5</a:t>
            </a:r>
            <a:endParaRPr lang="pt-BR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98F622F-DF7E-8CD8-334C-91EC1EBA4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00780"/>
              </p:ext>
            </p:extLst>
          </p:nvPr>
        </p:nvGraphicFramePr>
        <p:xfrm>
          <a:off x="91085" y="3715561"/>
          <a:ext cx="4708771" cy="793559"/>
        </p:xfrm>
        <a:graphic>
          <a:graphicData uri="http://schemas.openxmlformats.org/drawingml/2006/table">
            <a:tbl>
              <a:tblPr/>
              <a:tblGrid>
                <a:gridCol w="85614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5614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28071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E7BAF8-577F-CCDD-198E-0CB695F6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2342"/>
              </p:ext>
            </p:extLst>
          </p:nvPr>
        </p:nvGraphicFramePr>
        <p:xfrm>
          <a:off x="72737" y="4797152"/>
          <a:ext cx="5981581" cy="580147"/>
        </p:xfrm>
        <a:graphic>
          <a:graphicData uri="http://schemas.openxmlformats.org/drawingml/2006/table">
            <a:tbl>
              <a:tblPr/>
              <a:tblGrid>
                <a:gridCol w="59815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374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5.04.</a:t>
                      </a:r>
                      <a:endParaRPr lang="pt-BR" sz="1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6 entrevistados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212B5AF-8CBE-8C18-1727-6E60DDB01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83748"/>
              </p:ext>
            </p:extLst>
          </p:nvPr>
        </p:nvGraphicFramePr>
        <p:xfrm>
          <a:off x="6182682" y="1196752"/>
          <a:ext cx="5889982" cy="359054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94FA14A-D6B2-E2F5-6559-6898DCF165B4}"/>
              </a:ext>
            </a:extLst>
          </p:cNvPr>
          <p:cNvSpPr/>
          <p:nvPr/>
        </p:nvSpPr>
        <p:spPr>
          <a:xfrm>
            <a:off x="10117707" y="2800248"/>
            <a:ext cx="1944016" cy="180000"/>
          </a:xfrm>
          <a:prstGeom prst="rect">
            <a:avLst/>
          </a:prstGeom>
          <a:noFill/>
          <a:ln w="19050" cap="rnd" cmpd="sng" algn="ctr">
            <a:solidFill>
              <a:srgbClr val="70AD47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35D047-B198-2352-7B7F-B11EEEBC33D1}"/>
              </a:ext>
            </a:extLst>
          </p:cNvPr>
          <p:cNvSpPr/>
          <p:nvPr/>
        </p:nvSpPr>
        <p:spPr>
          <a:xfrm>
            <a:off x="10128448" y="3168854"/>
            <a:ext cx="1944016" cy="180000"/>
          </a:xfrm>
          <a:prstGeom prst="rect">
            <a:avLst/>
          </a:prstGeom>
          <a:noFill/>
          <a:ln w="19050" cap="rnd" cmpd="sng" algn="ctr">
            <a:solidFill>
              <a:srgbClr val="FF7979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528866"/>
              </p:ext>
            </p:extLst>
          </p:nvPr>
        </p:nvGraphicFramePr>
        <p:xfrm>
          <a:off x="-96687" y="2229604"/>
          <a:ext cx="4608512" cy="170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547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3">
            <a:extLst>
              <a:ext uri="{FF2B5EF4-FFF2-40B4-BE49-F238E27FC236}">
                <a16:creationId xmlns:a16="http://schemas.microsoft.com/office/drawing/2014/main" id="{1B190540-BAEC-1DB4-7CD3-0201AEDEF67F}"/>
              </a:ext>
            </a:extLst>
          </p:cNvPr>
          <p:cNvSpPr/>
          <p:nvPr/>
        </p:nvSpPr>
        <p:spPr>
          <a:xfrm>
            <a:off x="47254" y="168833"/>
            <a:ext cx="3528466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Conclusões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A4AA2C-E9D6-DAD5-4B4A-3122061A06A4}"/>
              </a:ext>
            </a:extLst>
          </p:cNvPr>
          <p:cNvSpPr txBox="1"/>
          <p:nvPr/>
        </p:nvSpPr>
        <p:spPr>
          <a:xfrm>
            <a:off x="0" y="1142912"/>
            <a:ext cx="12191999" cy="473377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Analisando o desempenho do plano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UNIMED POÇOS DE CALDAS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, referindo-se a aspectos que investigam a satisfação do beneficiário (questões com 5 gradientes) observamos que um atributo entrou em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Excelência,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três dos atributos entraram em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e apenas um ficou em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Não Conformidade.</a:t>
            </a:r>
            <a:endParaRPr lang="pt-BR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O melhor desempenho ocorreu na questão 8, que se refere a facilidade no preenchimento e envio dos documentos ou formulários exigidos pelo plano de saúde, classificada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no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Excelência,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com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90,8%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O menor desempenho ocorreu na questão 5, que se refere a facilidade de acesso à lista de prestadores de serviços credenciados pelo plano de saúde, classificada no patamar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Não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Conformidade,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com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75,5%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Ponto de atenção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ao viés de baixa em todas as cinco questões relativas à satisfação, isto é, o percentual de respostas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Bom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é maior que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Muito bom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, o que indica probabilidade de migração da satisfação para não satisfação.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A avaliação do plano atingiu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84%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 de satisfação geral, classificando este atributo dentro da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Conformidade.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Um ponto importante a ser citado, é que apresenta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2,4%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de insatisfeitos (soma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Muito Ruim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Ruim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), logo a não satisfação está concentrada na neutralidade (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Regular 13,6%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).</a:t>
            </a: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endParaRPr lang="pt-BR" sz="1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B335E"/>
              </a:buClr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Por fim, em relação a recomendação do plano, temos um percentual positivo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76,5%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Analisando a taxa de recomendação nota-se que ela não acompanha a avaliação geral do plano, a diferença entre elas é de aproximadamente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7,5pp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cs"/>
              </a:rPr>
              <a:t>. Nesse sentido, realizar ações que melhorem os atributos analisados poderão, inclusive, aumentar o nível de recomendação que os beneficiários fazem do plano de saúde.</a:t>
            </a:r>
          </a:p>
        </p:txBody>
      </p:sp>
    </p:spTree>
    <p:extLst>
      <p:ext uri="{BB962C8B-B14F-4D97-AF65-F5344CB8AC3E}">
        <p14:creationId xmlns:p14="http://schemas.microsoft.com/office/powerpoint/2010/main" val="386520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A9EEA97-F60A-059A-DED3-BB67D29D8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DFBD69-8D58-2416-476C-08ED4A6AEDED}"/>
              </a:ext>
            </a:extLst>
          </p:cNvPr>
          <p:cNvSpPr txBox="1"/>
          <p:nvPr/>
        </p:nvSpPr>
        <p:spPr>
          <a:xfrm>
            <a:off x="1199456" y="1628800"/>
            <a:ext cx="40549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6000" b="1" dirty="0">
                <a:solidFill>
                  <a:srgbClr val="921317"/>
                </a:solidFill>
                <a:latin typeface="Arial Rounded MT Bold" panose="020F0704030504030204" pitchFamily="34" charset="0"/>
              </a:rPr>
              <a:t>Obrigado!</a:t>
            </a:r>
            <a:endParaRPr lang="pt-BR" sz="6000" b="1" dirty="0">
              <a:solidFill>
                <a:srgbClr val="AE1C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3F6CCE-80DF-8C31-C393-0F848876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5" y="3212976"/>
            <a:ext cx="2530238" cy="2501990"/>
          </a:xfrm>
          <a:prstGeom prst="rect">
            <a:avLst/>
          </a:prstGeom>
        </p:spPr>
      </p:pic>
      <p:pic>
        <p:nvPicPr>
          <p:cNvPr id="2052" name="Picture 4" descr="Fotos Dia Do Idoso, 23.000+ fotos de arquivo grátis de alta qualidade">
            <a:extLst>
              <a:ext uri="{FF2B5EF4-FFF2-40B4-BE49-F238E27FC236}">
                <a16:creationId xmlns:a16="http://schemas.microsoft.com/office/drawing/2014/main" id="{E40A5C5A-B464-443F-A3FF-3DA2AAFCA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" r="41322"/>
          <a:stretch/>
        </p:blipFill>
        <p:spPr bwMode="auto">
          <a:xfrm>
            <a:off x="6145488" y="0"/>
            <a:ext cx="60711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436B71-85FE-8D90-96CD-7DC5D0D6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871915"/>
            <a:ext cx="2664296" cy="1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8AB6E8-5BB3-B85B-C8C4-F4DE8F60EB9D}"/>
              </a:ext>
            </a:extLst>
          </p:cNvPr>
          <p:cNvSpPr txBox="1"/>
          <p:nvPr/>
        </p:nvSpPr>
        <p:spPr>
          <a:xfrm>
            <a:off x="191344" y="4332292"/>
            <a:ext cx="11809311" cy="1184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Quantidade de abordagens ao beneficiário: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Através de sistemas automatizados é feito o controle e todas as tentativas sem sucesso são classificadas com o motivo que impossibilitou a coleta da pesquisa, a quantidade de tentativas de contato por telefone e envio de link para a participação online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CC796B-3F33-F4DE-34B5-EBF9FDF54D9D}"/>
              </a:ext>
            </a:extLst>
          </p:cNvPr>
          <p:cNvSpPr txBox="1"/>
          <p:nvPr/>
        </p:nvSpPr>
        <p:spPr>
          <a:xfrm>
            <a:off x="0" y="105273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Erros de não-resposta / Recusa / Erros durante a coleta de dados (exemplo: não é mais beneficiário, erro de condução do pesquisador etc.) – Desconsideraremos a entrevista, retirando o elemento da lista e sorteando (pelo sistema aleatório eletrônico)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Mudanças de telefone, não atende ou inexistente – O sistema de discagem automática passa para outro sorteado a ser entrevistado. Para estes casos existe a possibilidade de o beneficiário ser contatado através do método de coleta online, por meio do envio de um link por e-mail, desde que essa informação esteja disponível em seu cadastro.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Ausências / impossibilidades momentâneas – Desconsideraremos a entrevista caso o beneficiário não possua outros canais de contato como SMS, WhatsApp ou e-mail, ele volta para a lista de contatos na lista de beneficiários pelo mesmo sorteio aleatório ter a chance de ser abordado posteriormente. Se o beneficiário tiver um meio alternativo de contato, o sistema automaticamente o incluirá na fila para ser contatado por meio da coleta online. Caso não obtenhamos sucesso no retorno online após três tentativas de envio do link, o beneficiário será realocado na fila de contatos telefônicos.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controle do número de tentativas de contato com cada beneficiário é gerenciado de forma sistemática por meio de uma ferramenta de discagem automática, bem como pelo monitoramento dos envios de links por meio das ferramentas online, como SMS, WhatsApp e e-mail. Este controle está estritamente limitado a 20 tentativas para cada nome presente na lista fornecida pela operadora.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áfico 4" descr="Call center">
            <a:extLst>
              <a:ext uri="{FF2B5EF4-FFF2-40B4-BE49-F238E27FC236}">
                <a16:creationId xmlns:a16="http://schemas.microsoft.com/office/drawing/2014/main" id="{F853DE9C-564C-1F21-4EC6-652E7DFBD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89730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Introdução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713A6F-EED5-92F8-50EA-0BAC918A0364}"/>
              </a:ext>
            </a:extLst>
          </p:cNvPr>
          <p:cNvSpPr txBox="1"/>
          <p:nvPr/>
        </p:nvSpPr>
        <p:spPr>
          <a:xfrm>
            <a:off x="0" y="1029211"/>
            <a:ext cx="1219200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Especificação das medidas previstas no planejamento para identificação de participação fraudulenta ou desatenta: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4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3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O sistema de monitoramento e controle da qualidade do IBRC é composto de algumas etapas que propiciam a efetividade do propósito de garantir a entrega exata do que foi planejado, bem como identificar participação fraudulenta ou desatenta: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2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Conferência dupla do sistema informatizado onde são imputados lista de clientes e formulário de pesquisa – front office de pesquisa, antes do início do projeto, garantindo assim que tudo que chegue à tela do pesquisador esteja 100% conforme;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Conferência diária por turno (logo duas vezes, às 8 e 14h) do adequado funcionamento dos sistemas de discagem automática, sorteio aleatório e front office (lista de beneficiários e formulário);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 equipe de pesquisadores e supervisores que trabalharam no projeto é treinada presencialmente por instrutor da qualidade, com presença de coordenador ou gerente do projeto;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 equipe de pesquisadores é monitorada por monitores da qualidade em ao menos uma abordagem por dia, ou seja, seis por semana, por pesquisador;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100% das possíveis não conformidades encontradas pelos monitores são alvo de feedback, dado pelo próprio monitor em conjunto com o supervisor do pesquisador que cometeu a não conformidade;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Após o feedback, o pesquisador recebe três monitorias extras, no próximo turno de trabalho de 6h00;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 reincidência de não conformidade resultará em novo treinamento e novo ciclo de monitoria extra. Em persistindo a abordagem incorreta o pesquisador é retirado do projeto ou mesmo da equipe;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Nas pesquisas online, implementamos uma estratégia que compreende o envio de links exclusivos para cada beneficiário por meio de diferentes canais, como SMS, WhatsApp e/ou e-mail. Esses links são controlados por um registro único associado ao ID, identificador único do cliente, registrado na plataforma IBRC. Após a conclusão da entrevista, os dados coletados são armazenados em bancos de dados restritos, e os links utilizados são imediatamente desativados, impedindo qualquer tentativa de reutilização.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As respostas obtidas por meio da coleta online são submetidas a uma análise estatística do tempo de resposta. Respostas excessivamente rápidas ou lentas podem sugerir falta de atenção ou inconsistências. Dessa forma, avalia-se o tempo desde a primeira até a última pergunta do questionário. Qualquer tempo de resposta que exceda três desvios padrões em relação à média é descartado. Essa abordagem pressupõe que o tempo médio para a conclusão do questionário segue uma distribuição normal. Ao considerarmos a média mais ou menos três desvios padrões, garantimos uma avaliação estatisticamente robusta do tempo de resposta.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Toda interação onde é localizada uma não conformidade é descartada.</a:t>
            </a:r>
          </a:p>
        </p:txBody>
      </p:sp>
    </p:spTree>
    <p:extLst>
      <p:ext uri="{BB962C8B-B14F-4D97-AF65-F5344CB8AC3E}">
        <p14:creationId xmlns:p14="http://schemas.microsoft.com/office/powerpoint/2010/main" val="42829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0" y="168833"/>
            <a:ext cx="5591944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Planejamento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2" descr="olha que horrivel">
            <a:extLst>
              <a:ext uri="{FF2B5EF4-FFF2-40B4-BE49-F238E27FC236}">
                <a16:creationId xmlns:a16="http://schemas.microsoft.com/office/drawing/2014/main" id="{A0D15BF2-D6DF-9B1C-1F5E-1C516633B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6461" y="3287129"/>
            <a:ext cx="32395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B9113E-5C60-C647-71DC-B73546E1B522}"/>
              </a:ext>
            </a:extLst>
          </p:cNvPr>
          <p:cNvSpPr txBox="1"/>
          <p:nvPr/>
        </p:nvSpPr>
        <p:spPr>
          <a:xfrm>
            <a:off x="248206" y="1444710"/>
            <a:ext cx="5591944" cy="38472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           Resultados da Análise Preliminar da Base de Dados: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4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Ao conduzir a análise dos dados, implementamos uma abordagem abrangente de higienização, incluindo a depuração sistemática de registros inválidos. Dentre esses registros, destacam-se: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No caso de contatos telefônicos, verificamos a presença de cadastros desprovidos de números de telefone, registros inválidos devido à ausência de DDD ou presença de caracteres numéricos insuficientes.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Em relação aos contatos online, identificamos cadastros sem números de telefone para facilitar o envio de links por SMS e WhatsApp, bem como registros com falta de endereços de e-mail para a condução da pesquisa online.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Após essa criteriosa higienização, constatamos a presença de dados suficientes para a condução eficaz da pesquisa, sem comprometer os parâmetros estabelecidos no estudo amostral.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endParaRPr lang="pt-BR" sz="1200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Cambria" panose="0204050305040603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pt-BR" sz="1200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ea typeface="Cambria" panose="02040503050406030204" pitchFamily="18" charset="0"/>
                <a:cs typeface="+mn-cs"/>
              </a:rPr>
              <a:t>Ao longo da pesquisa em campo as analises se confirmaram, não sendo observadas inconsistências que justificasse uma revisão dos cadastros por parte da operadora.</a:t>
            </a:r>
            <a:endParaRPr lang="pt-BR" sz="1200" b="1" kern="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Planejamento - ícones de esportes grátis">
            <a:extLst>
              <a:ext uri="{FF2B5EF4-FFF2-40B4-BE49-F238E27FC236}">
                <a16:creationId xmlns:a16="http://schemas.microsoft.com/office/drawing/2014/main" id="{E19315E0-B1A2-68C8-268C-DA4F1C97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1318735"/>
            <a:ext cx="551051" cy="5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FB932D-20D5-B460-DFE6-7AB486223536}"/>
              </a:ext>
            </a:extLst>
          </p:cNvPr>
          <p:cNvSpPr txBox="1"/>
          <p:nvPr/>
        </p:nvSpPr>
        <p:spPr>
          <a:xfrm>
            <a:off x="6167934" y="1784938"/>
            <a:ext cx="583272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População total: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40.513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Beneficiários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UNIMED POÇOS DE CALDAS </a:t>
            </a:r>
            <a:endParaRPr lang="pt-BR" sz="1400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População elegível à pesquisa: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31.804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maiores de 18 anos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Planejamento da Pesquisa: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22/08/2024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Período de Campo: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27/11/2024 à 04/02/2025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Forma de coleta dos dados: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Calibri Light" panose="020F0302020204030204" pitchFamily="34" charset="0"/>
              </a:rPr>
              <a:t>Pesquisa telefônica (CATI) e online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.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Seguindo os códigos de ética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ASQ, ICC/ESOMAR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e a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norma ABNT NBR ISO 20.252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2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6493672-5825-AD8C-F67B-772AF519639F}"/>
              </a:ext>
            </a:extLst>
          </p:cNvPr>
          <p:cNvSpPr/>
          <p:nvPr/>
        </p:nvSpPr>
        <p:spPr>
          <a:xfrm>
            <a:off x="4863872" y="1127312"/>
            <a:ext cx="3600000" cy="20774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spc="300" dirty="0">
              <a:solidFill>
                <a:schemeClr val="bg2">
                  <a:lumMod val="50000"/>
                </a:schemeClr>
              </a:solidFill>
              <a:latin typeface="Calibri" panose="020F0502020204030204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TAXA DE RESPONDENTES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4</a:t>
            </a:r>
            <a:r>
              <a:rPr lang="pt-BR" sz="5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Contatos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Telefônico e Online: 8.907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b="1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F008AA1-EB18-C624-006F-D33B6475686D}"/>
              </a:ext>
            </a:extLst>
          </p:cNvPr>
          <p:cNvSpPr txBox="1"/>
          <p:nvPr/>
        </p:nvSpPr>
        <p:spPr>
          <a:xfrm>
            <a:off x="-24680" y="6372089"/>
            <a:ext cx="6696744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Nota: Outros = 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Nota²: O universo amostral online com base em sorteio está diretamente relacionado à quantidade de registros com endereços de e-mail.</a:t>
            </a:r>
          </a:p>
        </p:txBody>
      </p:sp>
      <p:sp>
        <p:nvSpPr>
          <p:cNvPr id="33" name="Seta: Pentágono 32">
            <a:extLst>
              <a:ext uri="{FF2B5EF4-FFF2-40B4-BE49-F238E27FC236}">
                <a16:creationId xmlns:a16="http://schemas.microsoft.com/office/drawing/2014/main" id="{8B02853A-C630-DBFA-ACD9-3BAF036AFEAD}"/>
              </a:ext>
            </a:extLst>
          </p:cNvPr>
          <p:cNvSpPr/>
          <p:nvPr/>
        </p:nvSpPr>
        <p:spPr>
          <a:xfrm>
            <a:off x="543652" y="3593513"/>
            <a:ext cx="5590541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Questionários concluídos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dados)</a:t>
            </a:r>
          </a:p>
        </p:txBody>
      </p:sp>
      <p:sp>
        <p:nvSpPr>
          <p:cNvPr id="35" name="Seta: Pentágono 34">
            <a:extLst>
              <a:ext uri="{FF2B5EF4-FFF2-40B4-BE49-F238E27FC236}">
                <a16:creationId xmlns:a16="http://schemas.microsoft.com/office/drawing/2014/main" id="{A46B8145-7168-58B7-36CB-537B0EB1E60B}"/>
              </a:ext>
            </a:extLst>
          </p:cNvPr>
          <p:cNvSpPr/>
          <p:nvPr/>
        </p:nvSpPr>
        <p:spPr>
          <a:xfrm>
            <a:off x="543392" y="4057439"/>
            <a:ext cx="5590800" cy="414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Beneficiários não aceitaram participar da pesquisa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1)  </a:t>
            </a:r>
            <a:endParaRPr lang="pt-BR" sz="14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Seta: Pentágono 35">
            <a:extLst>
              <a:ext uri="{FF2B5EF4-FFF2-40B4-BE49-F238E27FC236}">
                <a16:creationId xmlns:a16="http://schemas.microsoft.com/office/drawing/2014/main" id="{566AA8A2-43F4-972F-0EED-126FDE7B9928}"/>
              </a:ext>
            </a:extLst>
          </p:cNvPr>
          <p:cNvSpPr/>
          <p:nvPr/>
        </p:nvSpPr>
        <p:spPr>
          <a:xfrm>
            <a:off x="543392" y="4506975"/>
            <a:ext cx="5590800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Pesquisas</a:t>
            </a: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 Incompletas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dados)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Seta: Pentágono 36">
            <a:extLst>
              <a:ext uri="{FF2B5EF4-FFF2-40B4-BE49-F238E27FC236}">
                <a16:creationId xmlns:a16="http://schemas.microsoft.com/office/drawing/2014/main" id="{21DA8549-DBDB-1E62-8AE6-2BE47E9B56F9}"/>
              </a:ext>
            </a:extLst>
          </p:cNvPr>
          <p:cNvSpPr/>
          <p:nvPr/>
        </p:nvSpPr>
        <p:spPr>
          <a:xfrm>
            <a:off x="543392" y="4959215"/>
            <a:ext cx="5590800" cy="414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Não foi possível localizar o beneficiário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2) 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49BCA191-99BF-2E2C-8C0C-25028A2CA71B}"/>
              </a:ext>
            </a:extLst>
          </p:cNvPr>
          <p:cNvSpPr/>
          <p:nvPr/>
        </p:nvSpPr>
        <p:spPr>
          <a:xfrm>
            <a:off x="543392" y="5432954"/>
            <a:ext cx="5590800" cy="41471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Outros motivos </a:t>
            </a:r>
            <a:r>
              <a:rPr lang="pt-BR" sz="1000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(banco de dados e evidência 3)</a:t>
            </a:r>
            <a:endParaRPr lang="pt-BR" sz="10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9" name="Gráfico 38" descr="Sinal de polegar para cima com preenchimento sólido">
            <a:extLst>
              <a:ext uri="{FF2B5EF4-FFF2-40B4-BE49-F238E27FC236}">
                <a16:creationId xmlns:a16="http://schemas.microsoft.com/office/drawing/2014/main" id="{3469F136-9698-7A23-DA13-E62F3F50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5969" y="1000303"/>
            <a:ext cx="792000" cy="792000"/>
          </a:xfrm>
          <a:prstGeom prst="rect">
            <a:avLst/>
          </a:prstGeom>
        </p:spPr>
      </p:pic>
      <p:pic>
        <p:nvPicPr>
          <p:cNvPr id="40" name="Gráfico 39" descr="Engrenagens estrutura de tópicos">
            <a:extLst>
              <a:ext uri="{FF2B5EF4-FFF2-40B4-BE49-F238E27FC236}">
                <a16:creationId xmlns:a16="http://schemas.microsoft.com/office/drawing/2014/main" id="{CE2DEF2A-D3CB-704C-E1EE-9B4C82417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198" y="1597531"/>
            <a:ext cx="3568684" cy="3568684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47FCD8A4-75E6-868E-AEB9-179FB9BC90F9}"/>
              </a:ext>
            </a:extLst>
          </p:cNvPr>
          <p:cNvSpPr/>
          <p:nvPr/>
        </p:nvSpPr>
        <p:spPr>
          <a:xfrm>
            <a:off x="6672264" y="3275921"/>
            <a:ext cx="1872000" cy="3177415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F64B3CE8-9FFE-0C7B-1D9D-E91830A65E80}"/>
              </a:ext>
            </a:extLst>
          </p:cNvPr>
          <p:cNvSpPr/>
          <p:nvPr/>
        </p:nvSpPr>
        <p:spPr>
          <a:xfrm>
            <a:off x="6798777" y="3635278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4%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47856CC-29F5-7709-FF87-AD186F370BA8}"/>
              </a:ext>
            </a:extLst>
          </p:cNvPr>
          <p:cNvSpPr/>
          <p:nvPr/>
        </p:nvSpPr>
        <p:spPr>
          <a:xfrm>
            <a:off x="6798777" y="4098173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1%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8C017A2-B355-47B1-2527-48B04FF8C7BE}"/>
              </a:ext>
            </a:extLst>
          </p:cNvPr>
          <p:cNvSpPr/>
          <p:nvPr/>
        </p:nvSpPr>
        <p:spPr>
          <a:xfrm>
            <a:off x="6798777" y="4562466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1%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A5725E6-D872-22E1-1358-606F484646F5}"/>
              </a:ext>
            </a:extLst>
          </p:cNvPr>
          <p:cNvSpPr/>
          <p:nvPr/>
        </p:nvSpPr>
        <p:spPr>
          <a:xfrm>
            <a:off x="6798777" y="5026415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23%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81CDC7E-ECB5-F0BF-B8C9-578136B06E1C}"/>
              </a:ext>
            </a:extLst>
          </p:cNvPr>
          <p:cNvSpPr/>
          <p:nvPr/>
        </p:nvSpPr>
        <p:spPr>
          <a:xfrm>
            <a:off x="6798777" y="5480173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71%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CBF13B7-8882-902C-879E-CADCCBA4354E}"/>
              </a:ext>
            </a:extLst>
          </p:cNvPr>
          <p:cNvSpPr/>
          <p:nvPr/>
        </p:nvSpPr>
        <p:spPr>
          <a:xfrm>
            <a:off x="7778437" y="3635278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380</a:t>
            </a:r>
            <a:endParaRPr lang="pt-BR" sz="1200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822C0FE-4460-26A4-8EBE-9500D31BAB68}"/>
              </a:ext>
            </a:extLst>
          </p:cNvPr>
          <p:cNvSpPr/>
          <p:nvPr/>
        </p:nvSpPr>
        <p:spPr>
          <a:xfrm>
            <a:off x="7778437" y="4562466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62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65DBDF4D-786D-0423-6522-92224B50E915}"/>
              </a:ext>
            </a:extLst>
          </p:cNvPr>
          <p:cNvSpPr/>
          <p:nvPr/>
        </p:nvSpPr>
        <p:spPr>
          <a:xfrm>
            <a:off x="7778437" y="5026415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2076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4601E4E0-7E90-5E1E-7A44-BA9F7F9F430C}"/>
              </a:ext>
            </a:extLst>
          </p:cNvPr>
          <p:cNvSpPr/>
          <p:nvPr/>
        </p:nvSpPr>
        <p:spPr>
          <a:xfrm>
            <a:off x="7778437" y="5480173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6329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379FB68-8218-2885-C7F8-F854E986EEB1}"/>
              </a:ext>
            </a:extLst>
          </p:cNvPr>
          <p:cNvSpPr/>
          <p:nvPr/>
        </p:nvSpPr>
        <p:spPr>
          <a:xfrm>
            <a:off x="7776774" y="4108708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60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E5AC892-B621-A409-61A1-E90E71D46FAF}"/>
              </a:ext>
            </a:extLst>
          </p:cNvPr>
          <p:cNvSpPr/>
          <p:nvPr/>
        </p:nvSpPr>
        <p:spPr>
          <a:xfrm>
            <a:off x="570104" y="1127312"/>
            <a:ext cx="3568684" cy="20774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380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Khmer UI" panose="020B0502040204020203" pitchFamily="34" charset="0"/>
              </a:rPr>
              <a:t>ENTREVISTADOS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spc="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5,0%</a:t>
            </a:r>
            <a:endParaRPr lang="pt-BR" sz="1400" b="1" kern="0" spc="3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b="1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4" name="Gráfico 53" descr="Microfone de rádio com preenchimento sólido">
            <a:extLst>
              <a:ext uri="{FF2B5EF4-FFF2-40B4-BE49-F238E27FC236}">
                <a16:creationId xmlns:a16="http://schemas.microsoft.com/office/drawing/2014/main" id="{73057466-EF96-0695-4D4A-B00CBF091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330" y="1000303"/>
            <a:ext cx="792000" cy="79200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99691706-2D98-DA56-7707-7C2FD6304DC4}"/>
              </a:ext>
            </a:extLst>
          </p:cNvPr>
          <p:cNvSpPr/>
          <p:nvPr/>
        </p:nvSpPr>
        <p:spPr>
          <a:xfrm>
            <a:off x="6798777" y="5938345"/>
            <a:ext cx="828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dashDot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100%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09FD9E9D-FDC3-CEFF-09D4-21FEC2E57AC5}"/>
              </a:ext>
            </a:extLst>
          </p:cNvPr>
          <p:cNvSpPr/>
          <p:nvPr/>
        </p:nvSpPr>
        <p:spPr>
          <a:xfrm>
            <a:off x="7778437" y="5938345"/>
            <a:ext cx="684000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dashDot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8907</a:t>
            </a:r>
          </a:p>
        </p:txBody>
      </p:sp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65E604B5-1A29-21E7-4EA0-3711E4F0A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4" y="3214205"/>
            <a:ext cx="41400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2675E30-F342-0C8E-1E7D-9EDC8CA83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68115"/>
              </p:ext>
            </p:extLst>
          </p:nvPr>
        </p:nvGraphicFramePr>
        <p:xfrm>
          <a:off x="1775520" y="1484784"/>
          <a:ext cx="7920000" cy="4392003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9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99273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9927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992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99273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E9099B7-2515-180C-8EFB-5007F9D9A4AC}"/>
              </a:ext>
            </a:extLst>
          </p:cNvPr>
          <p:cNvSpPr txBox="1"/>
          <p:nvPr/>
        </p:nvSpPr>
        <p:spPr>
          <a:xfrm>
            <a:off x="-24680" y="951574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+mn-cs"/>
              </a:rPr>
              <a:t>Margem de erro por atributo</a:t>
            </a:r>
          </a:p>
        </p:txBody>
      </p:sp>
    </p:spTree>
    <p:extLst>
      <p:ext uri="{BB962C8B-B14F-4D97-AF65-F5344CB8AC3E}">
        <p14:creationId xmlns:p14="http://schemas.microsoft.com/office/powerpoint/2010/main" val="121239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13">
            <a:extLst>
              <a:ext uri="{FF2B5EF4-FFF2-40B4-BE49-F238E27FC236}">
                <a16:creationId xmlns:a16="http://schemas.microsoft.com/office/drawing/2014/main" id="{60B28004-2733-4B1D-8150-86FAB6F2421F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C2F4777-120B-5742-1FFF-A288E65D2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16310"/>
              </p:ext>
            </p:extLst>
          </p:nvPr>
        </p:nvGraphicFramePr>
        <p:xfrm>
          <a:off x="839416" y="1269328"/>
          <a:ext cx="10188000" cy="4833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05D2FC3-B9AD-548D-FA93-99304BED734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48416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E77139-FB6D-905C-692C-199FAD41E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8601"/>
              </p:ext>
            </p:extLst>
          </p:nvPr>
        </p:nvGraphicFramePr>
        <p:xfrm>
          <a:off x="911424" y="1628800"/>
          <a:ext cx="10188000" cy="4185888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–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50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6" name="Retângulo de cantos arredondados 13">
            <a:extLst>
              <a:ext uri="{FF2B5EF4-FFF2-40B4-BE49-F238E27FC236}">
                <a16:creationId xmlns:a16="http://schemas.microsoft.com/office/drawing/2014/main" id="{EC6C787E-B5FD-FE42-D80F-7B71301B90E7}"/>
              </a:ext>
            </a:extLst>
          </p:cNvPr>
          <p:cNvSpPr/>
          <p:nvPr/>
        </p:nvSpPr>
        <p:spPr>
          <a:xfrm>
            <a:off x="-24680" y="168833"/>
            <a:ext cx="4896618" cy="717699"/>
          </a:xfrm>
          <a:prstGeom prst="roundRect">
            <a:avLst/>
          </a:prstGeom>
          <a:solidFill>
            <a:srgbClr val="A1A1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300" dirty="0">
                <a:latin typeface="Arial Rounded MT Bold" panose="020F0704030504030204" pitchFamily="34" charset="0"/>
              </a:rPr>
              <a:t>Dados Técnicos</a:t>
            </a:r>
            <a:endParaRPr lang="pt-BR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92778A-C9EE-731D-8F9F-F40DEA7D4713}"/>
              </a:ext>
            </a:extLst>
          </p:cNvPr>
          <p:cNvSpPr txBox="1"/>
          <p:nvPr/>
        </p:nvSpPr>
        <p:spPr>
          <a:xfrm>
            <a:off x="-7019" y="908720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727042228"/>
      </p:ext>
    </p:extLst>
  </p:cSld>
  <p:clrMapOvr>
    <a:masterClrMapping/>
  </p:clrMapOvr>
</p:sld>
</file>

<file path=ppt/theme/theme1.xml><?xml version="1.0" encoding="utf-8"?>
<a:theme xmlns:a="http://schemas.openxmlformats.org/drawingml/2006/main" name="2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95406</TotalTime>
  <Words>6788</Words>
  <Application>Microsoft Office PowerPoint</Application>
  <PresentationFormat>Widescreen</PresentationFormat>
  <Paragraphs>1453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Myriad Pro</vt:lpstr>
      <vt:lpstr>Wingdings</vt:lpstr>
      <vt:lpstr>2_Design padrão</vt:lpstr>
      <vt:lpstr>3_Design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IBRC - Pesquisa de Satisfação - Participantes</dc:title>
  <dc:creator>IBRC - Karine Leopoldina</dc:creator>
  <cp:lastModifiedBy>Priscila Prado</cp:lastModifiedBy>
  <cp:revision>6139</cp:revision>
  <cp:lastPrinted>2016-02-05T13:05:45Z</cp:lastPrinted>
  <dcterms:created xsi:type="dcterms:W3CDTF">2006-01-31T15:57:28Z</dcterms:created>
  <dcterms:modified xsi:type="dcterms:W3CDTF">2025-02-28T18:52:36Z</dcterms:modified>
</cp:coreProperties>
</file>