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theme/themeOverride10.xml" ContentType="application/vnd.openxmlformats-officedocument.themeOverride+xml"/>
  <Override PartName="/ppt/charts/chart11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11.xml" ContentType="application/vnd.openxmlformats-officedocument.themeOverride+xml"/>
  <Override PartName="/ppt/charts/chart12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12.xml" ContentType="application/vnd.openxmlformats-officedocument.themeOverride+xml"/>
  <Override PartName="/ppt/charts/chart13.xml" ContentType="application/vnd.openxmlformats-officedocument.drawingml.chart+xml"/>
  <Override PartName="/ppt/theme/themeOverride13.xml" ContentType="application/vnd.openxmlformats-officedocument.themeOverride+xml"/>
  <Override PartName="/ppt/charts/chart14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14.xml" ContentType="application/vnd.openxmlformats-officedocument.themeOverride+xml"/>
  <Override PartName="/ppt/charts/chart15.xml" ContentType="application/vnd.openxmlformats-officedocument.drawingml.chart+xml"/>
  <Override PartName="/ppt/theme/themeOverride15.xml" ContentType="application/vnd.openxmlformats-officedocument.themeOverride+xml"/>
  <Override PartName="/ppt/charts/chart16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6.xml" ContentType="application/vnd.openxmlformats-officedocument.themeOverride+xml"/>
  <Override PartName="/ppt/charts/chart17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7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1" r:id="rId1"/>
    <p:sldMasterId id="2147483695" r:id="rId2"/>
  </p:sldMasterIdLst>
  <p:notesMasterIdLst>
    <p:notesMasterId r:id="rId29"/>
  </p:notesMasterIdLst>
  <p:handoutMasterIdLst>
    <p:handoutMasterId r:id="rId30"/>
  </p:handoutMasterIdLst>
  <p:sldIdLst>
    <p:sldId id="3122" r:id="rId3"/>
    <p:sldId id="3111" r:id="rId4"/>
    <p:sldId id="3148" r:id="rId5"/>
    <p:sldId id="3149" r:id="rId6"/>
    <p:sldId id="3150" r:id="rId7"/>
    <p:sldId id="3151" r:id="rId8"/>
    <p:sldId id="3152" r:id="rId9"/>
    <p:sldId id="3153" r:id="rId10"/>
    <p:sldId id="3154" r:id="rId11"/>
    <p:sldId id="3155" r:id="rId12"/>
    <p:sldId id="3156" r:id="rId13"/>
    <p:sldId id="3157" r:id="rId14"/>
    <p:sldId id="3158" r:id="rId15"/>
    <p:sldId id="3159" r:id="rId16"/>
    <p:sldId id="3161" r:id="rId17"/>
    <p:sldId id="3164" r:id="rId18"/>
    <p:sldId id="3167" r:id="rId19"/>
    <p:sldId id="3168" r:id="rId20"/>
    <p:sldId id="3171" r:id="rId21"/>
    <p:sldId id="3174" r:id="rId22"/>
    <p:sldId id="3177" r:id="rId23"/>
    <p:sldId id="3182" r:id="rId24"/>
    <p:sldId id="3185" r:id="rId25"/>
    <p:sldId id="3188" r:id="rId26"/>
    <p:sldId id="3191" r:id="rId27"/>
    <p:sldId id="4319" r:id="rId28"/>
  </p:sldIdLst>
  <p:sldSz cx="12192000" cy="6858000"/>
  <p:notesSz cx="6797675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572" userDrawn="1">
          <p15:clr>
            <a:srgbClr val="A4A3A4"/>
          </p15:clr>
        </p15:guide>
        <p15:guide id="2" orient="horz" pos="4065" userDrawn="1">
          <p15:clr>
            <a:srgbClr val="A4A3A4"/>
          </p15:clr>
        </p15:guide>
        <p15:guide id="3" orient="horz" pos="3702" userDrawn="1">
          <p15:clr>
            <a:srgbClr val="A4A3A4"/>
          </p15:clr>
        </p15:guide>
        <p15:guide id="4" pos="768" userDrawn="1">
          <p15:clr>
            <a:srgbClr val="A4A3A4"/>
          </p15:clr>
        </p15:guide>
        <p15:guide id="5" pos="3584" userDrawn="1">
          <p15:clr>
            <a:srgbClr val="A4A3A4"/>
          </p15:clr>
        </p15:guide>
        <p15:guide id="6" pos="4096" userDrawn="1">
          <p15:clr>
            <a:srgbClr val="A4A3A4"/>
          </p15:clr>
        </p15:guide>
        <p15:guide id="7" pos="7321" userDrawn="1">
          <p15:clr>
            <a:srgbClr val="A4A3A4"/>
          </p15:clr>
        </p15:guide>
        <p15:guide id="8" orient="horz" pos="845" userDrawn="1">
          <p15:clr>
            <a:srgbClr val="A4A3A4"/>
          </p15:clr>
        </p15:guide>
        <p15:guide id="9" orient="horz" pos="2251" userDrawn="1">
          <p15:clr>
            <a:srgbClr val="A4A3A4"/>
          </p15:clr>
        </p15:guide>
        <p15:guide id="10" pos="3430" userDrawn="1">
          <p15:clr>
            <a:srgbClr val="A4A3A4"/>
          </p15:clr>
        </p15:guide>
        <p15:guide id="11" pos="7577" userDrawn="1">
          <p15:clr>
            <a:srgbClr val="A4A3A4"/>
          </p15:clr>
        </p15:guide>
        <p15:guide id="12" pos="4966" userDrawn="1">
          <p15:clr>
            <a:srgbClr val="A4A3A4"/>
          </p15:clr>
        </p15:guide>
        <p15:guide id="13" pos="55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51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D67F"/>
    <a:srgbClr val="00985C"/>
    <a:srgbClr val="005834"/>
    <a:srgbClr val="FFE699"/>
    <a:srgbClr val="70AD47"/>
    <a:srgbClr val="595959"/>
    <a:srgbClr val="A6A6A6"/>
    <a:srgbClr val="FF7979"/>
    <a:srgbClr val="F2F2F2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7AC3CCA-C797-4891-BE02-D94E43425B78}" styleName="Estilo Mé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E171933-4619-4E11-9A3F-F7608DF75F80}" styleName="Estilo Médio 1 - Ênfas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8B1032C-EA38-4F05-BA0D-38AFFFC7BED3}" styleName="Estilo Claro 3 - Ênfas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75DCB02-9BB8-47FD-8907-85C794F793BA}" styleName="Estilo com Tema 1 - Ênfase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Estilo Médio 3 - 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Estilo Médio 1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2C8C85-51F0-491E-9774-3900AFEF0FD7}" styleName="Estilo Claro 2 - Ênfas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8603FDC-E32A-4AB5-989C-0864C3EAD2B8}" styleName="Estilo com Tema 2 - Ênfase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39" autoAdjust="0"/>
    <p:restoredTop sz="84369" autoAdjust="0"/>
  </p:normalViewPr>
  <p:slideViewPr>
    <p:cSldViewPr>
      <p:cViewPr varScale="1">
        <p:scale>
          <a:sx n="71" d="100"/>
          <a:sy n="71" d="100"/>
        </p:scale>
        <p:origin x="210" y="96"/>
      </p:cViewPr>
      <p:guideLst>
        <p:guide orient="horz" pos="572"/>
        <p:guide orient="horz" pos="4065"/>
        <p:guide orient="horz" pos="3702"/>
        <p:guide pos="768"/>
        <p:guide pos="3584"/>
        <p:guide pos="4096"/>
        <p:guide pos="7321"/>
        <p:guide orient="horz" pos="845"/>
        <p:guide orient="horz" pos="2251"/>
        <p:guide pos="3430"/>
        <p:guide pos="7577"/>
        <p:guide pos="4966"/>
        <p:guide pos="5581"/>
      </p:guideLst>
    </p:cSldViewPr>
  </p:slideViewPr>
  <p:outlineViewPr>
    <p:cViewPr>
      <p:scale>
        <a:sx n="33" d="100"/>
        <a:sy n="33" d="100"/>
      </p:scale>
      <p:origin x="0" y="167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8" d="100"/>
          <a:sy n="48" d="100"/>
        </p:scale>
        <p:origin x="2940" y="66"/>
      </p:cViewPr>
      <p:guideLst>
        <p:guide orient="horz" pos="3051"/>
        <p:guide pos="2160"/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hris\Desktop\Unimed%20Po&#231;os%20de%20Ca&#231;das%20-%20Pesquisa%20ANS%202025%20(Base%202024)%20-Processamento%20A.xlsm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hris\Desktop\Unimed%20Po&#231;os%20de%20Ca&#231;das%20-%20Pesquisa%20ANS%202025%20(Base%202024)%20-Processamento%20A.xlsm" TargetMode="External"/><Relationship Id="rId1" Type="http://schemas.openxmlformats.org/officeDocument/2006/relationships/themeOverride" Target="../theme/themeOverrid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6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7.xlsx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hris\Desktop\Unimed%20Po&#231;os%20de%20Ca&#231;das%20-%20Pesquisa%20ANS%202025%20(Base%202024)%20-Processamento%20A.xlsm" TargetMode="External"/><Relationship Id="rId1" Type="http://schemas.openxmlformats.org/officeDocument/2006/relationships/themeOverride" Target="../theme/themeOverrid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8.xlsx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hris\Desktop\Unimed%20Po&#231;os%20de%20Ca&#231;das%20-%20Pesquisa%20ANS%202025%20(Base%202024)%20-Processamento%20A.xlsm" TargetMode="External"/><Relationship Id="rId1" Type="http://schemas.openxmlformats.org/officeDocument/2006/relationships/themeOverride" Target="../theme/themeOverrid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6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Worksheet9.xlsx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7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package" Target="../embeddings/Microsoft_Excel_Worksheet10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hris\Desktop\Unimed%20Po&#231;os%20de%20Ca&#231;das%20-%20Pesquisa%20ANS%202025%20(Base%202024)%20-Processamento%20A.xlsm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5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hris\Desktop\Unimed%20Po&#231;os%20de%20Ca&#231;das%20-%20Pesquisa%20ANS%202025%20(Base%202024)%20-Processamento%20A.xlsm" TargetMode="External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Gráficos!$B$26</c:f>
              <c:strCache>
                <c:ptCount val="1"/>
                <c:pt idx="0">
                  <c:v>Masculino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811287484260734E-3"/>
                  <c:y val="-0.3295620253873959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600" b="1">
                      <a:solidFill>
                        <a:schemeClr val="accent1">
                          <a:lumMod val="50000"/>
                        </a:schemeClr>
                      </a:solidFill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F71-4020-96C6-1637C8A73E6B}"/>
                </c:ext>
              </c:extLst>
            </c:dLbl>
            <c:dLbl>
              <c:idx val="1"/>
              <c:layout>
                <c:manualLayout>
                  <c:x val="-4.6762135673586828E-2"/>
                  <c:y val="-0.304364216720748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600" b="1">
                      <a:solidFill>
                        <a:srgbClr val="582808"/>
                      </a:solidFill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F71-4020-96C6-1637C8A73E6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Gráficos!$C$26:$D$26</c:f>
              <c:numCache>
                <c:formatCode>0.0</c:formatCode>
                <c:ptCount val="2"/>
                <c:pt idx="0">
                  <c:v>42.105263157894733</c:v>
                </c:pt>
                <c:pt idx="1">
                  <c:v>57.894736842105267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F71-4020-96C6-1637C8A73E6B}"/>
            </c:ext>
          </c:extLst>
        </c:ser>
        <c:ser>
          <c:idx val="1"/>
          <c:order val="1"/>
          <c:tx>
            <c:strRef>
              <c:f>Gráficos!$B$25</c:f>
              <c:strCache>
                <c:ptCount val="1"/>
                <c:pt idx="0">
                  <c:v>Feminino</c:v>
                </c:pt>
              </c:strCache>
            </c:strRef>
          </c:tx>
          <c:spPr>
            <a:solidFill>
              <a:schemeClr val="bg1">
                <a:alpha val="77000"/>
              </a:schemeClr>
            </a:solidFill>
            <a:ln>
              <a:noFill/>
            </a:ln>
            <a:effectLst/>
          </c:spPr>
          <c:invertIfNegative val="0"/>
          <c:val>
            <c:numRef>
              <c:f>Gráficos!$C$25:$D$25</c:f>
              <c:numCache>
                <c:formatCode>0.0</c:formatCode>
                <c:ptCount val="2"/>
                <c:pt idx="0">
                  <c:v>57.894736842105267</c:v>
                </c:pt>
                <c:pt idx="1">
                  <c:v>42.105263157894733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F71-4020-96C6-1637C8A73E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15505152"/>
        <c:axId val="89642048"/>
      </c:barChart>
      <c:catAx>
        <c:axId val="1155051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642048"/>
        <c:crosses val="autoZero"/>
        <c:auto val="1"/>
        <c:lblAlgn val="ctr"/>
        <c:lblOffset val="100"/>
        <c:noMultiLvlLbl val="0"/>
      </c:catAx>
      <c:valAx>
        <c:axId val="8964204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15505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Gráficos!$P$159</c:f>
              <c:strCache>
                <c:ptCount val="1"/>
                <c:pt idx="0">
                  <c:v>Feminino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811287484260734E-3"/>
                  <c:y val="-0.3295620253873959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4E3-4488-83FA-BF20526A9F91}"/>
                </c:ext>
              </c:extLst>
            </c:dLbl>
            <c:dLbl>
              <c:idx val="1"/>
              <c:layout>
                <c:manualLayout>
                  <c:x val="-4.6762135673586828E-2"/>
                  <c:y val="-0.3043642167207485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4E3-4488-83FA-BF20526A9F9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Gráficos!$Q$158:$Q$159</c:f>
              <c:numCache>
                <c:formatCode>0.0</c:formatCode>
                <c:ptCount val="2"/>
                <c:pt idx="0">
                  <c:v>86.71875</c:v>
                </c:pt>
                <c:pt idx="1">
                  <c:v>85.245901639344254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4E3-4488-83FA-BF20526A9F91}"/>
            </c:ext>
          </c:extLst>
        </c:ser>
        <c:ser>
          <c:idx val="1"/>
          <c:order val="1"/>
          <c:tx>
            <c:strRef>
              <c:f>Gráficos!$P$158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bg1">
                <a:alpha val="77000"/>
              </a:schemeClr>
            </a:solidFill>
            <a:ln>
              <a:noFill/>
            </a:ln>
            <a:effectLst/>
          </c:spPr>
          <c:invertIfNegative val="0"/>
          <c:val>
            <c:numRef>
              <c:f>Gráficos!$R$158:$R$159</c:f>
              <c:numCache>
                <c:formatCode>0.0</c:formatCode>
                <c:ptCount val="2"/>
                <c:pt idx="0">
                  <c:v>13.28125</c:v>
                </c:pt>
                <c:pt idx="1">
                  <c:v>14.754098360655746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4E3-4488-83FA-BF20526A9F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15505152"/>
        <c:axId val="89642048"/>
      </c:barChart>
      <c:catAx>
        <c:axId val="1155051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642048"/>
        <c:crosses val="autoZero"/>
        <c:auto val="1"/>
        <c:lblAlgn val="ctr"/>
        <c:lblOffset val="100"/>
        <c:noMultiLvlLbl val="0"/>
      </c:catAx>
      <c:valAx>
        <c:axId val="89642048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15505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A99-41B7-A5C0-018A72A23556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A99-41B7-A5C0-018A72A23556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76200" cap="rnd"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A99-41B7-A5C0-018A72A23556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A99-41B7-A5C0-018A72A23556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A99-41B7-A5C0-018A72A23556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76200" cap="rnd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A99-41B7-A5C0-018A72A23556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0A99-41B7-A5C0-018A72A2355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Gráficos!$B$158:$B$162</c:f>
              <c:strCache>
                <c:ptCount val="5"/>
                <c:pt idx="0">
                  <c:v>Muito Bom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Muito Ruim</c:v>
                </c:pt>
              </c:strCache>
            </c:strRef>
          </c:cat>
          <c:val>
            <c:numRef>
              <c:f>Gráficos!$C$158:$C$162</c:f>
              <c:numCache>
                <c:formatCode>0.0</c:formatCode>
                <c:ptCount val="5"/>
                <c:pt idx="0">
                  <c:v>30.225080385852088</c:v>
                </c:pt>
                <c:pt idx="1">
                  <c:v>55.627009646302248</c:v>
                </c:pt>
                <c:pt idx="2">
                  <c:v>10.289389067524116</c:v>
                </c:pt>
                <c:pt idx="3">
                  <c:v>2.8938906752411575</c:v>
                </c:pt>
                <c:pt idx="4">
                  <c:v>0.96463022508038598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0A99-41B7-A5C0-018A72A2355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938-4F33-A0AA-4E4F7FECFB0A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938-4F33-A0AA-4E4F7FECFB0A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3938-4F33-A0AA-4E4F7FECFB0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Gráficos!$B$182:$B$183</c:f>
              <c:strCache>
                <c:ptCount val="2"/>
                <c:pt idx="0">
                  <c:v>Sim</c:v>
                </c:pt>
                <c:pt idx="1">
                  <c:v>Não</c:v>
                </c:pt>
              </c:strCache>
            </c:strRef>
          </c:cat>
          <c:val>
            <c:numRef>
              <c:f>Gráficos!$C$182:$C$183</c:f>
              <c:numCache>
                <c:formatCode>0.0</c:formatCode>
                <c:ptCount val="2"/>
                <c:pt idx="0">
                  <c:v>64.835164835164832</c:v>
                </c:pt>
                <c:pt idx="1">
                  <c:v>35.164835164835168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938-4F33-A0AA-4E4F7FECFB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Gráficos!$P$201</c:f>
              <c:strCache>
                <c:ptCount val="1"/>
                <c:pt idx="0">
                  <c:v>Feminino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5.735345347677074E-3"/>
                  <c:y val="-0.2600756481163096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7A4-4B96-9E1E-BA5255A0CCB3}"/>
                </c:ext>
              </c:extLst>
            </c:dLbl>
            <c:dLbl>
              <c:idx val="1"/>
              <c:layout>
                <c:manualLayout>
                  <c:x val="-2.0396122071135222E-2"/>
                  <c:y val="-0.3043643500150042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7A4-4B96-9E1E-BA5255A0CC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Gráficos!$Q$200:$Q$201</c:f>
              <c:numCache>
                <c:formatCode>0.0</c:formatCode>
                <c:ptCount val="2"/>
                <c:pt idx="0">
                  <c:v>92.222222222222214</c:v>
                </c:pt>
                <c:pt idx="1">
                  <c:v>89.655172413793096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7A4-4B96-9E1E-BA5255A0CCB3}"/>
            </c:ext>
          </c:extLst>
        </c:ser>
        <c:ser>
          <c:idx val="1"/>
          <c:order val="1"/>
          <c:tx>
            <c:strRef>
              <c:f>Gráficos!$P$158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bg1">
                <a:alpha val="77000"/>
              </a:schemeClr>
            </a:solidFill>
            <a:ln>
              <a:noFill/>
            </a:ln>
            <a:effectLst/>
          </c:spPr>
          <c:invertIfNegative val="0"/>
          <c:val>
            <c:numRef>
              <c:f>Gráficos!$R$200:$R$201</c:f>
              <c:numCache>
                <c:formatCode>0.0</c:formatCode>
                <c:ptCount val="2"/>
                <c:pt idx="0">
                  <c:v>7.7777777777777857</c:v>
                </c:pt>
                <c:pt idx="1">
                  <c:v>10.344827586206904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7A4-4B96-9E1E-BA5255A0CC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15505152"/>
        <c:axId val="89642048"/>
      </c:barChart>
      <c:catAx>
        <c:axId val="1155051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642048"/>
        <c:crosses val="autoZero"/>
        <c:auto val="1"/>
        <c:lblAlgn val="ctr"/>
        <c:lblOffset val="100"/>
        <c:noMultiLvlLbl val="0"/>
      </c:catAx>
      <c:valAx>
        <c:axId val="89642048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15505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9FD-4279-856A-B62138015EDF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9FD-4279-856A-B62138015EDF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76200" cap="rnd"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9FD-4279-856A-B62138015EDF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9FD-4279-856A-B62138015EDF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9FD-4279-856A-B62138015EDF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76200" cap="rnd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9FD-4279-856A-B62138015EDF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E9FD-4279-856A-B62138015ED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Gráficos!$B$200:$B$204</c:f>
              <c:strCache>
                <c:ptCount val="5"/>
                <c:pt idx="0">
                  <c:v>Muito Bom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Muito Ruim</c:v>
                </c:pt>
              </c:strCache>
            </c:strRef>
          </c:cat>
          <c:val>
            <c:numRef>
              <c:f>Gráficos!$C$200:$C$204</c:f>
              <c:numCache>
                <c:formatCode>0.0</c:formatCode>
                <c:ptCount val="5"/>
                <c:pt idx="0">
                  <c:v>27.669902912621357</c:v>
                </c:pt>
                <c:pt idx="1">
                  <c:v>63.10679611650486</c:v>
                </c:pt>
                <c:pt idx="2">
                  <c:v>5.3398058252427179</c:v>
                </c:pt>
                <c:pt idx="3">
                  <c:v>1.9417475728155338</c:v>
                </c:pt>
                <c:pt idx="4">
                  <c:v>1.9417475728155338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E9FD-4279-856A-B62138015ED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Gráficos!$P$225</c:f>
              <c:strCache>
                <c:ptCount val="1"/>
                <c:pt idx="0">
                  <c:v>Feminino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811287484260734E-3"/>
                  <c:y val="-0.3295620253873959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629-41A7-876C-168B3A76ADE0}"/>
                </c:ext>
              </c:extLst>
            </c:dLbl>
            <c:dLbl>
              <c:idx val="1"/>
              <c:layout>
                <c:manualLayout>
                  <c:x val="-4.6762135673586828E-2"/>
                  <c:y val="-0.3043642167207485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29-41A7-876C-168B3A76ADE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Gráficos!$Q$224:$Q$225</c:f>
              <c:numCache>
                <c:formatCode>0.0</c:formatCode>
                <c:ptCount val="2"/>
                <c:pt idx="0">
                  <c:v>84.615384615384613</c:v>
                </c:pt>
                <c:pt idx="1">
                  <c:v>83.486238532110093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629-41A7-876C-168B3A76ADE0}"/>
            </c:ext>
          </c:extLst>
        </c:ser>
        <c:ser>
          <c:idx val="1"/>
          <c:order val="1"/>
          <c:tx>
            <c:strRef>
              <c:f>Gráficos!$P$158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bg1">
                <a:alpha val="77000"/>
              </a:schemeClr>
            </a:solidFill>
            <a:ln>
              <a:noFill/>
            </a:ln>
            <a:effectLst/>
          </c:spPr>
          <c:invertIfNegative val="0"/>
          <c:val>
            <c:numRef>
              <c:f>Gráficos!$R$224:$R$225</c:f>
              <c:numCache>
                <c:formatCode>0.0</c:formatCode>
                <c:ptCount val="2"/>
                <c:pt idx="0">
                  <c:v>15.384615384615387</c:v>
                </c:pt>
                <c:pt idx="1">
                  <c:v>16.513761467889907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629-41A7-876C-168B3A76AD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15505152"/>
        <c:axId val="89642048"/>
      </c:barChart>
      <c:catAx>
        <c:axId val="1155051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642048"/>
        <c:crosses val="autoZero"/>
        <c:auto val="1"/>
        <c:lblAlgn val="ctr"/>
        <c:lblOffset val="100"/>
        <c:noMultiLvlLbl val="0"/>
      </c:catAx>
      <c:valAx>
        <c:axId val="89642048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15505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10B-4B9E-91AE-A0F8DA5F24D3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10B-4B9E-91AE-A0F8DA5F24D3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76200" cap="rnd"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10B-4B9E-91AE-A0F8DA5F24D3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10B-4B9E-91AE-A0F8DA5F24D3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10B-4B9E-91AE-A0F8DA5F24D3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76200" cap="rnd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10B-4B9E-91AE-A0F8DA5F24D3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510B-4B9E-91AE-A0F8DA5F24D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Gráficos!$B$224:$B$228</c:f>
              <c:strCache>
                <c:ptCount val="5"/>
                <c:pt idx="0">
                  <c:v>Muito Bom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Muito Ruim</c:v>
                </c:pt>
              </c:strCache>
            </c:strRef>
          </c:cat>
          <c:val>
            <c:numRef>
              <c:f>Gráficos!$C$224:$C$228</c:f>
              <c:numCache>
                <c:formatCode>0.0</c:formatCode>
                <c:ptCount val="5"/>
                <c:pt idx="0">
                  <c:v>35.561497326203209</c:v>
                </c:pt>
                <c:pt idx="1">
                  <c:v>48.395721925133692</c:v>
                </c:pt>
                <c:pt idx="2">
                  <c:v>13.636363636363635</c:v>
                </c:pt>
                <c:pt idx="3">
                  <c:v>1.0695187165775399</c:v>
                </c:pt>
                <c:pt idx="4">
                  <c:v>1.3368983957219251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510B-4B9E-91AE-A0F8DA5F24D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310-44F7-83FB-6D06C3523003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310-44F7-83FB-6D06C3523003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76200" cap="rnd"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310-44F7-83FB-6D06C3523003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76200" cap="rnd"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310-44F7-83FB-6D06C3523003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76200" cap="rnd"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310-44F7-83FB-6D06C3523003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310-44F7-83FB-6D06C352300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Gráficos!$B$247:$B$251</c:f>
              <c:strCache>
                <c:ptCount val="5"/>
                <c:pt idx="0">
                  <c:v>Definitivamente Recomendaria</c:v>
                </c:pt>
                <c:pt idx="1">
                  <c:v>Recomendaria</c:v>
                </c:pt>
                <c:pt idx="2">
                  <c:v>Indiferente</c:v>
                </c:pt>
                <c:pt idx="3">
                  <c:v>Recomendaria com Ressalvas</c:v>
                </c:pt>
                <c:pt idx="4">
                  <c:v>Não Recomendaria</c:v>
                </c:pt>
              </c:strCache>
            </c:strRef>
          </c:cat>
          <c:val>
            <c:numRef>
              <c:f>Gráficos!$C$247:$C$251</c:f>
              <c:numCache>
                <c:formatCode>0.0</c:formatCode>
                <c:ptCount val="5"/>
                <c:pt idx="0">
                  <c:v>14.705882352941178</c:v>
                </c:pt>
                <c:pt idx="1">
                  <c:v>61.764705882352942</c:v>
                </c:pt>
                <c:pt idx="2">
                  <c:v>6.1497326203208562</c:v>
                </c:pt>
                <c:pt idx="3">
                  <c:v>13.101604278074866</c:v>
                </c:pt>
                <c:pt idx="4">
                  <c:v>4.2780748663101598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310-44F7-83FB-6D06C352300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none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7363533854429073"/>
          <c:y val="5.0925867599883351E-2"/>
          <c:w val="0.66457305336832884"/>
          <c:h val="0.8981481481481481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Gráficos!$M$23</c:f>
              <c:strCache>
                <c:ptCount val="1"/>
                <c:pt idx="0">
                  <c:v>A - Antes de começarmos a pesquisa, por gentileza nos informe a sua idade:</c:v>
                </c:pt>
              </c:strCache>
            </c:strRef>
          </c:tx>
          <c:spPr>
            <a:pattFill prst="narVert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Gráficos!$M$25:$M$30</c:f>
              <c:strCache>
                <c:ptCount val="6"/>
                <c:pt idx="0">
                  <c:v>De 18 a 25 anos</c:v>
                </c:pt>
                <c:pt idx="1">
                  <c:v>De 26 a 35 anos</c:v>
                </c:pt>
                <c:pt idx="2">
                  <c:v>De 36 a 45 anos</c:v>
                </c:pt>
                <c:pt idx="3">
                  <c:v>De 46 a 55 anos</c:v>
                </c:pt>
                <c:pt idx="4">
                  <c:v>De 56 a 65 anos</c:v>
                </c:pt>
                <c:pt idx="5">
                  <c:v>Mais de 65 anos</c:v>
                </c:pt>
              </c:strCache>
            </c:strRef>
          </c:cat>
          <c:val>
            <c:numRef>
              <c:f>Gráficos!$N$25:$N$30</c:f>
              <c:numCache>
                <c:formatCode>0.0</c:formatCode>
                <c:ptCount val="6"/>
                <c:pt idx="0">
                  <c:v>10.263157894736842</c:v>
                </c:pt>
                <c:pt idx="1">
                  <c:v>18.947368421052634</c:v>
                </c:pt>
                <c:pt idx="2">
                  <c:v>23.684210526315788</c:v>
                </c:pt>
                <c:pt idx="3">
                  <c:v>17.631578947368421</c:v>
                </c:pt>
                <c:pt idx="4">
                  <c:v>13.684210526315791</c:v>
                </c:pt>
                <c:pt idx="5">
                  <c:v>15.789473684210526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20-4348-AB8A-AF1A156EEB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-48"/>
        <c:axId val="115416576"/>
        <c:axId val="89640896"/>
      </c:barChart>
      <c:catAx>
        <c:axId val="11541657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9640896"/>
        <c:crosses val="autoZero"/>
        <c:auto val="1"/>
        <c:lblAlgn val="ctr"/>
        <c:lblOffset val="100"/>
        <c:noMultiLvlLbl val="0"/>
      </c:catAx>
      <c:valAx>
        <c:axId val="89640896"/>
        <c:scaling>
          <c:orientation val="minMax"/>
        </c:scaling>
        <c:delete val="1"/>
        <c:axPos val="t"/>
        <c:numFmt formatCode="0.0" sourceLinked="1"/>
        <c:majorTickMark val="none"/>
        <c:minorTickMark val="none"/>
        <c:tickLblPos val="nextTo"/>
        <c:crossAx val="115416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 b="1"/>
      </a:pPr>
      <a:endParaRPr lang="pt-BR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D39-4955-BE7F-268FF1EA7D20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D39-4955-BE7F-268FF1EA7D20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76200" cap="rnd"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D39-4955-BE7F-268FF1EA7D20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76200" cap="rnd"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D39-4955-BE7F-268FF1EA7D20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76200" cap="rnd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D39-4955-BE7F-268FF1EA7D20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D39-4955-BE7F-268FF1EA7D2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Gráficos!$B$47:$B$50</c:f>
              <c:strCache>
                <c:ptCount val="4"/>
                <c:pt idx="0">
                  <c:v>Sempre</c:v>
                </c:pt>
                <c:pt idx="1">
                  <c:v>A maioria das vezes</c:v>
                </c:pt>
                <c:pt idx="2">
                  <c:v>Às vezes</c:v>
                </c:pt>
                <c:pt idx="3">
                  <c:v>Nunca</c:v>
                </c:pt>
              </c:strCache>
            </c:strRef>
          </c:cat>
          <c:val>
            <c:numRef>
              <c:f>Gráficos!$C$47:$C$50</c:f>
              <c:numCache>
                <c:formatCode>0.0</c:formatCode>
                <c:ptCount val="4"/>
                <c:pt idx="0">
                  <c:v>60.230547550432277</c:v>
                </c:pt>
                <c:pt idx="1">
                  <c:v>25.936599423631122</c:v>
                </c:pt>
                <c:pt idx="2">
                  <c:v>12.968299711815561</c:v>
                </c:pt>
                <c:pt idx="3">
                  <c:v>0.86455331412103753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D39-4955-BE7F-268FF1EA7D2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none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0F7-4980-A90C-B833F89A68A3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0F7-4980-A90C-B833F89A68A3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76200" cap="rnd"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0F7-4980-A90C-B833F89A68A3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76200" cap="rnd"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0F7-4980-A90C-B833F89A68A3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76200" cap="rnd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0F7-4980-A90C-B833F89A68A3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0F7-4980-A90C-B833F89A68A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Gráficos!$B$70:$B$73</c:f>
              <c:strCache>
                <c:ptCount val="4"/>
                <c:pt idx="0">
                  <c:v>Sempre</c:v>
                </c:pt>
                <c:pt idx="1">
                  <c:v>A maioria das vezes</c:v>
                </c:pt>
                <c:pt idx="2">
                  <c:v>Às vezes</c:v>
                </c:pt>
                <c:pt idx="3">
                  <c:v>Nunca</c:v>
                </c:pt>
              </c:strCache>
            </c:strRef>
          </c:cat>
          <c:val>
            <c:numRef>
              <c:f>Gráficos!$C$70:$C$73</c:f>
              <c:numCache>
                <c:formatCode>0.0</c:formatCode>
                <c:ptCount val="4"/>
                <c:pt idx="0">
                  <c:v>71.535580524344567</c:v>
                </c:pt>
                <c:pt idx="1">
                  <c:v>18.352059925093634</c:v>
                </c:pt>
                <c:pt idx="2">
                  <c:v>7.4906367041198507</c:v>
                </c:pt>
                <c:pt idx="3">
                  <c:v>2.6217228464419478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0F7-4980-A90C-B833F89A68A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none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279-4921-AAF7-B433BA630870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279-4921-AAF7-B433BA630870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7279-4921-AAF7-B433BA63087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Gráficos!$B$93:$B$94</c:f>
              <c:strCache>
                <c:ptCount val="2"/>
                <c:pt idx="0">
                  <c:v>Sim</c:v>
                </c:pt>
                <c:pt idx="1">
                  <c:v>Não</c:v>
                </c:pt>
              </c:strCache>
            </c:strRef>
          </c:cat>
          <c:val>
            <c:numRef>
              <c:f>Gráficos!$C$93:$C$94</c:f>
              <c:numCache>
                <c:formatCode>0.0</c:formatCode>
                <c:ptCount val="2"/>
                <c:pt idx="0">
                  <c:v>17.717717717717719</c:v>
                </c:pt>
                <c:pt idx="1">
                  <c:v>82.282282282282281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279-4921-AAF7-B433BA6308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Gráficos!$P$111</c:f>
              <c:strCache>
                <c:ptCount val="1"/>
                <c:pt idx="0">
                  <c:v>Feminino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8114931074572089E-3"/>
                  <c:y val="-0.2600753367003367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23A-4D96-A550-3E6014F58D04}"/>
                </c:ext>
              </c:extLst>
            </c:dLbl>
            <c:dLbl>
              <c:idx val="1"/>
              <c:layout>
                <c:manualLayout>
                  <c:x val="-3.094253446271393E-2"/>
                  <c:y val="-0.240222643097643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23A-4D96-A550-3E6014F58D0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Gráficos!$Q$110:$Q$111</c:f>
              <c:numCache>
                <c:formatCode>0.0</c:formatCode>
                <c:ptCount val="2"/>
                <c:pt idx="0">
                  <c:v>88.275862068965523</c:v>
                </c:pt>
                <c:pt idx="1">
                  <c:v>86.19047619047619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23A-4D96-A550-3E6014F58D04}"/>
            </c:ext>
          </c:extLst>
        </c:ser>
        <c:ser>
          <c:idx val="1"/>
          <c:order val="1"/>
          <c:tx>
            <c:strRef>
              <c:f>Gráficos!$P$110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bg1">
                <a:alpha val="77000"/>
              </a:schemeClr>
            </a:solidFill>
            <a:ln>
              <a:noFill/>
            </a:ln>
            <a:effectLst/>
          </c:spPr>
          <c:invertIfNegative val="0"/>
          <c:val>
            <c:numRef>
              <c:f>Gráficos!$R$110:$R$111</c:f>
              <c:numCache>
                <c:formatCode>0.0</c:formatCode>
                <c:ptCount val="2"/>
                <c:pt idx="0">
                  <c:v>11.724137931034477</c:v>
                </c:pt>
                <c:pt idx="1">
                  <c:v>13.80952380952381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23A-4D96-A550-3E6014F58D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15505152"/>
        <c:axId val="89642048"/>
      </c:barChart>
      <c:catAx>
        <c:axId val="1155051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642048"/>
        <c:crosses val="autoZero"/>
        <c:auto val="1"/>
        <c:lblAlgn val="ctr"/>
        <c:lblOffset val="100"/>
        <c:noMultiLvlLbl val="0"/>
      </c:catAx>
      <c:valAx>
        <c:axId val="89642048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15505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C66-4EC0-97A2-19B0BFE66ED5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C66-4EC0-97A2-19B0BFE66ED5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76200" cap="rnd"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C66-4EC0-97A2-19B0BFE66ED5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C66-4EC0-97A2-19B0BFE66ED5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C66-4EC0-97A2-19B0BFE66ED5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76200" cap="rnd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C66-4EC0-97A2-19B0BFE66ED5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C66-4EC0-97A2-19B0BFE66E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Gráficos!$B$110:$B$114</c:f>
              <c:strCache>
                <c:ptCount val="5"/>
                <c:pt idx="0">
                  <c:v>Muito Bom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Muito Ruim</c:v>
                </c:pt>
              </c:strCache>
            </c:strRef>
          </c:cat>
          <c:val>
            <c:numRef>
              <c:f>Gráficos!$C$110:$C$114</c:f>
              <c:numCache>
                <c:formatCode>0.0</c:formatCode>
                <c:ptCount val="5"/>
                <c:pt idx="0">
                  <c:v>40.845070422535215</c:v>
                </c:pt>
                <c:pt idx="1">
                  <c:v>46.197183098591552</c:v>
                </c:pt>
                <c:pt idx="2">
                  <c:v>9.295774647887324</c:v>
                </c:pt>
                <c:pt idx="3">
                  <c:v>2.8169014084507045</c:v>
                </c:pt>
                <c:pt idx="4">
                  <c:v>0.84507042253521114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C66-4EC0-97A2-19B0BFE66ED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none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E4C-4E2D-AC44-5C5BE85F9602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E4C-4E2D-AC44-5C5BE85F9602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76200" cap="rnd"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E4C-4E2D-AC44-5C5BE85F9602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E4C-4E2D-AC44-5C5BE85F9602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E4C-4E2D-AC44-5C5BE85F9602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76200" cap="rnd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E4C-4E2D-AC44-5C5BE85F9602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5E4C-4E2D-AC44-5C5BE85F960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Gráficos!$B$134:$B$138</c:f>
              <c:strCache>
                <c:ptCount val="5"/>
                <c:pt idx="0">
                  <c:v>Muito Bom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Muito Ruim</c:v>
                </c:pt>
              </c:strCache>
            </c:strRef>
          </c:cat>
          <c:val>
            <c:numRef>
              <c:f>Gráficos!$C$134:$C$138</c:f>
              <c:numCache>
                <c:formatCode>0.0</c:formatCode>
                <c:ptCount val="5"/>
                <c:pt idx="0">
                  <c:v>28.07017543859649</c:v>
                </c:pt>
                <c:pt idx="1">
                  <c:v>47.368421052631575</c:v>
                </c:pt>
                <c:pt idx="2">
                  <c:v>19.005847953216374</c:v>
                </c:pt>
                <c:pt idx="3">
                  <c:v>3.2163742690058479</c:v>
                </c:pt>
                <c:pt idx="4">
                  <c:v>2.3391812865497075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5E4C-4E2D-AC44-5C5BE85F960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Gráficos!$P$135</c:f>
              <c:strCache>
                <c:ptCount val="1"/>
                <c:pt idx="0">
                  <c:v>Feminino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084292511332218E-2"/>
                  <c:y val="-0.29214634168925019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B38-48D6-AE62-E05921C41CE2}"/>
                </c:ext>
              </c:extLst>
            </c:dLbl>
            <c:dLbl>
              <c:idx val="1"/>
              <c:layout>
                <c:manualLayout>
                  <c:x val="-3.0942547310474716E-2"/>
                  <c:y val="-0.2402229628691233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B38-48D6-AE62-E05921C41C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Gráficos!$Q$134:$Q$135</c:f>
              <c:numCache>
                <c:formatCode>0.0</c:formatCode>
                <c:ptCount val="2"/>
                <c:pt idx="0">
                  <c:v>82.638888888888886</c:v>
                </c:pt>
                <c:pt idx="1">
                  <c:v>70.202020202020208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B38-48D6-AE62-E05921C41CE2}"/>
            </c:ext>
          </c:extLst>
        </c:ser>
        <c:ser>
          <c:idx val="1"/>
          <c:order val="1"/>
          <c:tx>
            <c:strRef>
              <c:f>Gráficos!$P$134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bg1">
                <a:alpha val="77000"/>
              </a:schemeClr>
            </a:solidFill>
            <a:ln>
              <a:noFill/>
            </a:ln>
            <a:effectLst/>
          </c:spPr>
          <c:invertIfNegative val="0"/>
          <c:val>
            <c:numRef>
              <c:f>Gráficos!$R$134:$R$135</c:f>
              <c:numCache>
                <c:formatCode>0.0</c:formatCode>
                <c:ptCount val="2"/>
                <c:pt idx="0">
                  <c:v>17.361111111111114</c:v>
                </c:pt>
                <c:pt idx="1">
                  <c:v>29.797979797979792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B38-48D6-AE62-E05921C41C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15505152"/>
        <c:axId val="89642048"/>
      </c:barChart>
      <c:catAx>
        <c:axId val="1155051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642048"/>
        <c:crosses val="autoZero"/>
        <c:auto val="1"/>
        <c:lblAlgn val="ctr"/>
        <c:lblOffset val="100"/>
        <c:noMultiLvlLbl val="0"/>
      </c:catAx>
      <c:valAx>
        <c:axId val="89642048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15505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Vert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Vert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530" tIns="47265" rIns="94530" bIns="47265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530" tIns="47265" rIns="94530" bIns="47265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002860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530" tIns="47265" rIns="94530" bIns="47265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530" tIns="47265" rIns="94530" bIns="47265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-355600" y="714375"/>
            <a:ext cx="6619875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4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530" tIns="47265" rIns="94530" bIns="47265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1034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4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530" tIns="47265" rIns="94530" bIns="47265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92DA896-93E3-4EA8-8172-8F0E591BFF41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8371622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4248489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1" cy="1470025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09601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93ABF06A-BCDC-4110-8509-C1FA05F90251}" type="datetimeFigureOut">
              <a:rPr lang="pt-BR" smtClean="0"/>
              <a:t>28/02/2025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1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C666EDD2-4AA7-48CF-AF4F-DA8606C9E10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00247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724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748964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1" cy="1470025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09601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93ABF06A-BCDC-4110-8509-C1FA05F90251}" type="datetimeFigureOut">
              <a:rPr lang="pt-BR" smtClean="0"/>
              <a:t>28/02/2025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1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C666EDD2-4AA7-48CF-AF4F-DA8606C9E10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94148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9795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93CD563-73CB-405D-4543-43981A2D2A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604" y="6356351"/>
            <a:ext cx="2743380" cy="365125"/>
          </a:xfrm>
          <a:prstGeom prst="rect">
            <a:avLst/>
          </a:prstGeom>
        </p:spPr>
        <p:txBody>
          <a:bodyPr/>
          <a:lstStyle/>
          <a:p>
            <a:fld id="{4BA926F3-DCE3-43C1-B8E3-A6C3F4563D84}" type="datetimeFigureOut">
              <a:rPr lang="pt-BR" smtClean="0"/>
              <a:t>28/02/2025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F5BF65B-607D-7A16-4707-6807590D7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914" y="6356351"/>
            <a:ext cx="4114173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FE84FA7-9A6B-72CC-DA0B-B41DBF473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018" y="6356351"/>
            <a:ext cx="2743379" cy="365125"/>
          </a:xfrm>
          <a:prstGeom prst="rect">
            <a:avLst/>
          </a:prstGeom>
        </p:spPr>
        <p:txBody>
          <a:bodyPr/>
          <a:lstStyle/>
          <a:p>
            <a:fld id="{185DC2B6-A44C-4A11-B191-22BFA3B746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9213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Resultado de imagem para petros petrobras logo"/>
          <p:cNvSpPr>
            <a:spLocks noChangeAspect="1" noChangeArrowheads="1"/>
          </p:cNvSpPr>
          <p:nvPr userDrawn="1"/>
        </p:nvSpPr>
        <p:spPr bwMode="auto">
          <a:xfrm>
            <a:off x="175605" y="-144463"/>
            <a:ext cx="344042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sz="2000" dirty="0"/>
          </a:p>
        </p:txBody>
      </p:sp>
      <p:sp>
        <p:nvSpPr>
          <p:cNvPr id="8" name="Retângulo de cantos arredondados 13">
            <a:extLst>
              <a:ext uri="{FF2B5EF4-FFF2-40B4-BE49-F238E27FC236}">
                <a16:creationId xmlns:a16="http://schemas.microsoft.com/office/drawing/2014/main" id="{6B1AD6DA-0B90-4E48-0534-8F937944B1D8}"/>
              </a:ext>
            </a:extLst>
          </p:cNvPr>
          <p:cNvSpPr/>
          <p:nvPr userDrawn="1"/>
        </p:nvSpPr>
        <p:spPr>
          <a:xfrm>
            <a:off x="-243752" y="168833"/>
            <a:ext cx="5933358" cy="717699"/>
          </a:xfrm>
          <a:prstGeom prst="roundRect">
            <a:avLst/>
          </a:prstGeom>
          <a:solidFill>
            <a:srgbClr val="A1A1A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589" dirty="0">
              <a:latin typeface="Myriad Pro" panose="020B0503030403020204" pitchFamily="34" charset="0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3BA77106-E2C5-B0C4-FCF1-AEB4CFBD6F38}"/>
              </a:ext>
            </a:extLst>
          </p:cNvPr>
          <p:cNvSpPr/>
          <p:nvPr userDrawn="1"/>
        </p:nvSpPr>
        <p:spPr>
          <a:xfrm>
            <a:off x="-343958" y="160339"/>
            <a:ext cx="344042" cy="726193"/>
          </a:xfrm>
          <a:prstGeom prst="rect">
            <a:avLst/>
          </a:prstGeom>
          <a:solidFill>
            <a:srgbClr val="EEEB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/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F62780E2-9859-24F1-2F40-50A65A311B58}"/>
              </a:ext>
            </a:extLst>
          </p:cNvPr>
          <p:cNvCxnSpPr>
            <a:cxnSpLocks/>
          </p:cNvCxnSpPr>
          <p:nvPr userDrawn="1"/>
        </p:nvCxnSpPr>
        <p:spPr>
          <a:xfrm>
            <a:off x="0" y="6741368"/>
            <a:ext cx="11297848" cy="0"/>
          </a:xfrm>
          <a:prstGeom prst="line">
            <a:avLst/>
          </a:prstGeom>
          <a:ln w="571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>
            <a:extLst>
              <a:ext uri="{FF2B5EF4-FFF2-40B4-BE49-F238E27FC236}">
                <a16:creationId xmlns:a16="http://schemas.microsoft.com/office/drawing/2014/main" id="{71834190-FAAB-9B69-B333-A3EF3CFD3BE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8243" y="6031958"/>
            <a:ext cx="932393" cy="826042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F8F25AAA-E55C-46A4-DE40-E31D4B7E8DA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42" y="226210"/>
            <a:ext cx="1486514" cy="660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217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0B2996A8-B4D5-4E7B-AC48-283BBD3A9A7B}"/>
              </a:ext>
            </a:extLst>
          </p:cNvPr>
          <p:cNvCxnSpPr/>
          <p:nvPr userDrawn="1"/>
        </p:nvCxnSpPr>
        <p:spPr>
          <a:xfrm>
            <a:off x="0" y="6845536"/>
            <a:ext cx="12192000" cy="12464"/>
          </a:xfrm>
          <a:prstGeom prst="line">
            <a:avLst/>
          </a:prstGeom>
          <a:ln w="571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AutoShape 2" descr="Resultado de imagem para petros petrobras logo"/>
          <p:cNvSpPr>
            <a:spLocks noChangeAspect="1" noChangeArrowheads="1"/>
          </p:cNvSpPr>
          <p:nvPr userDrawn="1"/>
        </p:nvSpPr>
        <p:spPr bwMode="auto">
          <a:xfrm>
            <a:off x="175605" y="-144463"/>
            <a:ext cx="344042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sz="2000" dirty="0"/>
          </a:p>
        </p:txBody>
      </p:sp>
      <p:sp>
        <p:nvSpPr>
          <p:cNvPr id="8" name="Retângulo de cantos arredondados 13">
            <a:extLst>
              <a:ext uri="{FF2B5EF4-FFF2-40B4-BE49-F238E27FC236}">
                <a16:creationId xmlns:a16="http://schemas.microsoft.com/office/drawing/2014/main" id="{6B1AD6DA-0B90-4E48-0534-8F937944B1D8}"/>
              </a:ext>
            </a:extLst>
          </p:cNvPr>
          <p:cNvSpPr/>
          <p:nvPr userDrawn="1"/>
        </p:nvSpPr>
        <p:spPr>
          <a:xfrm>
            <a:off x="-243752" y="168833"/>
            <a:ext cx="5933358" cy="717699"/>
          </a:xfrm>
          <a:prstGeom prst="roundRect">
            <a:avLst/>
          </a:prstGeom>
          <a:solidFill>
            <a:srgbClr val="A1A1A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589" dirty="0">
              <a:latin typeface="Myriad Pro" panose="020B0503030403020204" pitchFamily="34" charset="0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3BA77106-E2C5-B0C4-FCF1-AEB4CFBD6F38}"/>
              </a:ext>
            </a:extLst>
          </p:cNvPr>
          <p:cNvSpPr/>
          <p:nvPr userDrawn="1"/>
        </p:nvSpPr>
        <p:spPr>
          <a:xfrm>
            <a:off x="-343958" y="160339"/>
            <a:ext cx="344042" cy="726193"/>
          </a:xfrm>
          <a:prstGeom prst="rect">
            <a:avLst/>
          </a:prstGeom>
          <a:solidFill>
            <a:srgbClr val="EEEB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C5E4F9F-1A18-C595-3B99-4BF6E77C58F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42" y="226210"/>
            <a:ext cx="1486514" cy="660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093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3" Type="http://schemas.openxmlformats.org/officeDocument/2006/relationships/image" Target="../media/image21.svg"/><Relationship Id="rId7" Type="http://schemas.openxmlformats.org/officeDocument/2006/relationships/chart" Target="../charts/chart6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9.png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9.xml"/><Relationship Id="rId3" Type="http://schemas.openxmlformats.org/officeDocument/2006/relationships/image" Target="../media/image21.svg"/><Relationship Id="rId7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22.png"/><Relationship Id="rId4" Type="http://schemas.openxmlformats.org/officeDocument/2006/relationships/chart" Target="../charts/char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1.xml"/><Relationship Id="rId3" Type="http://schemas.openxmlformats.org/officeDocument/2006/relationships/image" Target="../media/image21.svg"/><Relationship Id="rId7" Type="http://schemas.openxmlformats.org/officeDocument/2006/relationships/chart" Target="../charts/chart10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9.pn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4.xml"/><Relationship Id="rId3" Type="http://schemas.openxmlformats.org/officeDocument/2006/relationships/image" Target="../media/image21.svg"/><Relationship Id="rId7" Type="http://schemas.openxmlformats.org/officeDocument/2006/relationships/chart" Target="../charts/chart13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9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6.xml"/><Relationship Id="rId3" Type="http://schemas.openxmlformats.org/officeDocument/2006/relationships/image" Target="../media/image21.svg"/><Relationship Id="rId7" Type="http://schemas.openxmlformats.org/officeDocument/2006/relationships/chart" Target="../charts/chart15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9.png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DA9EEA97-F60A-059A-DED3-BB67D29D8C8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de cantos arredondados 13">
            <a:extLst>
              <a:ext uri="{FF2B5EF4-FFF2-40B4-BE49-F238E27FC236}">
                <a16:creationId xmlns:a16="http://schemas.microsoft.com/office/drawing/2014/main" id="{899756C5-6416-4456-5A28-F855E556510E}"/>
              </a:ext>
            </a:extLst>
          </p:cNvPr>
          <p:cNvSpPr/>
          <p:nvPr/>
        </p:nvSpPr>
        <p:spPr>
          <a:xfrm>
            <a:off x="0" y="677114"/>
            <a:ext cx="6071319" cy="2885300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3544" dirty="0">
                <a:solidFill>
                  <a:srgbClr val="000000">
                    <a:lumMod val="75000"/>
                    <a:lumOff val="25000"/>
                  </a:srgbClr>
                </a:solidFill>
                <a:latin typeface="Arial Rounded MT Bold" panose="020F0704030504030204" pitchFamily="34" charset="0"/>
              </a:rPr>
              <a:t>Pesquisa de Satisfação com Beneficiários 2025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658" dirty="0">
                <a:solidFill>
                  <a:srgbClr val="000000">
                    <a:lumMod val="75000"/>
                    <a:lumOff val="25000"/>
                  </a:srgbClr>
                </a:solidFill>
                <a:latin typeface="Arial Rounded MT Bold" panose="020F0704030504030204" pitchFamily="34" charset="0"/>
              </a:rPr>
              <a:t>(Ano Base 2024)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2658" dirty="0">
              <a:solidFill>
                <a:srgbClr val="000000">
                  <a:lumMod val="75000"/>
                  <a:lumOff val="25000"/>
                </a:srgbClr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C9F4459-6C83-4DB2-CB17-F13352883F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899" y="3645024"/>
            <a:ext cx="2036867" cy="814786"/>
          </a:xfrm>
          <a:prstGeom prst="rect">
            <a:avLst/>
          </a:prstGeom>
        </p:spPr>
      </p:pic>
      <p:pic>
        <p:nvPicPr>
          <p:cNvPr id="6" name="Imagem 5" descr="Mulher com celular na mão&#10;&#10;Descrição gerada automaticamente com confiança média">
            <a:extLst>
              <a:ext uri="{FF2B5EF4-FFF2-40B4-BE49-F238E27FC236}">
                <a16:creationId xmlns:a16="http://schemas.microsoft.com/office/drawing/2014/main" id="{DF9F83D4-6563-A0CB-9733-26781D93597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3" t="-1" r="23828" b="-107"/>
          <a:stretch/>
        </p:blipFill>
        <p:spPr>
          <a:xfrm>
            <a:off x="6096000" y="-27384"/>
            <a:ext cx="6120680" cy="688538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ABC529D4-9939-8EA1-E3BD-0F6E34E329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512" y="4725144"/>
            <a:ext cx="2664296" cy="118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28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1BE77139-FB6D-905C-692C-199FAD41E5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6543336"/>
              </p:ext>
            </p:extLst>
          </p:nvPr>
        </p:nvGraphicFramePr>
        <p:xfrm>
          <a:off x="911424" y="1340768"/>
          <a:ext cx="10188000" cy="5159658"/>
        </p:xfrm>
        <a:graphic>
          <a:graphicData uri="http://schemas.openxmlformats.org/drawingml/2006/table">
            <a:tbl>
              <a:tblPr/>
              <a:tblGrid>
                <a:gridCol w="5400000">
                  <a:extLst>
                    <a:ext uri="{9D8B030D-6E8A-4147-A177-3AD203B41FA5}">
                      <a16:colId xmlns:a16="http://schemas.microsoft.com/office/drawing/2014/main" val="1115746144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114320034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1700799369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341990963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2236980782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1461168209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4140011720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3092386113"/>
                    </a:ext>
                  </a:extLst>
                </a:gridCol>
              </a:tblGrid>
              <a:tr h="315981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 – Acesso à lista de prestadores de serviços credenciados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152215"/>
                  </a:ext>
                </a:extLst>
              </a:tr>
              <a:tr h="29691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96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25,3%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2,2%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4,4%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20,9%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29,6%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9033785"/>
                  </a:ext>
                </a:extLst>
              </a:tr>
              <a:tr h="29691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Bom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162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42,6%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37,7%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47,6%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672863"/>
                  </a:ext>
                </a:extLst>
              </a:tr>
              <a:tr h="29691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17,1%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1,9%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13,3%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20,9%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1815492"/>
                  </a:ext>
                </a:extLst>
              </a:tr>
              <a:tr h="29691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Ruim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2,9%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4,6%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590655"/>
                  </a:ext>
                </a:extLst>
              </a:tr>
              <a:tr h="29691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1,4%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125994"/>
                  </a:ext>
                </a:extLst>
              </a:tr>
              <a:tr h="34391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Nunca acessei a lista de prestadores de serviços credenciados pelo meu plano de saúde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8,4%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1,4%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5,6%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11,2%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260453"/>
                  </a:ext>
                </a:extLst>
              </a:tr>
              <a:tr h="29691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Não sei/Não me lembro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1,6%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1,3%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7726462"/>
                  </a:ext>
                </a:extLst>
              </a:tr>
              <a:tr h="23485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endParaRPr lang="pt-BR" sz="11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0655131"/>
                  </a:ext>
                </a:extLst>
              </a:tr>
              <a:tr h="31598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6 - Atendimento multicanal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8637983"/>
                  </a:ext>
                </a:extLst>
              </a:tr>
              <a:tr h="29691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94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24,7%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2,2%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4,3%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20,4%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29,1%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2814259"/>
                  </a:ext>
                </a:extLst>
              </a:tr>
              <a:tr h="29691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Bom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173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45,5%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40,5%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50,5%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750375"/>
                  </a:ext>
                </a:extLst>
              </a:tr>
              <a:tr h="29691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8,4%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1,4%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5,6%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11,2%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4631606"/>
                  </a:ext>
                </a:extLst>
              </a:tr>
              <a:tr h="29691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Ruim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2,4%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3,9%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5981715"/>
                  </a:ext>
                </a:extLst>
              </a:tr>
              <a:tr h="29691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0,9%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7853615"/>
                  </a:ext>
                </a:extLst>
              </a:tr>
              <a:tr h="29691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Nos 12 últimos meses não acessei meu plano de saúde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13,7%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10,2%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17,1%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9623709"/>
                  </a:ext>
                </a:extLst>
              </a:tr>
              <a:tr h="29691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Não sei/Não me lembro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2,4%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6,6%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8061109"/>
                  </a:ext>
                </a:extLst>
              </a:tr>
            </a:tbl>
          </a:graphicData>
        </a:graphic>
      </p:graphicFrame>
      <p:sp>
        <p:nvSpPr>
          <p:cNvPr id="4" name="Retângulo de cantos arredondados 13">
            <a:extLst>
              <a:ext uri="{FF2B5EF4-FFF2-40B4-BE49-F238E27FC236}">
                <a16:creationId xmlns:a16="http://schemas.microsoft.com/office/drawing/2014/main" id="{D469DCBB-2F3D-9E65-7C29-1CBD84F3C0EC}"/>
              </a:ext>
            </a:extLst>
          </p:cNvPr>
          <p:cNvSpPr/>
          <p:nvPr/>
        </p:nvSpPr>
        <p:spPr>
          <a:xfrm>
            <a:off x="-24680" y="168833"/>
            <a:ext cx="4896618" cy="717699"/>
          </a:xfrm>
          <a:prstGeom prst="roundRect">
            <a:avLst/>
          </a:prstGeom>
          <a:solidFill>
            <a:srgbClr val="A1A1A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300" dirty="0">
                <a:latin typeface="Arial Rounded MT Bold" panose="020F0704030504030204" pitchFamily="34" charset="0"/>
              </a:rPr>
              <a:t>Dados Técnicos</a:t>
            </a:r>
            <a:endParaRPr lang="pt-BR" sz="30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037C914-241D-3D0F-6971-323F61EB7FC8}"/>
              </a:ext>
            </a:extLst>
          </p:cNvPr>
          <p:cNvSpPr txBox="1"/>
          <p:nvPr/>
        </p:nvSpPr>
        <p:spPr>
          <a:xfrm>
            <a:off x="-7019" y="908720"/>
            <a:ext cx="1854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t-BR" sz="14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Intervalo de Confiança</a:t>
            </a:r>
          </a:p>
        </p:txBody>
      </p:sp>
    </p:spTree>
    <p:extLst>
      <p:ext uri="{BB962C8B-B14F-4D97-AF65-F5344CB8AC3E}">
        <p14:creationId xmlns:p14="http://schemas.microsoft.com/office/powerpoint/2010/main" val="12330140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1BE77139-FB6D-905C-692C-199FAD41E5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1938120"/>
              </p:ext>
            </p:extLst>
          </p:nvPr>
        </p:nvGraphicFramePr>
        <p:xfrm>
          <a:off x="983432" y="1283617"/>
          <a:ext cx="10188000" cy="4599423"/>
        </p:xfrm>
        <a:graphic>
          <a:graphicData uri="http://schemas.openxmlformats.org/drawingml/2006/table">
            <a:tbl>
              <a:tblPr/>
              <a:tblGrid>
                <a:gridCol w="5400000">
                  <a:extLst>
                    <a:ext uri="{9D8B030D-6E8A-4147-A177-3AD203B41FA5}">
                      <a16:colId xmlns:a16="http://schemas.microsoft.com/office/drawing/2014/main" val="1115746144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114320034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1700799369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341990963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2236980782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1461168209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4140011720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3092386113"/>
                    </a:ext>
                  </a:extLst>
                </a:gridCol>
              </a:tblGrid>
              <a:tr h="33211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7 - Nos últimos 12 meses, quando você fez uma reclamação para o seu plano você teve sua demanda resolvida?</a:t>
                      </a:r>
                    </a:p>
                  </a:txBody>
                  <a:tcPr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15221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Sim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3,6%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11,9%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19,2%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903378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Não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8,4%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1,4%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5,6%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11,2%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67286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Nos 12 últimos meses não reclamei do meu plano de saúde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264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69,5%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2,3%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4,6%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64,8%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74,1%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181549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Não sei/ Não me lembro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6,6%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590655"/>
                  </a:ext>
                </a:extLst>
              </a:tr>
              <a:tr h="2562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endParaRPr lang="pt-BR" sz="11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0655131"/>
                  </a:ext>
                </a:extLst>
              </a:tr>
              <a:tr h="33211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8 - Documentos e formulários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863798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3,6%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11,4%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18,6%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2814259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Bom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130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34,2%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2,4%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29,4%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39,0%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75037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2,9%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4,6%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463160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Ruim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598171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785361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Nunca preenchi documentos ou formulários exigidos pelo meu plano de saúde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121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31,8%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2,3%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4,7%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27,2%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36,5%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9623709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Não sei/ Não me lembro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13,9%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17,4%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8061109"/>
                  </a:ext>
                </a:extLst>
              </a:tr>
            </a:tbl>
          </a:graphicData>
        </a:graphic>
      </p:graphicFrame>
      <p:sp>
        <p:nvSpPr>
          <p:cNvPr id="3" name="Retângulo de cantos arredondados 13">
            <a:extLst>
              <a:ext uri="{FF2B5EF4-FFF2-40B4-BE49-F238E27FC236}">
                <a16:creationId xmlns:a16="http://schemas.microsoft.com/office/drawing/2014/main" id="{608DBA00-CE48-B162-A117-1EDEA8AAB055}"/>
              </a:ext>
            </a:extLst>
          </p:cNvPr>
          <p:cNvSpPr/>
          <p:nvPr/>
        </p:nvSpPr>
        <p:spPr>
          <a:xfrm>
            <a:off x="-24680" y="168833"/>
            <a:ext cx="4896618" cy="717699"/>
          </a:xfrm>
          <a:prstGeom prst="roundRect">
            <a:avLst/>
          </a:prstGeom>
          <a:solidFill>
            <a:srgbClr val="A1A1A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300" dirty="0">
                <a:latin typeface="Arial Rounded MT Bold" panose="020F0704030504030204" pitchFamily="34" charset="0"/>
              </a:rPr>
              <a:t>Dados Técnicos</a:t>
            </a:r>
            <a:endParaRPr lang="pt-BR" sz="30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1805D3C-1993-3648-04E8-1BAC06D32113}"/>
              </a:ext>
            </a:extLst>
          </p:cNvPr>
          <p:cNvSpPr txBox="1"/>
          <p:nvPr/>
        </p:nvSpPr>
        <p:spPr>
          <a:xfrm>
            <a:off x="-7019" y="908720"/>
            <a:ext cx="1854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t-BR" sz="14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Intervalo de Confiança</a:t>
            </a:r>
          </a:p>
        </p:txBody>
      </p:sp>
    </p:spTree>
    <p:extLst>
      <p:ext uri="{BB962C8B-B14F-4D97-AF65-F5344CB8AC3E}">
        <p14:creationId xmlns:p14="http://schemas.microsoft.com/office/powerpoint/2010/main" val="37843121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1BE77139-FB6D-905C-692C-199FAD41E5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8185953"/>
              </p:ext>
            </p:extLst>
          </p:nvPr>
        </p:nvGraphicFramePr>
        <p:xfrm>
          <a:off x="887529" y="1273167"/>
          <a:ext cx="10188000" cy="4833888"/>
        </p:xfrm>
        <a:graphic>
          <a:graphicData uri="http://schemas.openxmlformats.org/drawingml/2006/table">
            <a:tbl>
              <a:tblPr/>
              <a:tblGrid>
                <a:gridCol w="5400000">
                  <a:extLst>
                    <a:ext uri="{9D8B030D-6E8A-4147-A177-3AD203B41FA5}">
                      <a16:colId xmlns:a16="http://schemas.microsoft.com/office/drawing/2014/main" val="1115746144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114320034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1700799369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341990963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2236980782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1461168209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4140011720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3092386113"/>
                    </a:ext>
                  </a:extLst>
                </a:gridCol>
              </a:tblGrid>
              <a:tr h="33211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9 - Avaliação 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15221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133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2,4%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30,2%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39,8%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903378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Bom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181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47,6%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42,6%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52,7%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67286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13,4%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3,4%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181549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Ruim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59065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1,3%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12599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Não sei/Não tenho como avaliar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1,6%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1,3%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260453"/>
                  </a:ext>
                </a:extLst>
              </a:tr>
              <a:tr h="2562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endParaRPr lang="pt-BR" sz="11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0655131"/>
                  </a:ext>
                </a:extLst>
              </a:tr>
              <a:tr h="33211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10 - Recomendação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863798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Definitivamente recomendaria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10,9%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2814259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Recomendaria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231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60,8%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4,9%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55,9%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65,7%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75037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Indiferente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2,4%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3,7%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463160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Recomendaria com ressalvas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12,9%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3,4%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16,3%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598171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Não recomendaria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4,2%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2,2%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6,2%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785361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Não sei/Não tenho como avaliar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1,6%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1,3%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9623709"/>
                  </a:ext>
                </a:extLst>
              </a:tr>
            </a:tbl>
          </a:graphicData>
        </a:graphic>
      </p:graphicFrame>
      <p:sp>
        <p:nvSpPr>
          <p:cNvPr id="4" name="Retângulo de cantos arredondados 13">
            <a:extLst>
              <a:ext uri="{FF2B5EF4-FFF2-40B4-BE49-F238E27FC236}">
                <a16:creationId xmlns:a16="http://schemas.microsoft.com/office/drawing/2014/main" id="{8AE683F3-05FE-B5D4-65CD-84D866BCBC7A}"/>
              </a:ext>
            </a:extLst>
          </p:cNvPr>
          <p:cNvSpPr/>
          <p:nvPr/>
        </p:nvSpPr>
        <p:spPr>
          <a:xfrm>
            <a:off x="-24680" y="168833"/>
            <a:ext cx="4896618" cy="717699"/>
          </a:xfrm>
          <a:prstGeom prst="roundRect">
            <a:avLst/>
          </a:prstGeom>
          <a:solidFill>
            <a:srgbClr val="A1A1A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300" dirty="0">
                <a:latin typeface="Arial Rounded MT Bold" panose="020F0704030504030204" pitchFamily="34" charset="0"/>
              </a:rPr>
              <a:t>Dados Técnicos</a:t>
            </a:r>
            <a:endParaRPr lang="pt-BR" sz="30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D506786-5A7F-2329-8FD2-744A8745BCD3}"/>
              </a:ext>
            </a:extLst>
          </p:cNvPr>
          <p:cNvSpPr txBox="1"/>
          <p:nvPr/>
        </p:nvSpPr>
        <p:spPr>
          <a:xfrm>
            <a:off x="-7019" y="908720"/>
            <a:ext cx="1854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t-BR" sz="14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Intervalo de Confiança</a:t>
            </a:r>
          </a:p>
        </p:txBody>
      </p:sp>
    </p:spTree>
    <p:extLst>
      <p:ext uri="{BB962C8B-B14F-4D97-AF65-F5344CB8AC3E}">
        <p14:creationId xmlns:p14="http://schemas.microsoft.com/office/powerpoint/2010/main" val="18733895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12073E55-E6F2-5CCF-4F14-6F12FA0B6D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1608061"/>
              </p:ext>
            </p:extLst>
          </p:nvPr>
        </p:nvGraphicFramePr>
        <p:xfrm>
          <a:off x="263352" y="1268760"/>
          <a:ext cx="2664962" cy="1960556"/>
        </p:xfrm>
        <a:graphic>
          <a:graphicData uri="http://schemas.openxmlformats.org/drawingml/2006/table">
            <a:tbl>
              <a:tblPr/>
              <a:tblGrid>
                <a:gridCol w="1584000">
                  <a:extLst>
                    <a:ext uri="{9D8B030D-6E8A-4147-A177-3AD203B41FA5}">
                      <a16:colId xmlns:a16="http://schemas.microsoft.com/office/drawing/2014/main" val="2479003568"/>
                    </a:ext>
                  </a:extLst>
                </a:gridCol>
                <a:gridCol w="1080962">
                  <a:extLst>
                    <a:ext uri="{9D8B030D-6E8A-4147-A177-3AD203B41FA5}">
                      <a16:colId xmlns:a16="http://schemas.microsoft.com/office/drawing/2014/main" val="3975291648"/>
                    </a:ext>
                  </a:extLst>
                </a:gridCol>
              </a:tblGrid>
              <a:tr h="224278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Distribuição por Cidade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50000"/>
                      </a:sys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881372"/>
                  </a:ext>
                </a:extLst>
              </a:tr>
              <a:tr h="2242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Região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Pesquisado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50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1090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POÇOS DE CALDAS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86,3%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58914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CAMPESTRE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kern="12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380380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kern="12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BOTELHOS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kern="12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4,2%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087573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kern="12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CALDAS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2,4%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929305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kern="12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POUSO ALEGRE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359921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ANDRADAS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2110409"/>
                  </a:ext>
                </a:extLst>
              </a:tr>
            </a:tbl>
          </a:graphicData>
        </a:graphic>
      </p:graphicFrame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79DBDE18-7DA6-C991-C986-E87C95DD1F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9516147"/>
              </p:ext>
            </p:extLst>
          </p:nvPr>
        </p:nvGraphicFramePr>
        <p:xfrm>
          <a:off x="6125406" y="1268760"/>
          <a:ext cx="5371194" cy="3896704"/>
        </p:xfrm>
        <a:graphic>
          <a:graphicData uri="http://schemas.openxmlformats.org/drawingml/2006/table">
            <a:tbl>
              <a:tblPr/>
              <a:tblGrid>
                <a:gridCol w="1780136">
                  <a:extLst>
                    <a:ext uri="{9D8B030D-6E8A-4147-A177-3AD203B41FA5}">
                      <a16:colId xmlns:a16="http://schemas.microsoft.com/office/drawing/2014/main" val="1222817563"/>
                    </a:ext>
                  </a:extLst>
                </a:gridCol>
                <a:gridCol w="1127210">
                  <a:extLst>
                    <a:ext uri="{9D8B030D-6E8A-4147-A177-3AD203B41FA5}">
                      <a16:colId xmlns:a16="http://schemas.microsoft.com/office/drawing/2014/main" val="3014015914"/>
                    </a:ext>
                  </a:extLst>
                </a:gridCol>
                <a:gridCol w="209428">
                  <a:extLst>
                    <a:ext uri="{9D8B030D-6E8A-4147-A177-3AD203B41FA5}">
                      <a16:colId xmlns:a16="http://schemas.microsoft.com/office/drawing/2014/main" val="3266097213"/>
                    </a:ext>
                  </a:extLst>
                </a:gridCol>
                <a:gridCol w="1127210">
                  <a:extLst>
                    <a:ext uri="{9D8B030D-6E8A-4147-A177-3AD203B41FA5}">
                      <a16:colId xmlns:a16="http://schemas.microsoft.com/office/drawing/2014/main" val="653553222"/>
                    </a:ext>
                  </a:extLst>
                </a:gridCol>
                <a:gridCol w="1127210">
                  <a:extLst>
                    <a:ext uri="{9D8B030D-6E8A-4147-A177-3AD203B41FA5}">
                      <a16:colId xmlns:a16="http://schemas.microsoft.com/office/drawing/2014/main" val="4171451215"/>
                    </a:ext>
                  </a:extLst>
                </a:gridCol>
              </a:tblGrid>
              <a:tr h="271936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Distribuição por Faixa Etária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50000"/>
                      </a:sys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pt-BR" sz="1200" b="1" i="0" u="none" strike="noStrike" kern="12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Intervalo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881372"/>
                  </a:ext>
                </a:extLst>
              </a:tr>
              <a:tr h="27193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Pesquisado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50000"/>
                      </a:sys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109011"/>
                  </a:ext>
                </a:extLst>
              </a:tr>
              <a:tr h="324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2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De 18 a 25 anos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10,3%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200" b="0" i="0" u="none" strike="noStrike" kern="120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0" i="0" u="none" strike="noStrike" kern="12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7,2%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0" i="0" u="none" strike="noStrike" kern="12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13,3%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589148"/>
                  </a:ext>
                </a:extLst>
              </a:tr>
              <a:tr h="324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2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De 26 a 35 anos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0" i="0" u="none" strike="noStrike" kern="12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18,9%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200" b="0" i="0" u="none" strike="noStrike" kern="120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0" i="0" u="none" strike="noStrike" kern="12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0" i="0" u="none" strike="noStrike" kern="12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22,9%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26021"/>
                  </a:ext>
                </a:extLst>
              </a:tr>
              <a:tr h="324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2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De 36 a 45 anos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0" i="0" u="none" strike="noStrike" kern="12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23,7%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200" b="0" i="0" u="none" strike="noStrike" kern="120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19,4%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0" i="0" u="none" strike="noStrike" kern="12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28,0%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835570"/>
                  </a:ext>
                </a:extLst>
              </a:tr>
              <a:tr h="324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2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De 46 a 55 anos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0" i="0" u="none" strike="noStrike" kern="12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17,6%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200" b="0" i="0" u="none" strike="noStrike" kern="120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13,8%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0" i="0" u="none" strike="noStrike" kern="12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21,5%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306459"/>
                  </a:ext>
                </a:extLst>
              </a:tr>
              <a:tr h="324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2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De 56 a 65 anos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0" i="0" u="none" strike="noStrike" kern="12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13,7%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200" b="0" i="0" u="none" strike="noStrike" kern="120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0" i="0" u="none" strike="noStrike" kern="12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10,2%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17,1%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8344492"/>
                  </a:ext>
                </a:extLst>
              </a:tr>
              <a:tr h="324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2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Mais de 65 anos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0" i="0" u="none" strike="noStrike" kern="12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15,8%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200" b="0" i="0" u="none" strike="noStrike" kern="120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0" i="0" u="none" strike="noStrike" kern="12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12,1%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19,5%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1401038"/>
                  </a:ext>
                </a:extLst>
              </a:tr>
              <a:tr h="216000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pt-BR" sz="1200" b="1" i="0" u="none" strike="noStrike" kern="12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pt-BR"/>
                    </a:p>
                  </a:txBody>
                  <a:tcPr marL="9525" marR="9525" marT="9525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pt-BR" sz="1200" b="1" i="0" u="none" strike="noStrike" kern="1200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8792988"/>
                  </a:ext>
                </a:extLst>
              </a:tr>
              <a:tr h="272896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r>
                        <a:rPr lang="pt-BR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Distribuição por Gênero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50000"/>
                      </a:sys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b"/>
                      <a:endParaRPr lang="pt-BR" sz="12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Intervalo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6954672"/>
                  </a:ext>
                </a:extLst>
              </a:tr>
              <a:tr h="27193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r>
                        <a:rPr lang="pt-BR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Gênero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r>
                        <a:rPr lang="pt-BR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Pesquisado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50000"/>
                      </a:sys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Limite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Limite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7932485"/>
                  </a:ext>
                </a:extLst>
              </a:tr>
              <a:tr h="324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2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Feminino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57,9%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200" b="0" i="0" u="none" strike="noStrike" kern="120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0" i="0" u="none" strike="noStrike" kern="12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52,9%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0" i="0" u="none" strike="noStrike" kern="12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62,9%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782896"/>
                  </a:ext>
                </a:extLst>
              </a:tr>
              <a:tr h="324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2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Masculino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0" i="0" u="none" strike="noStrike" kern="12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42,1%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200" b="0" i="0" u="none" strike="noStrike" kern="120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37,1%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47,1%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009218"/>
                  </a:ext>
                </a:extLst>
              </a:tr>
            </a:tbl>
          </a:graphicData>
        </a:graphic>
      </p:graphicFrame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8D41B772-0081-3DE1-0BBD-1398BC4005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7286195"/>
              </p:ext>
            </p:extLst>
          </p:nvPr>
        </p:nvGraphicFramePr>
        <p:xfrm>
          <a:off x="3359696" y="1268760"/>
          <a:ext cx="2160240" cy="1986798"/>
        </p:xfrm>
        <a:graphic>
          <a:graphicData uri="http://schemas.openxmlformats.org/drawingml/2006/table">
            <a:tbl>
              <a:tblPr/>
              <a:tblGrid>
                <a:gridCol w="1080120">
                  <a:extLst>
                    <a:ext uri="{9D8B030D-6E8A-4147-A177-3AD203B41FA5}">
                      <a16:colId xmlns:a16="http://schemas.microsoft.com/office/drawing/2014/main" val="4037291845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1869228324"/>
                    </a:ext>
                  </a:extLst>
                </a:gridCol>
              </a:tblGrid>
              <a:tr h="252765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Intervalo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1348181"/>
                  </a:ext>
                </a:extLst>
              </a:tr>
              <a:tr h="22203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668568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82,9%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kern="12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89,8%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507744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kern="12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2,8%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kern="12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7,2%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70353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2,2%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kern="12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6,2%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423022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kern="12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0,8%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kern="12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3,9%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155718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kern="12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2,1%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26102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2,1%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0930732"/>
                  </a:ext>
                </a:extLst>
              </a:tr>
            </a:tbl>
          </a:graphicData>
        </a:graphic>
      </p:graphicFrame>
      <p:sp>
        <p:nvSpPr>
          <p:cNvPr id="5" name="Retângulo de cantos arredondados 13">
            <a:extLst>
              <a:ext uri="{FF2B5EF4-FFF2-40B4-BE49-F238E27FC236}">
                <a16:creationId xmlns:a16="http://schemas.microsoft.com/office/drawing/2014/main" id="{246F3748-320B-78BE-15BA-5A991EEB746B}"/>
              </a:ext>
            </a:extLst>
          </p:cNvPr>
          <p:cNvSpPr/>
          <p:nvPr/>
        </p:nvSpPr>
        <p:spPr>
          <a:xfrm>
            <a:off x="-24680" y="168833"/>
            <a:ext cx="4896618" cy="717699"/>
          </a:xfrm>
          <a:prstGeom prst="roundRect">
            <a:avLst/>
          </a:prstGeom>
          <a:solidFill>
            <a:srgbClr val="A1A1A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300" dirty="0">
                <a:latin typeface="Arial Rounded MT Bold" panose="020F0704030504030204" pitchFamily="34" charset="0"/>
              </a:rPr>
              <a:t>Dados Técnicos</a:t>
            </a:r>
            <a:endParaRPr lang="pt-BR" sz="30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5127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ângulo de cantos arredondados 13">
            <a:extLst>
              <a:ext uri="{FF2B5EF4-FFF2-40B4-BE49-F238E27FC236}">
                <a16:creationId xmlns:a16="http://schemas.microsoft.com/office/drawing/2014/main" id="{60B28004-2733-4B1D-8150-86FAB6F2421F}"/>
              </a:ext>
            </a:extLst>
          </p:cNvPr>
          <p:cNvSpPr/>
          <p:nvPr/>
        </p:nvSpPr>
        <p:spPr>
          <a:xfrm>
            <a:off x="-24680" y="168833"/>
            <a:ext cx="5544616" cy="717699"/>
          </a:xfrm>
          <a:prstGeom prst="roundRect">
            <a:avLst/>
          </a:prstGeom>
          <a:solidFill>
            <a:srgbClr val="A1A1A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300" dirty="0">
                <a:latin typeface="Arial Rounded MT Bold" panose="020F0704030504030204" pitchFamily="34" charset="0"/>
              </a:rPr>
              <a:t>Descrição do Perfil</a:t>
            </a:r>
            <a:endParaRPr lang="pt-BR" sz="30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A78D39F-320F-19E0-EA54-43F337B7BDC1}"/>
              </a:ext>
            </a:extLst>
          </p:cNvPr>
          <p:cNvSpPr txBox="1"/>
          <p:nvPr/>
        </p:nvSpPr>
        <p:spPr>
          <a:xfrm>
            <a:off x="6240016" y="990832"/>
            <a:ext cx="1267655" cy="317186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>
            <a:defPPr>
              <a:defRPr lang="pt-BR"/>
            </a:defPPr>
            <a:lvl1pPr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t-BR" sz="1400" dirty="0">
                <a:latin typeface="Calibri" panose="020F0502020204030204"/>
                <a:cs typeface="+mn-cs"/>
              </a:rPr>
              <a:t>Gênero </a:t>
            </a: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5382509A-C947-B0BF-F6C4-A5455E4F1B16}"/>
              </a:ext>
            </a:extLst>
          </p:cNvPr>
          <p:cNvCxnSpPr>
            <a:cxnSpLocks/>
          </p:cNvCxnSpPr>
          <p:nvPr/>
        </p:nvCxnSpPr>
        <p:spPr>
          <a:xfrm>
            <a:off x="6096000" y="1124745"/>
            <a:ext cx="0" cy="4992555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85000"/>
              </a:sysClr>
            </a:solidFill>
            <a:prstDash val="solid"/>
            <a:miter lim="800000"/>
          </a:ln>
          <a:effectLst/>
        </p:spPr>
      </p:cxn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F9B6AD3-1451-7737-2D8F-E7DCA9BF9F70}"/>
              </a:ext>
            </a:extLst>
          </p:cNvPr>
          <p:cNvSpPr txBox="1"/>
          <p:nvPr/>
        </p:nvSpPr>
        <p:spPr>
          <a:xfrm>
            <a:off x="-25846" y="6458387"/>
            <a:ext cx="2833350" cy="230780"/>
          </a:xfrm>
          <a:prstGeom prst="rect">
            <a:avLst/>
          </a:prstGeom>
          <a:noFill/>
        </p:spPr>
        <p:txBody>
          <a:bodyPr wrap="square" lIns="91390" tIns="45694" rIns="91390" bIns="45694" rtlCol="0">
            <a:spAutoFit/>
          </a:bodyPr>
          <a:lstStyle>
            <a:defPPr>
              <a:defRPr lang="pt-BR"/>
            </a:defPPr>
            <a:lvl1pPr defTabSz="1219535">
              <a:defRPr sz="1000" kern="0">
                <a:solidFill>
                  <a:srgbClr val="4D4E53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t-BR" sz="90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+mn-cs"/>
              </a:rPr>
              <a:t>Nota: Resultados apresentados em percentual (%).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D2CE2DE7-1400-742B-40BD-F27401DA7FEC}"/>
              </a:ext>
            </a:extLst>
          </p:cNvPr>
          <p:cNvSpPr txBox="1"/>
          <p:nvPr/>
        </p:nvSpPr>
        <p:spPr>
          <a:xfrm>
            <a:off x="119336" y="980729"/>
            <a:ext cx="10333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t-BR" sz="14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Faixa Etária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8075457A-F4F7-6047-41F0-FA846CE6782E}"/>
              </a:ext>
            </a:extLst>
          </p:cNvPr>
          <p:cNvSpPr/>
          <p:nvPr/>
        </p:nvSpPr>
        <p:spPr>
          <a:xfrm>
            <a:off x="7422753" y="5013177"/>
            <a:ext cx="3281759" cy="541249"/>
          </a:xfrm>
          <a:prstGeom prst="rect">
            <a:avLst/>
          </a:prstGeom>
          <a:solidFill>
            <a:srgbClr val="F9F9F9"/>
          </a:solidFill>
          <a:ln w="635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80000" tIns="36000" rIns="180000" bIns="37806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Beneficiários com 18 anos ou mais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8F822ECD-1C36-4F62-9236-73F95B00AC92}"/>
              </a:ext>
            </a:extLst>
          </p:cNvPr>
          <p:cNvGrpSpPr/>
          <p:nvPr/>
        </p:nvGrpSpPr>
        <p:grpSpPr>
          <a:xfrm>
            <a:off x="7268690" y="990832"/>
            <a:ext cx="3589883" cy="4033838"/>
            <a:chOff x="0" y="0"/>
            <a:chExt cx="2237239" cy="2543175"/>
          </a:xfrm>
        </p:grpSpPr>
        <p:pic>
          <p:nvPicPr>
            <p:cNvPr id="3" name="Imagem 2" descr="Free vector graphic: Silhouette, Man, Women'S - Free Image ...">
              <a:extLst>
                <a:ext uri="{FF2B5EF4-FFF2-40B4-BE49-F238E27FC236}">
                  <a16:creationId xmlns:a16="http://schemas.microsoft.com/office/drawing/2014/main" id="{639A07C3-BCB8-476A-B306-528404F04D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duotone>
                <a:srgbClr val="5B9BD5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76"/>
            <a:stretch/>
          </p:blipFill>
          <p:spPr>
            <a:xfrm>
              <a:off x="381001" y="161925"/>
              <a:ext cx="628649" cy="2257425"/>
            </a:xfrm>
            <a:prstGeom prst="rect">
              <a:avLst/>
            </a:prstGeom>
          </p:spPr>
        </p:pic>
        <p:pic>
          <p:nvPicPr>
            <p:cNvPr id="4" name="Imagem 3" descr="Free vector graphic: Silhouette, Man, Women'S - Free Image ...">
              <a:extLst>
                <a:ext uri="{FF2B5EF4-FFF2-40B4-BE49-F238E27FC236}">
                  <a16:creationId xmlns:a16="http://schemas.microsoft.com/office/drawing/2014/main" id="{24764DA9-647A-4163-8FD4-0BB87A3BD2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prstClr val="black"/>
                <a:srgbClr val="FF66CC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80"/>
            <a:stretch/>
          </p:blipFill>
          <p:spPr>
            <a:xfrm>
              <a:off x="1209675" y="190500"/>
              <a:ext cx="621046" cy="2257425"/>
            </a:xfrm>
            <a:prstGeom prst="rect">
              <a:avLst/>
            </a:prstGeom>
          </p:spPr>
        </p:pic>
        <p:graphicFrame>
          <p:nvGraphicFramePr>
            <p:cNvPr id="5" name="Gráfico 4">
              <a:extLst>
                <a:ext uri="{FF2B5EF4-FFF2-40B4-BE49-F238E27FC236}">
                  <a16:creationId xmlns:a16="http://schemas.microsoft.com/office/drawing/2014/main" id="{67D4B416-DC16-4923-A983-4AEE220045DE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0" y="0"/>
            <a:ext cx="2237239" cy="25431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425F503C-DA45-45C0-90E1-7BB8CACBC6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4385631"/>
              </p:ext>
            </p:extLst>
          </p:nvPr>
        </p:nvGraphicFramePr>
        <p:xfrm>
          <a:off x="217181" y="1484784"/>
          <a:ext cx="5381625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6717557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ângulo de cantos arredondados 13">
            <a:extLst>
              <a:ext uri="{FF2B5EF4-FFF2-40B4-BE49-F238E27FC236}">
                <a16:creationId xmlns:a16="http://schemas.microsoft.com/office/drawing/2014/main" id="{60B28004-2733-4B1D-8150-86FAB6F2421F}"/>
              </a:ext>
            </a:extLst>
          </p:cNvPr>
          <p:cNvSpPr/>
          <p:nvPr/>
        </p:nvSpPr>
        <p:spPr>
          <a:xfrm>
            <a:off x="-24680" y="168833"/>
            <a:ext cx="4896618" cy="717699"/>
          </a:xfrm>
          <a:prstGeom prst="roundRect">
            <a:avLst/>
          </a:prstGeom>
          <a:solidFill>
            <a:srgbClr val="A1A1A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300" dirty="0">
                <a:latin typeface="Arial Rounded MT Bold" panose="020F0704030504030204" pitchFamily="34" charset="0"/>
              </a:rPr>
              <a:t>Consultas e Exames</a:t>
            </a:r>
            <a:endParaRPr lang="pt-BR" sz="30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B224C38-9713-0EB8-AF16-53653D86F04D}"/>
              </a:ext>
            </a:extLst>
          </p:cNvPr>
          <p:cNvSpPr txBox="1"/>
          <p:nvPr/>
        </p:nvSpPr>
        <p:spPr>
          <a:xfrm>
            <a:off x="0" y="880147"/>
            <a:ext cx="12192000" cy="532629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pt-BR" sz="1400" b="1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+mn-cs"/>
              </a:rPr>
              <a:t>1 - Nos 12 últimos meses, com que frequência você conseguiu ter cuidados de saúde (por exemplo: consultas, exames ou tratamentos) por meio de seu plano de saúde quando necessitou?</a:t>
            </a: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EDB36CAE-F15F-C5C8-AE07-7E1648CD56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6771865"/>
              </p:ext>
            </p:extLst>
          </p:nvPr>
        </p:nvGraphicFramePr>
        <p:xfrm>
          <a:off x="47310" y="4611216"/>
          <a:ext cx="7046414" cy="762000"/>
        </p:xfrm>
        <a:graphic>
          <a:graphicData uri="http://schemas.openxmlformats.org/drawingml/2006/table">
            <a:tbl>
              <a:tblPr/>
              <a:tblGrid>
                <a:gridCol w="7046414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347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| Margem de Erro: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5.23.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procurei = Nos últimos 12 meses não procurei cuidados de saúde: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26 entrevistados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resultados).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564653"/>
                  </a:ext>
                </a:extLst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 entrevistados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resultados).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t"/>
                      <a:r>
                        <a:rPr lang="pt-BR" sz="9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Nota¹: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613D99B1-0E2A-31CE-DCE8-E84771261E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3548946"/>
              </p:ext>
            </p:extLst>
          </p:nvPr>
        </p:nvGraphicFramePr>
        <p:xfrm>
          <a:off x="99070" y="3573016"/>
          <a:ext cx="5420866" cy="803273"/>
        </p:xfrm>
        <a:graphic>
          <a:graphicData uri="http://schemas.openxmlformats.org/drawingml/2006/table">
            <a:tbl>
              <a:tblPr/>
              <a:tblGrid>
                <a:gridCol w="1070788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1070788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1070788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1070788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568857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568857">
                  <a:extLst>
                    <a:ext uri="{9D8B030D-6E8A-4147-A177-3AD203B41FA5}">
                      <a16:colId xmlns:a16="http://schemas.microsoft.com/office/drawing/2014/main" val="3657888480"/>
                    </a:ext>
                  </a:extLst>
                </a:gridCol>
              </a:tblGrid>
              <a:tr h="3494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Nunca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Às vezes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Na maioria</a:t>
                      </a: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das vezes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Sempre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procurei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Sei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31773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23,7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55,0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222059"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CB61E4CB-3FC0-ED88-A3E0-2902209433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2597416"/>
              </p:ext>
            </p:extLst>
          </p:nvPr>
        </p:nvGraphicFramePr>
        <p:xfrm>
          <a:off x="7248128" y="1272902"/>
          <a:ext cx="4789468" cy="3509010"/>
        </p:xfrm>
        <a:graphic>
          <a:graphicData uri="http://schemas.openxmlformats.org/drawingml/2006/table">
            <a:tbl>
              <a:tblPr/>
              <a:tblGrid>
                <a:gridCol w="1189468">
                  <a:extLst>
                    <a:ext uri="{9D8B030D-6E8A-4147-A177-3AD203B41FA5}">
                      <a16:colId xmlns:a16="http://schemas.microsoft.com/office/drawing/2014/main" val="4043476719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887322865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350479512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4252080179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431796243"/>
                    </a:ext>
                  </a:extLst>
                </a:gridCol>
              </a:tblGrid>
              <a:tr h="3088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Nunca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Às vezes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Na maioria</a:t>
                      </a:r>
                      <a:b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das vezes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Sempre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320232"/>
                  </a:ext>
                </a:extLst>
              </a:tr>
              <a:tr h="1583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Feminino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0,5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16,4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25,1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58,0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039910"/>
                  </a:ext>
                </a:extLst>
              </a:tr>
              <a:tr h="1583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endParaRPr lang="pt-BR" sz="11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Positivo: 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83,1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4086280"/>
                  </a:ext>
                </a:extLst>
              </a:tr>
              <a:tr h="1583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Masculino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1,4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7,9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27,1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63,6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443621"/>
                  </a:ext>
                </a:extLst>
              </a:tr>
              <a:tr h="1583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endParaRPr lang="pt-BR" sz="11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90,7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218166"/>
                  </a:ext>
                </a:extLst>
              </a:tr>
              <a:tr h="1583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endParaRPr lang="pt-BR" sz="11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endParaRPr lang="pt-BR" sz="9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endParaRPr lang="pt-BR" sz="9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626964"/>
                  </a:ext>
                </a:extLst>
              </a:tr>
              <a:tr h="1583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18 a 25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12,5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21,9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65,6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085382"/>
                  </a:ext>
                </a:extLst>
              </a:tr>
              <a:tr h="1583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endParaRPr lang="pt-BR" sz="11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Positivo: 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87,5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4798142"/>
                  </a:ext>
                </a:extLst>
              </a:tr>
              <a:tr h="1583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26 a 35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15,9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27,5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56,5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129766"/>
                  </a:ext>
                </a:extLst>
              </a:tr>
              <a:tr h="1583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endParaRPr lang="pt-BR" sz="11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Positivo: 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84,1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843597"/>
                  </a:ext>
                </a:extLst>
              </a:tr>
              <a:tr h="1583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36 a 45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3,8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17,7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25,3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53,2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840701"/>
                  </a:ext>
                </a:extLst>
              </a:tr>
              <a:tr h="1583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endParaRPr lang="pt-BR" sz="11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endParaRPr lang="pt-BR" sz="9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78,5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5897449"/>
                  </a:ext>
                </a:extLst>
              </a:tr>
              <a:tr h="1583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46 a 55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7,8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26,6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65,6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503933"/>
                  </a:ext>
                </a:extLst>
              </a:tr>
              <a:tr h="1583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endParaRPr lang="pt-BR" sz="11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endParaRPr lang="pt-BR" sz="9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92,2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8678456"/>
                  </a:ext>
                </a:extLst>
              </a:tr>
              <a:tr h="1583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56 a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8,3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25,0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66,7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353387"/>
                  </a:ext>
                </a:extLst>
              </a:tr>
              <a:tr h="1583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endParaRPr lang="pt-BR" sz="11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endParaRPr lang="pt-BR" sz="9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91,7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0339616"/>
                  </a:ext>
                </a:extLst>
              </a:tr>
              <a:tr h="1583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Mais de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12,7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27,3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60,0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565186"/>
                  </a:ext>
                </a:extLst>
              </a:tr>
              <a:tr h="1583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endParaRPr lang="pt-BR" sz="12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endParaRPr lang="pt-BR" sz="9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87,3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6550521"/>
                  </a:ext>
                </a:extLst>
              </a:tr>
            </a:tbl>
          </a:graphicData>
        </a:graphic>
      </p:graphicFrame>
      <p:grpSp>
        <p:nvGrpSpPr>
          <p:cNvPr id="18" name="Agrupar 17">
            <a:extLst>
              <a:ext uri="{FF2B5EF4-FFF2-40B4-BE49-F238E27FC236}">
                <a16:creationId xmlns:a16="http://schemas.microsoft.com/office/drawing/2014/main" id="{05C81915-0DBD-311F-8221-DBA8274D7B54}"/>
              </a:ext>
            </a:extLst>
          </p:cNvPr>
          <p:cNvGrpSpPr/>
          <p:nvPr/>
        </p:nvGrpSpPr>
        <p:grpSpPr>
          <a:xfrm>
            <a:off x="47328" y="5528498"/>
            <a:ext cx="12097344" cy="1212870"/>
            <a:chOff x="0" y="5216659"/>
            <a:chExt cx="10708348" cy="1212870"/>
          </a:xfrm>
        </p:grpSpPr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010CC7BB-ADA0-9DBC-7473-77FE973EFC0C}"/>
                </a:ext>
              </a:extLst>
            </p:cNvPr>
            <p:cNvSpPr/>
            <p:nvPr/>
          </p:nvSpPr>
          <p:spPr>
            <a:xfrm>
              <a:off x="51819" y="5216659"/>
              <a:ext cx="10656529" cy="1212870"/>
            </a:xfrm>
            <a:prstGeom prst="rect">
              <a:avLst/>
            </a:prstGeom>
            <a:solidFill>
              <a:srgbClr val="F9F9F9"/>
            </a:solidFill>
            <a:ln w="635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80000" tIns="36000" rIns="180000" bIns="37806" rtlCol="0" anchor="ctr"/>
            <a:lstStyle/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200" b="1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endParaRP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28921369-3F7B-9C39-41DF-9F45933BC70C}"/>
                </a:ext>
              </a:extLst>
            </p:cNvPr>
            <p:cNvSpPr txBox="1"/>
            <p:nvPr/>
          </p:nvSpPr>
          <p:spPr>
            <a:xfrm>
              <a:off x="0" y="5229200"/>
              <a:ext cx="1065652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fontAlgn="auto">
                <a:spcBef>
                  <a:spcPts val="0"/>
                </a:spcBef>
                <a:spcAft>
                  <a:spcPts val="0"/>
                </a:spcAft>
              </a:pP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/>
                  <a:cs typeface="Times New Roman" panose="02020603050405020304" pitchFamily="18" charset="0"/>
                </a:rPr>
                <a:t>Dentre os beneficiários que tiveram cuidados de saúde e souberam responder,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/>
                  <a:cs typeface="Times New Roman" panose="02020603050405020304" pitchFamily="18" charset="0"/>
                </a:rPr>
                <a:t>86,1%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/>
                  <a:cs typeface="Times New Roman" panose="02020603050405020304" pitchFamily="18" charset="0"/>
                </a:rPr>
                <a:t> conseguiram ter cuidados de saúde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/>
                  <a:cs typeface="Times New Roman" panose="02020603050405020304" pitchFamily="18" charset="0"/>
                </a:rPr>
                <a:t>Sempre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/>
                  <a:cs typeface="Times New Roman" panose="02020603050405020304" pitchFamily="18" charset="0"/>
                </a:rPr>
                <a:t> ou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/>
                  <a:cs typeface="Times New Roman" panose="02020603050405020304" pitchFamily="18" charset="0"/>
                </a:rPr>
                <a:t>Na maioria das vezes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/>
                  <a:cs typeface="Times New Roman" panose="02020603050405020304" pitchFamily="18" charset="0"/>
                </a:rPr>
                <a:t>, classificando o atributo em patamar de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/>
                  <a:cs typeface="Times New Roman" panose="02020603050405020304" pitchFamily="18" charset="0"/>
                </a:rPr>
                <a:t>Conformidade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/>
                  <a:cs typeface="Times New Roman" panose="02020603050405020304" pitchFamily="18" charset="0"/>
                </a:rPr>
                <a:t>. Destaque positivo para a opção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/>
                  <a:cs typeface="Times New Roman" panose="02020603050405020304" pitchFamily="18" charset="0"/>
                </a:rPr>
                <a:t>Nunca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/>
                  <a:cs typeface="Times New Roman" panose="02020603050405020304" pitchFamily="18" charset="0"/>
                </a:rPr>
                <a:t> que obteve apenas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/>
                  <a:cs typeface="Times New Roman" panose="02020603050405020304" pitchFamily="18" charset="0"/>
                </a:rPr>
                <a:t>0,9%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/>
                  <a:cs typeface="Times New Roman" panose="02020603050405020304" pitchFamily="18" charset="0"/>
                </a:rPr>
                <a:t> de menções. </a:t>
              </a: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</a:pP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Analisando os perfis, a variação entre os gêneros é pequena ficando dentro da margem de erro, logo não é possível dizer que há um gênero com melhor resultado que outro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/>
                  <a:cs typeface="Times New Roman" panose="02020603050405020304" pitchFamily="18" charset="0"/>
                </a:rPr>
                <a:t>. Porém vale destacar que o público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/>
                  <a:cs typeface="Times New Roman" panose="02020603050405020304" pitchFamily="18" charset="0"/>
                </a:rPr>
                <a:t>Masculino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/>
                  <a:cs typeface="Times New Roman" panose="02020603050405020304" pitchFamily="18" charset="0"/>
                </a:rPr>
                <a:t> alcançou o patamar de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/>
                  <a:cs typeface="Times New Roman" panose="02020603050405020304" pitchFamily="18" charset="0"/>
                </a:rPr>
                <a:t>Excelência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/>
                  <a:cs typeface="Times New Roman" panose="02020603050405020304" pitchFamily="18" charset="0"/>
                </a:rPr>
                <a:t> com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/>
                  <a:cs typeface="Times New Roman" panose="02020603050405020304" pitchFamily="18" charset="0"/>
                </a:rPr>
                <a:t>90,7%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/>
                  <a:cs typeface="Times New Roman" panose="02020603050405020304" pitchFamily="18" charset="0"/>
                </a:rPr>
                <a:t>. Por faixa etária quem melhor avaliou foram os beneficiários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/>
                  <a:cs typeface="Times New Roman" panose="02020603050405020304" pitchFamily="18" charset="0"/>
                </a:rPr>
                <a:t>De 46 a 55 anos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/>
                  <a:cs typeface="Times New Roman" panose="02020603050405020304" pitchFamily="18" charset="0"/>
                </a:rPr>
                <a:t>, chegando a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/>
                  <a:cs typeface="Times New Roman" panose="02020603050405020304" pitchFamily="18" charset="0"/>
                </a:rPr>
                <a:t>92,2%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/>
                  <a:cs typeface="Times New Roman" panose="02020603050405020304" pitchFamily="18" charset="0"/>
                </a:rPr>
                <a:t> das menções positivas, classificando o atributo em patamar de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/>
                  <a:cs typeface="Times New Roman" panose="02020603050405020304" pitchFamily="18" charset="0"/>
                </a:rPr>
                <a:t>Excelência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/>
                  <a:cs typeface="Times New Roman" panose="02020603050405020304" pitchFamily="18" charset="0"/>
                </a:rPr>
                <a:t>. Já o público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/>
                  <a:cs typeface="Times New Roman" panose="02020603050405020304" pitchFamily="18" charset="0"/>
                </a:rPr>
                <a:t>De 36 a 45 anos 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/>
                  <a:cs typeface="Times New Roman" panose="02020603050405020304" pitchFamily="18" charset="0"/>
                </a:rPr>
                <a:t>são os que menos conseguiram ter cuidados quando necessitaram com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/>
                  <a:cs typeface="Times New Roman" panose="02020603050405020304" pitchFamily="18" charset="0"/>
                </a:rPr>
                <a:t>78,5% 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/>
                  <a:cs typeface="Times New Roman" panose="02020603050405020304" pitchFamily="18" charset="0"/>
                </a:rPr>
                <a:t>em patamar de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/>
                  <a:cs typeface="Times New Roman" panose="02020603050405020304" pitchFamily="18" charset="0"/>
                </a:rPr>
                <a:t>Não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/>
                  <a:cs typeface="Times New Roman" panose="02020603050405020304" pitchFamily="18" charset="0"/>
                </a:rPr>
                <a:t>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/>
                  <a:cs typeface="Times New Roman" panose="02020603050405020304" pitchFamily="18" charset="0"/>
                </a:rPr>
                <a:t>Conformidade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/>
                  <a:cs typeface="Times New Roman" panose="02020603050405020304" pitchFamily="18" charset="0"/>
                </a:rPr>
                <a:t>.</a:t>
              </a:r>
            </a:p>
          </p:txBody>
        </p:sp>
      </p:grpSp>
      <p:sp>
        <p:nvSpPr>
          <p:cNvPr id="13" name="Retângulo 12">
            <a:extLst>
              <a:ext uri="{FF2B5EF4-FFF2-40B4-BE49-F238E27FC236}">
                <a16:creationId xmlns:a16="http://schemas.microsoft.com/office/drawing/2014/main" id="{CA7BA5B3-F7FA-2C3F-67C7-E6ABE7BA1114}"/>
              </a:ext>
            </a:extLst>
          </p:cNvPr>
          <p:cNvSpPr/>
          <p:nvPr/>
        </p:nvSpPr>
        <p:spPr>
          <a:xfrm>
            <a:off x="10231587" y="3861048"/>
            <a:ext cx="1800000" cy="180000"/>
          </a:xfrm>
          <a:prstGeom prst="rect">
            <a:avLst/>
          </a:prstGeom>
          <a:noFill/>
          <a:ln w="19050" cap="rnd" cmpd="sng" algn="ctr">
            <a:solidFill>
              <a:srgbClr val="70AD47"/>
            </a:solidFill>
            <a:prstDash val="sysDash"/>
            <a:miter lim="800000"/>
          </a:ln>
          <a:effectLst/>
        </p:spPr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etângulo Arredondado 12">
            <a:extLst>
              <a:ext uri="{FF2B5EF4-FFF2-40B4-BE49-F238E27FC236}">
                <a16:creationId xmlns:a16="http://schemas.microsoft.com/office/drawing/2014/main" id="{C56E7510-C646-84BD-3937-2817A36E68DE}"/>
              </a:ext>
            </a:extLst>
          </p:cNvPr>
          <p:cNvSpPr/>
          <p:nvPr/>
        </p:nvSpPr>
        <p:spPr>
          <a:xfrm>
            <a:off x="865432" y="1519714"/>
            <a:ext cx="900115" cy="572599"/>
          </a:xfrm>
          <a:prstGeom prst="round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kern="0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Negativo 13,9</a:t>
            </a:r>
            <a:endParaRPr lang="pt-BR" sz="1600" b="1" kern="0" dirty="0">
              <a:solidFill>
                <a:schemeClr val="bg2">
                  <a:lumMod val="50000"/>
                </a:schemeClr>
              </a:solidFill>
              <a:latin typeface="Calibri" panose="020F0502020204030204"/>
            </a:endParaRPr>
          </a:p>
        </p:txBody>
      </p:sp>
      <p:pic>
        <p:nvPicPr>
          <p:cNvPr id="9" name="Gráfico 8" descr="Fala com preenchimento sólido">
            <a:extLst>
              <a:ext uri="{FF2B5EF4-FFF2-40B4-BE49-F238E27FC236}">
                <a16:creationId xmlns:a16="http://schemas.microsoft.com/office/drawing/2014/main" id="{A06A105A-B94E-76A1-E3BD-972818202A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55190" y="5059527"/>
            <a:ext cx="638645" cy="638645"/>
          </a:xfrm>
          <a:prstGeom prst="rect">
            <a:avLst/>
          </a:prstGeom>
        </p:spPr>
      </p:pic>
      <p:sp>
        <p:nvSpPr>
          <p:cNvPr id="15" name="Retângulo Arredondado 12">
            <a:extLst>
              <a:ext uri="{FF2B5EF4-FFF2-40B4-BE49-F238E27FC236}">
                <a16:creationId xmlns:a16="http://schemas.microsoft.com/office/drawing/2014/main" id="{8DF7DFB8-8F41-FD6E-AF28-7D810C187E4D}"/>
              </a:ext>
            </a:extLst>
          </p:cNvPr>
          <p:cNvSpPr/>
          <p:nvPr/>
        </p:nvSpPr>
        <p:spPr>
          <a:xfrm>
            <a:off x="2999656" y="1523505"/>
            <a:ext cx="828001" cy="572599"/>
          </a:xfrm>
          <a:prstGeom prst="roundRect">
            <a:avLst/>
          </a:prstGeom>
          <a:solidFill>
            <a:srgbClr val="44546A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kern="0" dirty="0">
                <a:solidFill>
                  <a:prstClr val="white"/>
                </a:solidFill>
                <a:latin typeface="Calibri"/>
                <a:cs typeface="Calibri"/>
              </a:rPr>
              <a:t>Positivo 86,1</a:t>
            </a:r>
            <a:endParaRPr lang="pt-BR" sz="1400" b="1" kern="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C296E411-AD0F-88B6-E751-B02F7F32A66F}"/>
              </a:ext>
            </a:extLst>
          </p:cNvPr>
          <p:cNvSpPr/>
          <p:nvPr/>
        </p:nvSpPr>
        <p:spPr>
          <a:xfrm>
            <a:off x="10231587" y="3483016"/>
            <a:ext cx="1800000" cy="180000"/>
          </a:xfrm>
          <a:prstGeom prst="rect">
            <a:avLst/>
          </a:prstGeom>
          <a:noFill/>
          <a:ln w="19050" cap="rnd" cmpd="sng" algn="ctr">
            <a:solidFill>
              <a:srgbClr val="FF7979"/>
            </a:solidFill>
            <a:prstDash val="sysDash"/>
            <a:miter lim="800000"/>
          </a:ln>
          <a:effectLst/>
        </p:spPr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C4A9FF0D-897D-41AA-B4EF-A16758D937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9845649"/>
              </p:ext>
            </p:extLst>
          </p:nvPr>
        </p:nvGraphicFramePr>
        <p:xfrm>
          <a:off x="-24680" y="2204864"/>
          <a:ext cx="4565096" cy="15924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172610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ângulo de cantos arredondados 13">
            <a:extLst>
              <a:ext uri="{FF2B5EF4-FFF2-40B4-BE49-F238E27FC236}">
                <a16:creationId xmlns:a16="http://schemas.microsoft.com/office/drawing/2014/main" id="{60B28004-2733-4B1D-8150-86FAB6F2421F}"/>
              </a:ext>
            </a:extLst>
          </p:cNvPr>
          <p:cNvSpPr/>
          <p:nvPr/>
        </p:nvSpPr>
        <p:spPr>
          <a:xfrm>
            <a:off x="47254" y="168833"/>
            <a:ext cx="5616698" cy="717699"/>
          </a:xfrm>
          <a:prstGeom prst="roundRect">
            <a:avLst/>
          </a:prstGeom>
          <a:solidFill>
            <a:srgbClr val="A1A1A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300" dirty="0">
                <a:latin typeface="Arial Rounded MT Bold" panose="020F0704030504030204" pitchFamily="34" charset="0"/>
              </a:rPr>
              <a:t>Urgências e Emergências</a:t>
            </a:r>
            <a:endParaRPr lang="pt-BR" sz="30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B224C38-9713-0EB8-AF16-53653D86F04D}"/>
              </a:ext>
            </a:extLst>
          </p:cNvPr>
          <p:cNvSpPr txBox="1"/>
          <p:nvPr/>
        </p:nvSpPr>
        <p:spPr>
          <a:xfrm>
            <a:off x="0" y="908721"/>
            <a:ext cx="12192000" cy="532629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2 - Nos últimos 12 meses, quando você necessitou de atenção imediata (por exemplo: caso de urgência ou emergência), com que frequência você foi atendido pelo seu plano de saúde assim que precisou?</a:t>
            </a: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EDB36CAE-F15F-C5C8-AE07-7E1648CD56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6301552"/>
              </p:ext>
            </p:extLst>
          </p:nvPr>
        </p:nvGraphicFramePr>
        <p:xfrm>
          <a:off x="31677" y="4725144"/>
          <a:ext cx="7576491" cy="762000"/>
        </p:xfrm>
        <a:graphic>
          <a:graphicData uri="http://schemas.openxmlformats.org/drawingml/2006/table">
            <a:tbl>
              <a:tblPr/>
              <a:tblGrid>
                <a:gridCol w="7576491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267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| Margem de Erro: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5.97.</a:t>
                      </a:r>
                      <a:endParaRPr lang="pt-BR" sz="1000" b="0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necessitei = Nos últimos 12 meses não necessitei de atenção imediata: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104 entrevistados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resultados).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5646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 entrevistados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resultados).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9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Nota¹: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613D99B1-0E2A-31CE-DCE8-E84771261E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0351440"/>
              </p:ext>
            </p:extLst>
          </p:nvPr>
        </p:nvGraphicFramePr>
        <p:xfrm>
          <a:off x="119336" y="3717032"/>
          <a:ext cx="5420866" cy="803273"/>
        </p:xfrm>
        <a:graphic>
          <a:graphicData uri="http://schemas.openxmlformats.org/drawingml/2006/table">
            <a:tbl>
              <a:tblPr/>
              <a:tblGrid>
                <a:gridCol w="1070788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1070788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1070788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1070788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568857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568857">
                  <a:extLst>
                    <a:ext uri="{9D8B030D-6E8A-4147-A177-3AD203B41FA5}">
                      <a16:colId xmlns:a16="http://schemas.microsoft.com/office/drawing/2014/main" val="3657888480"/>
                    </a:ext>
                  </a:extLst>
                </a:gridCol>
              </a:tblGrid>
              <a:tr h="3494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Nunca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Às vezes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Na maioria</a:t>
                      </a: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das vezes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Sempre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procurei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Sei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31773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50,3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27,4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222059"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CB61E4CB-3FC0-ED88-A3E0-2902209433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7239101"/>
              </p:ext>
            </p:extLst>
          </p:nvPr>
        </p:nvGraphicFramePr>
        <p:xfrm>
          <a:off x="7283196" y="1416918"/>
          <a:ext cx="4789468" cy="3509010"/>
        </p:xfrm>
        <a:graphic>
          <a:graphicData uri="http://schemas.openxmlformats.org/drawingml/2006/table">
            <a:tbl>
              <a:tblPr/>
              <a:tblGrid>
                <a:gridCol w="1189468">
                  <a:extLst>
                    <a:ext uri="{9D8B030D-6E8A-4147-A177-3AD203B41FA5}">
                      <a16:colId xmlns:a16="http://schemas.microsoft.com/office/drawing/2014/main" val="4043476719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887322865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350479512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4252080179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431796243"/>
                    </a:ext>
                  </a:extLst>
                </a:gridCol>
              </a:tblGrid>
              <a:tr h="3088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Nunca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Às vezes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Na maioria</a:t>
                      </a:r>
                      <a:b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das vezes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Sempre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320232"/>
                  </a:ext>
                </a:extLst>
              </a:tr>
              <a:tr h="1583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Feminino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1,3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7,1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21,4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70,1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039910"/>
                  </a:ext>
                </a:extLst>
              </a:tr>
              <a:tr h="1583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endParaRPr lang="pt-BR" sz="11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Positivo: 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91,6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4086280"/>
                  </a:ext>
                </a:extLst>
              </a:tr>
              <a:tr h="1583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Masculino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4,4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14,2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73,5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443621"/>
                  </a:ext>
                </a:extLst>
              </a:tr>
              <a:tr h="1583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endParaRPr lang="pt-BR" sz="11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87,6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218166"/>
                  </a:ext>
                </a:extLst>
              </a:tr>
              <a:tr h="1583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endParaRPr lang="pt-BR" sz="11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endParaRPr lang="pt-BR" sz="9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endParaRPr lang="pt-BR" sz="9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626964"/>
                  </a:ext>
                </a:extLst>
              </a:tr>
              <a:tr h="1583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18 a 25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24,0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72,0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085382"/>
                  </a:ext>
                </a:extLst>
              </a:tr>
              <a:tr h="1583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endParaRPr lang="pt-BR" sz="11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Positivo: 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96,0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4798142"/>
                  </a:ext>
                </a:extLst>
              </a:tr>
              <a:tr h="1583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26 a 35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10,9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23,6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65,5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129766"/>
                  </a:ext>
                </a:extLst>
              </a:tr>
              <a:tr h="1583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endParaRPr lang="pt-BR" sz="11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Positivo: 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89,1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843597"/>
                  </a:ext>
                </a:extLst>
              </a:tr>
              <a:tr h="1583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36 a 45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4,5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6,1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13,6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75,8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840701"/>
                  </a:ext>
                </a:extLst>
              </a:tr>
              <a:tr h="1583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endParaRPr lang="pt-BR" sz="11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endParaRPr lang="pt-BR" sz="9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89,4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5897449"/>
                  </a:ext>
                </a:extLst>
              </a:tr>
              <a:tr h="1583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46 a 55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6,5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2,2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78,3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503933"/>
                  </a:ext>
                </a:extLst>
              </a:tr>
              <a:tr h="1583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endParaRPr lang="pt-BR" sz="11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endParaRPr lang="pt-BR" sz="9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91,3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8678456"/>
                  </a:ext>
                </a:extLst>
              </a:tr>
              <a:tr h="1583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56 a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10,3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15,4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74,4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353387"/>
                  </a:ext>
                </a:extLst>
              </a:tr>
              <a:tr h="1583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endParaRPr lang="pt-BR" sz="11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endParaRPr lang="pt-BR" sz="9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89,7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0339616"/>
                  </a:ext>
                </a:extLst>
              </a:tr>
              <a:tr h="1583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Mais de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2,8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11,1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25,0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61,1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565186"/>
                  </a:ext>
                </a:extLst>
              </a:tr>
              <a:tr h="1583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endParaRPr lang="pt-BR" sz="12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endParaRPr lang="pt-BR" sz="9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86,1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6550521"/>
                  </a:ext>
                </a:extLst>
              </a:tr>
            </a:tbl>
          </a:graphicData>
        </a:graphic>
      </p:graphicFrame>
      <p:grpSp>
        <p:nvGrpSpPr>
          <p:cNvPr id="18" name="Agrupar 17">
            <a:extLst>
              <a:ext uri="{FF2B5EF4-FFF2-40B4-BE49-F238E27FC236}">
                <a16:creationId xmlns:a16="http://schemas.microsoft.com/office/drawing/2014/main" id="{05C81915-0DBD-311F-8221-DBA8274D7B54}"/>
              </a:ext>
            </a:extLst>
          </p:cNvPr>
          <p:cNvGrpSpPr/>
          <p:nvPr/>
        </p:nvGrpSpPr>
        <p:grpSpPr>
          <a:xfrm>
            <a:off x="47328" y="5528498"/>
            <a:ext cx="12025336" cy="1212870"/>
            <a:chOff x="0" y="5216659"/>
            <a:chExt cx="10708348" cy="1212870"/>
          </a:xfrm>
        </p:grpSpPr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010CC7BB-ADA0-9DBC-7473-77FE973EFC0C}"/>
                </a:ext>
              </a:extLst>
            </p:cNvPr>
            <p:cNvSpPr/>
            <p:nvPr/>
          </p:nvSpPr>
          <p:spPr>
            <a:xfrm>
              <a:off x="51819" y="5216659"/>
              <a:ext cx="10656529" cy="1212870"/>
            </a:xfrm>
            <a:prstGeom prst="rect">
              <a:avLst/>
            </a:prstGeom>
            <a:solidFill>
              <a:srgbClr val="F9F9F9"/>
            </a:solidFill>
            <a:ln w="635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80000" tIns="36000" rIns="180000" bIns="37806" rtlCol="0" anchor="ctr"/>
            <a:lstStyle/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200" b="1" kern="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28921369-3F7B-9C39-41DF-9F45933BC70C}"/>
                </a:ext>
              </a:extLst>
            </p:cNvPr>
            <p:cNvSpPr txBox="1"/>
            <p:nvPr/>
          </p:nvSpPr>
          <p:spPr>
            <a:xfrm>
              <a:off x="0" y="5229200"/>
              <a:ext cx="1065652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Dentre os beneficiários que necessitaram de atenção imediata e souberam responder,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89,9%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conseguiram atendimento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Sempre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ou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Na maioria das vezes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classificando o atributo em patamar de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Conformidade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 Ponto positivo para a opção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Nunca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com apenas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2,6%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de menções.</a:t>
              </a:r>
            </a:p>
            <a:p>
              <a:pPr algn="just"/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Analisando os perfis, a variação entre os gêneros é pequena ficando dentro da margem de erro, logo não é possível dizer que há um gênero com melhor resultado que outro.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/>
                  <a:cs typeface="Times New Roman" panose="02020603050405020304" pitchFamily="18" charset="0"/>
                </a:rPr>
                <a:t>Porém vale destacar que o público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/>
                  <a:cs typeface="Times New Roman" panose="02020603050405020304" pitchFamily="18" charset="0"/>
                </a:rPr>
                <a:t>Feminino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/>
                  <a:cs typeface="Times New Roman" panose="02020603050405020304" pitchFamily="18" charset="0"/>
                </a:rPr>
                <a:t> alcançou o patamar de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/>
                  <a:cs typeface="Times New Roman" panose="02020603050405020304" pitchFamily="18" charset="0"/>
                </a:rPr>
                <a:t>Excelência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/>
                  <a:cs typeface="Times New Roman" panose="02020603050405020304" pitchFamily="18" charset="0"/>
                </a:rPr>
                <a:t> com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/>
                  <a:cs typeface="Times New Roman" panose="02020603050405020304" pitchFamily="18" charset="0"/>
                </a:rPr>
                <a:t>91,6%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/>
                  <a:cs typeface="Times New Roman" panose="02020603050405020304" pitchFamily="18" charset="0"/>
                </a:rPr>
                <a:t>. 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Por faixa etária quem melhor avaliou foram os beneficiários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 18 a 25 anos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com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96%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de menções positivas, classificando o atributo em patamar de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/>
                  <a:cs typeface="Times New Roman" panose="02020603050405020304" pitchFamily="18" charset="0"/>
                </a:rPr>
                <a:t>Excelência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 Já o público com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Mais de 65 anos 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é o que menos conseguiu atenção imediata quando necessitou, com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86,1%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atribuindo um patamar de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Conformidade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</p:grpSp>
      <p:sp>
        <p:nvSpPr>
          <p:cNvPr id="13" name="Retângulo 12">
            <a:extLst>
              <a:ext uri="{FF2B5EF4-FFF2-40B4-BE49-F238E27FC236}">
                <a16:creationId xmlns:a16="http://schemas.microsoft.com/office/drawing/2014/main" id="{CA7BA5B3-F7FA-2C3F-67C7-E6ABE7BA1114}"/>
              </a:ext>
            </a:extLst>
          </p:cNvPr>
          <p:cNvSpPr/>
          <p:nvPr/>
        </p:nvSpPr>
        <p:spPr>
          <a:xfrm>
            <a:off x="10272464" y="2888960"/>
            <a:ext cx="1800000" cy="180000"/>
          </a:xfrm>
          <a:prstGeom prst="rect">
            <a:avLst/>
          </a:prstGeom>
          <a:noFill/>
          <a:ln w="19050" cap="rnd" cmpd="sng" algn="ctr">
            <a:solidFill>
              <a:srgbClr val="70AD47"/>
            </a:solidFill>
            <a:prstDash val="sysDash"/>
            <a:miter lim="800000"/>
          </a:ln>
          <a:effectLst/>
        </p:spPr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etângulo Arredondado 12">
            <a:extLst>
              <a:ext uri="{FF2B5EF4-FFF2-40B4-BE49-F238E27FC236}">
                <a16:creationId xmlns:a16="http://schemas.microsoft.com/office/drawing/2014/main" id="{C56E7510-C646-84BD-3937-2817A36E68DE}"/>
              </a:ext>
            </a:extLst>
          </p:cNvPr>
          <p:cNvSpPr/>
          <p:nvPr/>
        </p:nvSpPr>
        <p:spPr>
          <a:xfrm>
            <a:off x="969709" y="1590572"/>
            <a:ext cx="900115" cy="572599"/>
          </a:xfrm>
          <a:prstGeom prst="round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kern="0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Negativo 10,1</a:t>
            </a:r>
            <a:endParaRPr lang="pt-BR" sz="1600" b="1" kern="0" dirty="0">
              <a:solidFill>
                <a:schemeClr val="bg2">
                  <a:lumMod val="50000"/>
                </a:schemeClr>
              </a:solidFill>
              <a:latin typeface="Calibri" panose="020F0502020204030204"/>
            </a:endParaRPr>
          </a:p>
        </p:txBody>
      </p:sp>
      <p:pic>
        <p:nvPicPr>
          <p:cNvPr id="9" name="Gráfico 8" descr="Fala com preenchimento sólido">
            <a:extLst>
              <a:ext uri="{FF2B5EF4-FFF2-40B4-BE49-F238E27FC236}">
                <a16:creationId xmlns:a16="http://schemas.microsoft.com/office/drawing/2014/main" id="{A06A105A-B94E-76A1-E3BD-972818202A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07862" y="5094611"/>
            <a:ext cx="638645" cy="638645"/>
          </a:xfrm>
          <a:prstGeom prst="rect">
            <a:avLst/>
          </a:prstGeom>
        </p:spPr>
      </p:pic>
      <p:sp>
        <p:nvSpPr>
          <p:cNvPr id="15" name="Retângulo Arredondado 12">
            <a:extLst>
              <a:ext uri="{FF2B5EF4-FFF2-40B4-BE49-F238E27FC236}">
                <a16:creationId xmlns:a16="http://schemas.microsoft.com/office/drawing/2014/main" id="{8DF7DFB8-8F41-FD6E-AF28-7D810C187E4D}"/>
              </a:ext>
            </a:extLst>
          </p:cNvPr>
          <p:cNvSpPr/>
          <p:nvPr/>
        </p:nvSpPr>
        <p:spPr>
          <a:xfrm>
            <a:off x="3103933" y="1594363"/>
            <a:ext cx="828001" cy="572599"/>
          </a:xfrm>
          <a:prstGeom prst="roundRect">
            <a:avLst/>
          </a:prstGeom>
          <a:solidFill>
            <a:srgbClr val="44546A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kern="0" dirty="0">
                <a:solidFill>
                  <a:prstClr val="white"/>
                </a:solidFill>
                <a:latin typeface="Calibri"/>
                <a:cs typeface="Calibri"/>
              </a:rPr>
              <a:t>Positivo 89,9</a:t>
            </a:r>
            <a:endParaRPr lang="pt-BR" sz="1400" b="1" kern="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90B5BF3E-6A3B-899C-ED56-A45166111723}"/>
              </a:ext>
            </a:extLst>
          </p:cNvPr>
          <p:cNvSpPr/>
          <p:nvPr/>
        </p:nvSpPr>
        <p:spPr>
          <a:xfrm>
            <a:off x="10272464" y="4725144"/>
            <a:ext cx="1800000" cy="180000"/>
          </a:xfrm>
          <a:prstGeom prst="rect">
            <a:avLst/>
          </a:prstGeom>
          <a:noFill/>
          <a:ln w="19050" cap="rnd" cmpd="sng" algn="ctr">
            <a:solidFill>
              <a:srgbClr val="FF7979"/>
            </a:solidFill>
            <a:prstDash val="sysDash"/>
            <a:miter lim="800000"/>
          </a:ln>
          <a:effectLst/>
        </p:spPr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A0143059-F226-4A48-9C7E-33D50AB337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3545936"/>
              </p:ext>
            </p:extLst>
          </p:nvPr>
        </p:nvGraphicFramePr>
        <p:xfrm>
          <a:off x="0" y="2276872"/>
          <a:ext cx="4541785" cy="1746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887251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ângulo de cantos arredondados 13">
            <a:extLst>
              <a:ext uri="{FF2B5EF4-FFF2-40B4-BE49-F238E27FC236}">
                <a16:creationId xmlns:a16="http://schemas.microsoft.com/office/drawing/2014/main" id="{60B28004-2733-4B1D-8150-86FAB6F2421F}"/>
              </a:ext>
            </a:extLst>
          </p:cNvPr>
          <p:cNvSpPr/>
          <p:nvPr/>
        </p:nvSpPr>
        <p:spPr>
          <a:xfrm>
            <a:off x="-24680" y="168833"/>
            <a:ext cx="5616698" cy="717699"/>
          </a:xfrm>
          <a:prstGeom prst="roundRect">
            <a:avLst/>
          </a:prstGeom>
          <a:solidFill>
            <a:srgbClr val="A1A1A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300" dirty="0">
                <a:latin typeface="Arial Rounded MT Bold" panose="020F0704030504030204" pitchFamily="34" charset="0"/>
              </a:rPr>
              <a:t>Comunicados Preventivos</a:t>
            </a:r>
            <a:endParaRPr lang="pt-BR" sz="30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B224C38-9713-0EB8-AF16-53653D86F04D}"/>
              </a:ext>
            </a:extLst>
          </p:cNvPr>
          <p:cNvSpPr txBox="1"/>
          <p:nvPr/>
        </p:nvSpPr>
        <p:spPr>
          <a:xfrm>
            <a:off x="0" y="908721"/>
            <a:ext cx="12192000" cy="748073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3 - Nos últimos 12 meses, você recebeu algum tipo de comunicação de seu plano de saúde (por exemplo: carta, e-mail, telefonema, etc.) convidando e/ou esclarecendo sobre a necessidade de realização de consultas ou exames preventivos, tais como: mamografia, preventivo de câncer, consulta preventiva com urologista, consulta preventiva com dentista, etc.?</a:t>
            </a: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EDB36CAE-F15F-C5C8-AE07-7E1648CD56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2778835"/>
              </p:ext>
            </p:extLst>
          </p:nvPr>
        </p:nvGraphicFramePr>
        <p:xfrm>
          <a:off x="47328" y="4801716"/>
          <a:ext cx="5976682" cy="571500"/>
        </p:xfrm>
        <a:graphic>
          <a:graphicData uri="http://schemas.openxmlformats.org/drawingml/2006/table">
            <a:tbl>
              <a:tblPr/>
              <a:tblGrid>
                <a:gridCol w="5976682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333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| Margem de Erro: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5.34.</a:t>
                      </a:r>
                      <a:endParaRPr lang="pt-BR" sz="1000" b="0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47 entrevistados.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indicadores).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5646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9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Nota¹: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</a:tbl>
          </a:graphicData>
        </a:graphic>
      </p:graphicFrame>
      <p:grpSp>
        <p:nvGrpSpPr>
          <p:cNvPr id="18" name="Agrupar 17">
            <a:extLst>
              <a:ext uri="{FF2B5EF4-FFF2-40B4-BE49-F238E27FC236}">
                <a16:creationId xmlns:a16="http://schemas.microsoft.com/office/drawing/2014/main" id="{05C81915-0DBD-311F-8221-DBA8274D7B54}"/>
              </a:ext>
            </a:extLst>
          </p:cNvPr>
          <p:cNvGrpSpPr/>
          <p:nvPr/>
        </p:nvGrpSpPr>
        <p:grpSpPr>
          <a:xfrm>
            <a:off x="47328" y="5517232"/>
            <a:ext cx="12025336" cy="1212870"/>
            <a:chOff x="0" y="5216659"/>
            <a:chExt cx="10708348" cy="1212870"/>
          </a:xfrm>
        </p:grpSpPr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010CC7BB-ADA0-9DBC-7473-77FE973EFC0C}"/>
                </a:ext>
              </a:extLst>
            </p:cNvPr>
            <p:cNvSpPr/>
            <p:nvPr/>
          </p:nvSpPr>
          <p:spPr>
            <a:xfrm>
              <a:off x="51819" y="5216659"/>
              <a:ext cx="10656529" cy="1212870"/>
            </a:xfrm>
            <a:prstGeom prst="rect">
              <a:avLst/>
            </a:prstGeom>
            <a:solidFill>
              <a:srgbClr val="F9F9F9"/>
            </a:solidFill>
            <a:ln w="635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80000" tIns="36000" rIns="180000" bIns="37806" rtlCol="0" anchor="ctr"/>
            <a:lstStyle/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200" b="1" kern="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28921369-3F7B-9C39-41DF-9F45933BC70C}"/>
                </a:ext>
              </a:extLst>
            </p:cNvPr>
            <p:cNvSpPr txBox="1"/>
            <p:nvPr/>
          </p:nvSpPr>
          <p:spPr>
            <a:xfrm>
              <a:off x="0" y="5291569"/>
              <a:ext cx="1065652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B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Com relação à comunicação, dentre os beneficiários que souberam responder, </a:t>
              </a:r>
              <a:r>
                <a:rPr lang="pt-B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17,7%</a:t>
              </a:r>
              <a:r>
                <a:rPr lang="pt-B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disseram que receberam comunicação do plano de saúde, enquanto </a:t>
              </a:r>
              <a:r>
                <a:rPr lang="pt-B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82,3%</a:t>
              </a:r>
              <a:r>
                <a:rPr lang="pt-B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relatam não ter recebido comunicação, um índice elevado que cabe um </a:t>
              </a:r>
              <a:r>
                <a:rPr lang="pt-B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ponto de atenção</a:t>
              </a:r>
              <a:r>
                <a:rPr lang="pt-B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  <a:p>
              <a:pPr algn="just"/>
              <a:endParaRPr lang="pt-BR" sz="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just"/>
              <a:r>
                <a:rPr lang="pt-B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Analisando os perfis, a variação entre os gêneros é pequena ficando dentro da margem de erro, logo não é possível dizer que há um gênero com melhor resultado que outro. Por faixa etária</a:t>
              </a:r>
              <a:r>
                <a:rPr lang="pt-B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os respondentes que mais receberam comunicação são os beneficiários </a:t>
              </a:r>
              <a:r>
                <a:rPr lang="pt-B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 56 a 65 anos</a:t>
              </a:r>
              <a:r>
                <a:rPr lang="pt-B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com </a:t>
              </a:r>
              <a:r>
                <a:rPr lang="pt-B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24,4% </a:t>
              </a:r>
              <a:r>
                <a:rPr lang="pt-B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para a menção positiva. O público com menor frequência de contato são beneficiários com </a:t>
              </a:r>
              <a:r>
                <a:rPr lang="pt-B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Mais de 65 anos</a:t>
              </a:r>
              <a:r>
                <a:rPr lang="pt-B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dos respondentes </a:t>
              </a:r>
              <a:r>
                <a:rPr lang="pt-B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88,9% </a:t>
              </a:r>
              <a:r>
                <a:rPr lang="pt-B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não receberam algum tipo de comunicação do plano nos últimos 12 meses.</a:t>
              </a:r>
              <a:endPara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9" name="Gráfico 8" descr="Fala com preenchimento sólido">
            <a:extLst>
              <a:ext uri="{FF2B5EF4-FFF2-40B4-BE49-F238E27FC236}">
                <a16:creationId xmlns:a16="http://schemas.microsoft.com/office/drawing/2014/main" id="{A06A105A-B94E-76A1-E3BD-972818202A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92211" y="5056796"/>
            <a:ext cx="638645" cy="638645"/>
          </a:xfrm>
          <a:prstGeom prst="rect">
            <a:avLst/>
          </a:prstGeom>
        </p:spPr>
      </p:pic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83E17F83-0454-9508-E28B-872C9E062C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9315929"/>
              </p:ext>
            </p:extLst>
          </p:nvPr>
        </p:nvGraphicFramePr>
        <p:xfrm>
          <a:off x="47328" y="3957010"/>
          <a:ext cx="2160000" cy="624118"/>
        </p:xfrm>
        <a:graphic>
          <a:graphicData uri="http://schemas.openxmlformats.org/drawingml/2006/table">
            <a:tbl>
              <a:tblPr/>
              <a:tblGrid>
                <a:gridCol w="720000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</a:tblGrid>
              <a:tr h="180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Sim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2205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72,1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222059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7976014"/>
                  </a:ext>
                </a:extLst>
              </a:tr>
            </a:tbl>
          </a:graphicData>
        </a:graphic>
      </p:graphicFrame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0554C37C-A163-A238-8A68-2354263FBD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230943"/>
              </p:ext>
            </p:extLst>
          </p:nvPr>
        </p:nvGraphicFramePr>
        <p:xfrm>
          <a:off x="6960841" y="1916832"/>
          <a:ext cx="5104722" cy="2900400"/>
        </p:xfrm>
        <a:graphic>
          <a:graphicData uri="http://schemas.openxmlformats.org/drawingml/2006/table">
            <a:tbl>
              <a:tblPr/>
              <a:tblGrid>
                <a:gridCol w="1701574">
                  <a:extLst>
                    <a:ext uri="{9D8B030D-6E8A-4147-A177-3AD203B41FA5}">
                      <a16:colId xmlns:a16="http://schemas.microsoft.com/office/drawing/2014/main" val="4043476719"/>
                    </a:ext>
                  </a:extLst>
                </a:gridCol>
                <a:gridCol w="1701574">
                  <a:extLst>
                    <a:ext uri="{9D8B030D-6E8A-4147-A177-3AD203B41FA5}">
                      <a16:colId xmlns:a16="http://schemas.microsoft.com/office/drawing/2014/main" val="887322865"/>
                    </a:ext>
                  </a:extLst>
                </a:gridCol>
                <a:gridCol w="1701574">
                  <a:extLst>
                    <a:ext uri="{9D8B030D-6E8A-4147-A177-3AD203B41FA5}">
                      <a16:colId xmlns:a16="http://schemas.microsoft.com/office/drawing/2014/main" val="4252080179"/>
                    </a:ext>
                  </a:extLst>
                </a:gridCol>
              </a:tblGrid>
              <a:tr h="432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GÊNERO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Sim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320232"/>
                  </a:ext>
                </a:extLst>
              </a:tr>
              <a:tr h="209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Feminino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84,2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15,8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039910"/>
                  </a:ext>
                </a:extLst>
              </a:tr>
              <a:tr h="209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Masculino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79,6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20,4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443621"/>
                  </a:ext>
                </a:extLst>
              </a:tr>
              <a:tr h="360000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770574"/>
                  </a:ext>
                </a:extLst>
              </a:tr>
              <a:tr h="432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Sim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4735720"/>
                  </a:ext>
                </a:extLst>
              </a:tr>
              <a:tr h="209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18 a 25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83,9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16,1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085382"/>
                  </a:ext>
                </a:extLst>
              </a:tr>
              <a:tr h="209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26 a 35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82,5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17,5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129766"/>
                  </a:ext>
                </a:extLst>
              </a:tr>
              <a:tr h="209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36 a 45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82,9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17,1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840701"/>
                  </a:ext>
                </a:extLst>
              </a:tr>
              <a:tr h="209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46 a 55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79,7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20,3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503933"/>
                  </a:ext>
                </a:extLst>
              </a:tr>
              <a:tr h="209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56 a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75,6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24,4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353387"/>
                  </a:ext>
                </a:extLst>
              </a:tr>
              <a:tr h="209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Mais de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88,9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11,1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565186"/>
                  </a:ext>
                </a:extLst>
              </a:tr>
            </a:tbl>
          </a:graphicData>
        </a:graphic>
      </p:graphicFrame>
      <p:sp>
        <p:nvSpPr>
          <p:cNvPr id="4" name="Retângulo 3">
            <a:extLst>
              <a:ext uri="{FF2B5EF4-FFF2-40B4-BE49-F238E27FC236}">
                <a16:creationId xmlns:a16="http://schemas.microsoft.com/office/drawing/2014/main" id="{7163858A-B023-8245-CAAD-6BCBCDD50B41}"/>
              </a:ext>
            </a:extLst>
          </p:cNvPr>
          <p:cNvSpPr/>
          <p:nvPr/>
        </p:nvSpPr>
        <p:spPr>
          <a:xfrm>
            <a:off x="8650720" y="4618125"/>
            <a:ext cx="1724963" cy="203757"/>
          </a:xfrm>
          <a:prstGeom prst="rect">
            <a:avLst/>
          </a:prstGeom>
          <a:noFill/>
          <a:ln w="19050" cap="rnd" cmpd="sng" algn="ctr">
            <a:solidFill>
              <a:srgbClr val="FF7C80"/>
            </a:solidFill>
            <a:prstDash val="sysDash"/>
            <a:miter lim="800000"/>
          </a:ln>
          <a:effectLst/>
        </p:spPr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A3998972-B211-C023-853F-A4EA608C50C9}"/>
              </a:ext>
            </a:extLst>
          </p:cNvPr>
          <p:cNvSpPr/>
          <p:nvPr/>
        </p:nvSpPr>
        <p:spPr>
          <a:xfrm>
            <a:off x="10340600" y="4411096"/>
            <a:ext cx="1724963" cy="203757"/>
          </a:xfrm>
          <a:prstGeom prst="rect">
            <a:avLst/>
          </a:prstGeom>
          <a:noFill/>
          <a:ln w="19050" cap="rnd" cmpd="sng" algn="ctr">
            <a:solidFill>
              <a:srgbClr val="70AD47"/>
            </a:solidFill>
            <a:prstDash val="sysDash"/>
            <a:miter lim="800000"/>
          </a:ln>
          <a:effectLst/>
        </p:spPr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F907AD9E-048B-494D-8E92-760ECD0FA8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0692636"/>
              </p:ext>
            </p:extLst>
          </p:nvPr>
        </p:nvGraphicFramePr>
        <p:xfrm>
          <a:off x="0" y="1594973"/>
          <a:ext cx="3771900" cy="2246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3375872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ângulo de cantos arredondados 13">
            <a:extLst>
              <a:ext uri="{FF2B5EF4-FFF2-40B4-BE49-F238E27FC236}">
                <a16:creationId xmlns:a16="http://schemas.microsoft.com/office/drawing/2014/main" id="{60B28004-2733-4B1D-8150-86FAB6F2421F}"/>
              </a:ext>
            </a:extLst>
          </p:cNvPr>
          <p:cNvSpPr/>
          <p:nvPr/>
        </p:nvSpPr>
        <p:spPr>
          <a:xfrm>
            <a:off x="-24680" y="168833"/>
            <a:ext cx="5616698" cy="717699"/>
          </a:xfrm>
          <a:prstGeom prst="roundRect">
            <a:avLst/>
          </a:prstGeom>
          <a:solidFill>
            <a:srgbClr val="A1A1A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300" dirty="0">
                <a:latin typeface="Arial Rounded MT Bold" panose="020F0704030504030204" pitchFamily="34" charset="0"/>
              </a:rPr>
              <a:t>Hospitais, Clínicas, </a:t>
            </a:r>
            <a:r>
              <a:rPr lang="pt-BR" sz="3300" dirty="0" err="1">
                <a:latin typeface="Arial Rounded MT Bold" panose="020F0704030504030204" pitchFamily="34" charset="0"/>
              </a:rPr>
              <a:t>etc</a:t>
            </a:r>
            <a:endParaRPr lang="pt-BR" sz="30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B224C38-9713-0EB8-AF16-53653D86F04D}"/>
              </a:ext>
            </a:extLst>
          </p:cNvPr>
          <p:cNvSpPr txBox="1"/>
          <p:nvPr/>
        </p:nvSpPr>
        <p:spPr>
          <a:xfrm>
            <a:off x="0" y="908721"/>
            <a:ext cx="12192000" cy="532629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4 - Nos últimos 12 meses, como você avalia toda a atenção em saúde recebida (por exemplo: atendimento em hospitais, laboratórios, clínicas, dentistas, fisioterapeutas, nutricionistas, psicólogos e outros)?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F87616B3-D2B9-FE52-60A4-9E395C0D29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1171846"/>
              </p:ext>
            </p:extLst>
          </p:nvPr>
        </p:nvGraphicFramePr>
        <p:xfrm>
          <a:off x="9224198" y="1525778"/>
          <a:ext cx="2848466" cy="1831214"/>
        </p:xfrm>
        <a:graphic>
          <a:graphicData uri="http://schemas.openxmlformats.org/drawingml/2006/table">
            <a:tbl>
              <a:tblPr/>
              <a:tblGrid>
                <a:gridCol w="1424233">
                  <a:extLst>
                    <a:ext uri="{9D8B030D-6E8A-4147-A177-3AD203B41FA5}">
                      <a16:colId xmlns:a16="http://schemas.microsoft.com/office/drawing/2014/main" val="3399568873"/>
                    </a:ext>
                  </a:extLst>
                </a:gridCol>
                <a:gridCol w="1424233">
                  <a:extLst>
                    <a:ext uri="{9D8B030D-6E8A-4147-A177-3AD203B41FA5}">
                      <a16:colId xmlns:a16="http://schemas.microsoft.com/office/drawing/2014/main" val="1949039527"/>
                    </a:ext>
                  </a:extLst>
                </a:gridCol>
              </a:tblGrid>
              <a:tr h="261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T2B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505740"/>
                  </a:ext>
                </a:extLst>
              </a:tr>
              <a:tr h="261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18 a 25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93,8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173083"/>
                  </a:ext>
                </a:extLst>
              </a:tr>
              <a:tr h="261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26 a 35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84,3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086560"/>
                  </a:ext>
                </a:extLst>
              </a:tr>
              <a:tr h="261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36 a 45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79,3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2628842"/>
                  </a:ext>
                </a:extLst>
              </a:tr>
              <a:tr h="261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46 a 55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87,5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269831"/>
                  </a:ext>
                </a:extLst>
              </a:tr>
              <a:tr h="261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56 a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94,0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673009"/>
                  </a:ext>
                </a:extLst>
              </a:tr>
              <a:tr h="261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Mais de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91,2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464123"/>
                  </a:ext>
                </a:extLst>
              </a:tr>
            </a:tbl>
          </a:graphicData>
        </a:graphic>
      </p:graphicFrame>
      <p:sp>
        <p:nvSpPr>
          <p:cNvPr id="10" name="Seta para a Direita 134">
            <a:extLst>
              <a:ext uri="{FF2B5EF4-FFF2-40B4-BE49-F238E27FC236}">
                <a16:creationId xmlns:a16="http://schemas.microsoft.com/office/drawing/2014/main" id="{A433F682-661A-198E-8D9F-50839D9F3C93}"/>
              </a:ext>
            </a:extLst>
          </p:cNvPr>
          <p:cNvSpPr/>
          <p:nvPr/>
        </p:nvSpPr>
        <p:spPr>
          <a:xfrm>
            <a:off x="540050" y="1564452"/>
            <a:ext cx="1737764" cy="937664"/>
          </a:xfrm>
          <a:prstGeom prst="rightArrow">
            <a:avLst/>
          </a:prstGeom>
          <a:solidFill>
            <a:sysClr val="window" lastClr="FFFFFF">
              <a:lumMod val="95000"/>
            </a:sys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kern="0" spc="30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+mn-cs"/>
              </a:rPr>
              <a:t>Percepção</a:t>
            </a:r>
          </a:p>
        </p:txBody>
      </p:sp>
      <p:graphicFrame>
        <p:nvGraphicFramePr>
          <p:cNvPr id="25" name="Tabela 24">
            <a:extLst>
              <a:ext uri="{FF2B5EF4-FFF2-40B4-BE49-F238E27FC236}">
                <a16:creationId xmlns:a16="http://schemas.microsoft.com/office/drawing/2014/main" id="{277E68C3-7E3D-4516-FA0A-FC5A85860B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1853096"/>
              </p:ext>
            </p:extLst>
          </p:nvPr>
        </p:nvGraphicFramePr>
        <p:xfrm>
          <a:off x="75273" y="5100073"/>
          <a:ext cx="5832649" cy="847725"/>
        </p:xfrm>
        <a:graphic>
          <a:graphicData uri="http://schemas.openxmlformats.org/drawingml/2006/table">
            <a:tbl>
              <a:tblPr/>
              <a:tblGrid>
                <a:gridCol w="5832649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355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| Margem de Erro: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5.17.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recebi = Nos últimos 12 meses não recebi atenção em saúde: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22 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 para cálculo dos resultados).</a:t>
                      </a:r>
                    </a:p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 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considerados para cálculo dos indicadores).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t"/>
                      <a:r>
                        <a:rPr lang="pt-BR" sz="9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Nota¹: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graphicFrame>
        <p:nvGraphicFramePr>
          <p:cNvPr id="26" name="Tabela 25">
            <a:extLst>
              <a:ext uri="{FF2B5EF4-FFF2-40B4-BE49-F238E27FC236}">
                <a16:creationId xmlns:a16="http://schemas.microsoft.com/office/drawing/2014/main" id="{3297DCCA-C5DC-7C88-DA44-4C9BBD5AC8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4176181"/>
              </p:ext>
            </p:extLst>
          </p:nvPr>
        </p:nvGraphicFramePr>
        <p:xfrm>
          <a:off x="114434" y="4287012"/>
          <a:ext cx="5189478" cy="678863"/>
        </p:xfrm>
        <a:graphic>
          <a:graphicData uri="http://schemas.openxmlformats.org/drawingml/2006/table">
            <a:tbl>
              <a:tblPr/>
              <a:tblGrid>
                <a:gridCol w="741354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741354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741354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741354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741354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741354">
                  <a:extLst>
                    <a:ext uri="{9D8B030D-6E8A-4147-A177-3AD203B41FA5}">
                      <a16:colId xmlns:a16="http://schemas.microsoft.com/office/drawing/2014/main" val="3527956893"/>
                    </a:ext>
                  </a:extLst>
                </a:gridCol>
                <a:gridCol w="741354">
                  <a:extLst>
                    <a:ext uri="{9D8B030D-6E8A-4147-A177-3AD203B41FA5}">
                      <a16:colId xmlns:a16="http://schemas.microsoft.com/office/drawing/2014/main" val="3657888480"/>
                    </a:ext>
                  </a:extLst>
                </a:gridCol>
              </a:tblGrid>
              <a:tr h="2989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recebi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189964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43,2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38,2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189964">
                <a:tc gridSpan="7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sp>
        <p:nvSpPr>
          <p:cNvPr id="28" name="Retângulo 27">
            <a:extLst>
              <a:ext uri="{FF2B5EF4-FFF2-40B4-BE49-F238E27FC236}">
                <a16:creationId xmlns:a16="http://schemas.microsoft.com/office/drawing/2014/main" id="{6F4B5B65-6C21-00FA-54C5-3F76A3470FE2}"/>
              </a:ext>
            </a:extLst>
          </p:cNvPr>
          <p:cNvSpPr/>
          <p:nvPr/>
        </p:nvSpPr>
        <p:spPr>
          <a:xfrm>
            <a:off x="10647318" y="2812386"/>
            <a:ext cx="1423100" cy="271909"/>
          </a:xfrm>
          <a:prstGeom prst="rect">
            <a:avLst/>
          </a:prstGeom>
          <a:noFill/>
          <a:ln w="19050" cap="rnd" cmpd="sng" algn="ctr">
            <a:solidFill>
              <a:srgbClr val="70AD47"/>
            </a:solidFill>
            <a:prstDash val="sysDash"/>
            <a:miter lim="800000"/>
          </a:ln>
          <a:effectLst/>
        </p:spPr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74C9C127-14FA-97C6-DBC3-D19B6A51F14E}"/>
              </a:ext>
            </a:extLst>
          </p:cNvPr>
          <p:cNvSpPr/>
          <p:nvPr/>
        </p:nvSpPr>
        <p:spPr>
          <a:xfrm>
            <a:off x="10647318" y="2292995"/>
            <a:ext cx="1423100" cy="271909"/>
          </a:xfrm>
          <a:prstGeom prst="rect">
            <a:avLst/>
          </a:prstGeom>
          <a:noFill/>
          <a:ln w="19050" cap="rnd" cmpd="sng" algn="ctr">
            <a:solidFill>
              <a:srgbClr val="FF7C80"/>
            </a:solidFill>
            <a:prstDash val="sysDash"/>
            <a:miter lim="800000"/>
          </a:ln>
          <a:effectLst/>
        </p:spPr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E07586F0-8498-108A-5205-09319E777897}"/>
              </a:ext>
            </a:extLst>
          </p:cNvPr>
          <p:cNvSpPr/>
          <p:nvPr/>
        </p:nvSpPr>
        <p:spPr>
          <a:xfrm>
            <a:off x="6311613" y="3861048"/>
            <a:ext cx="5773250" cy="2880320"/>
          </a:xfrm>
          <a:prstGeom prst="rect">
            <a:avLst/>
          </a:prstGeom>
          <a:solidFill>
            <a:srgbClr val="F9F9F9"/>
          </a:solidFill>
          <a:ln w="635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80000" tIns="36000" rIns="180000" bIns="37806" rtlCol="0"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Dentre os beneficiários que receberam atenção à saúde e souberam responder, </a:t>
            </a:r>
            <a:r>
              <a:rPr lang="pt-BR" sz="1200" b="1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87% </a:t>
            </a:r>
            <a:r>
              <a:rPr lang="pt-BR" sz="1200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dos entrevistados avaliaram positivamente este atributo (</a:t>
            </a:r>
            <a:r>
              <a:rPr lang="pt-BR" sz="1200" b="1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Bom</a:t>
            </a:r>
            <a:r>
              <a:rPr lang="pt-BR" sz="1200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 e </a:t>
            </a:r>
            <a:r>
              <a:rPr lang="pt-BR" sz="1200" b="1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Muito bom</a:t>
            </a:r>
            <a:r>
              <a:rPr lang="pt-BR" sz="1200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),</a:t>
            </a:r>
            <a:r>
              <a:rPr lang="pt-BR" sz="1200" b="1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 </a:t>
            </a:r>
            <a:r>
              <a:rPr lang="pt-BR" sz="1200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classificando-o em </a:t>
            </a:r>
            <a:r>
              <a:rPr lang="pt-BR" sz="1200" b="1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Conformidade</a:t>
            </a:r>
            <a:r>
              <a:rPr lang="pt-BR" sz="1200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.</a:t>
            </a:r>
            <a:r>
              <a:rPr lang="pt-BR" sz="1200" b="1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 </a:t>
            </a:r>
            <a:r>
              <a:rPr lang="pt-BR" sz="1200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Ponto de positivo para a opção </a:t>
            </a:r>
            <a:r>
              <a:rPr lang="pt-BR" sz="1200" b="1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Muito ruim</a:t>
            </a:r>
            <a:r>
              <a:rPr lang="pt-BR" sz="1200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 que obteve apenas </a:t>
            </a:r>
            <a:r>
              <a:rPr lang="pt-BR" sz="1200" b="1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0,8%.</a:t>
            </a:r>
            <a:r>
              <a:rPr lang="pt-BR" sz="1200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 O maior índice de não satisfeitos está no gradiente </a:t>
            </a:r>
            <a:r>
              <a:rPr lang="pt-BR" sz="1200" b="1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Regular</a:t>
            </a:r>
            <a:r>
              <a:rPr lang="pt-BR" sz="1200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 com </a:t>
            </a:r>
            <a:r>
              <a:rPr lang="pt-BR" sz="1200" b="1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9,3%</a:t>
            </a:r>
            <a:r>
              <a:rPr lang="pt-BR" sz="1200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400" kern="0" dirty="0">
              <a:solidFill>
                <a:schemeClr val="bg2">
                  <a:lumMod val="50000"/>
                </a:schemeClr>
              </a:solidFill>
              <a:latin typeface="Calibri" panose="020F0502020204030204"/>
              <a:cs typeface="Times New Roman" panose="02020603050405020304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+mn-cs"/>
              </a:rPr>
              <a:t>Ponto de atenção </a:t>
            </a:r>
            <a:r>
              <a:rPr lang="pt-BR" sz="1200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+mn-cs"/>
              </a:rPr>
              <a:t>ao viés de baixa de </a:t>
            </a:r>
            <a:r>
              <a:rPr lang="pt-BR" sz="1200" b="1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+mn-cs"/>
              </a:rPr>
              <a:t>5,4pp</a:t>
            </a:r>
            <a:r>
              <a:rPr lang="pt-BR" sz="1200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+mn-cs"/>
              </a:rPr>
              <a:t> entre as menções positivas, o que indica probabilidade de migração de satisfação para não satisfação.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400" kern="0" dirty="0">
              <a:solidFill>
                <a:schemeClr val="bg2">
                  <a:lumMod val="50000"/>
                </a:schemeClr>
              </a:solidFill>
              <a:latin typeface="Calibri" panose="020F0502020204030204"/>
              <a:cs typeface="Times New Roman" panose="02020603050405020304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Analisando os perfis, a variação entre os gêneros é pequena ficando dentro da margem de erro, logo não é possível dizer que há um gênero com melhor resultado que outro.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Porém vale destacar que ambos alcançaram o patamar de </a:t>
            </a:r>
            <a:r>
              <a:rPr lang="pt-BR" sz="1200" b="1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Conformidade.</a:t>
            </a:r>
            <a:r>
              <a:rPr lang="pt-BR" sz="1200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 Por faixa etária, os beneficiários </a:t>
            </a:r>
            <a:r>
              <a:rPr lang="pt-BR" sz="1200" b="1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De 56 a 65 anos </a:t>
            </a:r>
            <a:r>
              <a:rPr lang="pt-BR" sz="1200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são os que estão mais satisfeitos, com </a:t>
            </a:r>
            <a:r>
              <a:rPr lang="pt-BR" sz="1200" b="1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94% </a:t>
            </a:r>
            <a:r>
              <a:rPr lang="pt-BR" sz="1200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na avaliação atingindo o patamar de </a:t>
            </a:r>
            <a:r>
              <a:rPr lang="pt-BR" sz="1200" b="1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Excelência. </a:t>
            </a:r>
            <a:r>
              <a:rPr lang="pt-BR" sz="1200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Já os menos satisfeitos pertencem ao público </a:t>
            </a:r>
            <a:r>
              <a:rPr lang="pt-BR" sz="1200" b="1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De 36 a 45 anos</a:t>
            </a:r>
            <a:r>
              <a:rPr lang="pt-BR" sz="1200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 com </a:t>
            </a:r>
            <a:r>
              <a:rPr lang="pt-BR" sz="1200" b="1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79,3</a:t>
            </a:r>
            <a:r>
              <a:rPr lang="pt-BR" sz="1200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%, atribuindo o patamar de</a:t>
            </a:r>
            <a:r>
              <a:rPr lang="pt-BR" sz="1200" b="1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 Não Conformidade</a:t>
            </a:r>
            <a:r>
              <a:rPr lang="pt-BR" sz="1200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31" name="Gráfico 30" descr="Fala com preenchimento sólido">
            <a:extLst>
              <a:ext uri="{FF2B5EF4-FFF2-40B4-BE49-F238E27FC236}">
                <a16:creationId xmlns:a16="http://schemas.microsoft.com/office/drawing/2014/main" id="{C589D39E-B20E-B5F0-C867-8698AB7DDE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60032" y="3485080"/>
            <a:ext cx="638645" cy="638645"/>
          </a:xfrm>
          <a:prstGeom prst="rect">
            <a:avLst/>
          </a:prstGeom>
        </p:spPr>
      </p:pic>
      <p:sp>
        <p:nvSpPr>
          <p:cNvPr id="36" name="Retângulo 35">
            <a:extLst>
              <a:ext uri="{FF2B5EF4-FFF2-40B4-BE49-F238E27FC236}">
                <a16:creationId xmlns:a16="http://schemas.microsoft.com/office/drawing/2014/main" id="{D2E9A002-07DD-2A17-0994-6508108E7669}"/>
              </a:ext>
            </a:extLst>
          </p:cNvPr>
          <p:cNvSpPr/>
          <p:nvPr/>
        </p:nvSpPr>
        <p:spPr>
          <a:xfrm>
            <a:off x="2340250" y="2026272"/>
            <a:ext cx="1486196" cy="2551928"/>
          </a:xfrm>
          <a:prstGeom prst="rect">
            <a:avLst/>
          </a:prstGeom>
          <a:noFill/>
          <a:ln w="12700" cap="flat" cmpd="sng" algn="ctr">
            <a:solidFill>
              <a:srgbClr val="FFE699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kern="0">
              <a:ln>
                <a:solidFill>
                  <a:srgbClr val="70AD47"/>
                </a:solidFill>
              </a:ln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7" name="Círculo Q4">
            <a:extLst>
              <a:ext uri="{FF2B5EF4-FFF2-40B4-BE49-F238E27FC236}">
                <a16:creationId xmlns:a16="http://schemas.microsoft.com/office/drawing/2014/main" id="{26F4DCDE-80D7-DC67-37A3-D3E18DA343B2}"/>
              </a:ext>
            </a:extLst>
          </p:cNvPr>
          <p:cNvSpPr/>
          <p:nvPr/>
        </p:nvSpPr>
        <p:spPr>
          <a:xfrm>
            <a:off x="2744369" y="1694400"/>
            <a:ext cx="667503" cy="663744"/>
          </a:xfrm>
          <a:prstGeom prst="ellipse">
            <a:avLst/>
          </a:prstGeom>
          <a:solidFill>
            <a:srgbClr val="FFE69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87,0</a:t>
            </a:r>
            <a:endParaRPr lang="pt-BR" sz="1800" b="1" kern="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/>
            </a:endParaRP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15871813-4447-B2D7-A2F7-158AAAFD9AC3}"/>
              </a:ext>
            </a:extLst>
          </p:cNvPr>
          <p:cNvGrpSpPr/>
          <p:nvPr/>
        </p:nvGrpSpPr>
        <p:grpSpPr>
          <a:xfrm>
            <a:off x="17597" y="6030691"/>
            <a:ext cx="4002330" cy="720080"/>
            <a:chOff x="3198545" y="2908991"/>
            <a:chExt cx="4002330" cy="720080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1CFE46D9-571F-272D-03A3-A2B1137D1C65}"/>
                </a:ext>
              </a:extLst>
            </p:cNvPr>
            <p:cNvSpPr/>
            <p:nvPr/>
          </p:nvSpPr>
          <p:spPr>
            <a:xfrm>
              <a:off x="3198545" y="2908991"/>
              <a:ext cx="3786306" cy="72008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5B0AA1F9-34F1-1D21-7DA3-BCE10BC16B63}"/>
                </a:ext>
              </a:extLst>
            </p:cNvPr>
            <p:cNvSpPr txBox="1"/>
            <p:nvPr/>
          </p:nvSpPr>
          <p:spPr>
            <a:xfrm>
              <a:off x="3703909" y="3272128"/>
              <a:ext cx="61664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Excelência / Força</a:t>
              </a:r>
            </a:p>
          </p:txBody>
        </p:sp>
        <p:sp>
          <p:nvSpPr>
            <p:cNvPr id="7" name="Retângulo de cantos arredondados 247">
              <a:extLst>
                <a:ext uri="{FF2B5EF4-FFF2-40B4-BE49-F238E27FC236}">
                  <a16:creationId xmlns:a16="http://schemas.microsoft.com/office/drawing/2014/main" id="{F8E685E6-A579-A0B5-1322-31C9B470BFE7}"/>
                </a:ext>
              </a:extLst>
            </p:cNvPr>
            <p:cNvSpPr/>
            <p:nvPr/>
          </p:nvSpPr>
          <p:spPr>
            <a:xfrm>
              <a:off x="4282764" y="3307683"/>
              <a:ext cx="441876" cy="268671"/>
            </a:xfrm>
            <a:prstGeom prst="roundRect">
              <a:avLst/>
            </a:prstGeom>
            <a:solidFill>
              <a:srgbClr val="FFE69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itchFamily="34" charset="0"/>
                </a:rPr>
                <a:t>80 a 89%</a:t>
              </a:r>
            </a:p>
          </p:txBody>
        </p:sp>
        <p:sp>
          <p:nvSpPr>
            <p:cNvPr id="9" name="Retângulo de cantos arredondados 248">
              <a:extLst>
                <a:ext uri="{FF2B5EF4-FFF2-40B4-BE49-F238E27FC236}">
                  <a16:creationId xmlns:a16="http://schemas.microsoft.com/office/drawing/2014/main" id="{22C84FB6-B050-340C-1422-CFB2F52563E7}"/>
                </a:ext>
              </a:extLst>
            </p:cNvPr>
            <p:cNvSpPr/>
            <p:nvPr/>
          </p:nvSpPr>
          <p:spPr>
            <a:xfrm>
              <a:off x="5483262" y="3314818"/>
              <a:ext cx="441876" cy="268671"/>
            </a:xfrm>
            <a:prstGeom prst="roundRect">
              <a:avLst/>
            </a:prstGeom>
            <a:solidFill>
              <a:srgbClr val="FF7C8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itchFamily="34" charset="0"/>
                </a:rPr>
                <a:t>0 a 79%</a:t>
              </a:r>
            </a:p>
          </p:txBody>
        </p:sp>
        <p:sp>
          <p:nvSpPr>
            <p:cNvPr id="12" name="Retângulo de cantos arredondados 246">
              <a:extLst>
                <a:ext uri="{FF2B5EF4-FFF2-40B4-BE49-F238E27FC236}">
                  <a16:creationId xmlns:a16="http://schemas.microsoft.com/office/drawing/2014/main" id="{C980A5F4-5D4C-EAB0-27E8-4735BFDF2B2C}"/>
                </a:ext>
              </a:extLst>
            </p:cNvPr>
            <p:cNvSpPr/>
            <p:nvPr/>
          </p:nvSpPr>
          <p:spPr>
            <a:xfrm>
              <a:off x="3294308" y="3301752"/>
              <a:ext cx="441876" cy="268671"/>
            </a:xfrm>
            <a:prstGeom prst="roundRect">
              <a:avLst/>
            </a:prstGeom>
            <a:solidFill>
              <a:srgbClr val="70AD4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itchFamily="34" charset="0"/>
                </a:rPr>
                <a:t>90 a 100%</a:t>
              </a:r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B0C217E6-A434-C196-4D3C-EEC2B5E5E1E7}"/>
                </a:ext>
              </a:extLst>
            </p:cNvPr>
            <p:cNvSpPr txBox="1"/>
            <p:nvPr/>
          </p:nvSpPr>
          <p:spPr>
            <a:xfrm>
              <a:off x="3220353" y="2966183"/>
              <a:ext cx="26807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1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cs typeface="+mn-cs"/>
                </a:rPr>
                <a:t>% Satisfação</a:t>
              </a:r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A1D6753F-8953-D4B9-9B9F-2F1E7DE97CAB}"/>
                </a:ext>
              </a:extLst>
            </p:cNvPr>
            <p:cNvSpPr txBox="1"/>
            <p:nvPr/>
          </p:nvSpPr>
          <p:spPr>
            <a:xfrm>
              <a:off x="4680595" y="3284984"/>
              <a:ext cx="86409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Conformidade / Oportunidades</a:t>
              </a:r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2EFB85D2-C73B-8EE1-C041-908C0F2F3911}"/>
                </a:ext>
              </a:extLst>
            </p:cNvPr>
            <p:cNvSpPr txBox="1"/>
            <p:nvPr/>
          </p:nvSpPr>
          <p:spPr>
            <a:xfrm>
              <a:off x="5885314" y="3277581"/>
              <a:ext cx="13155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Não conformidade / Fraquezas ou Ameaças</a:t>
              </a:r>
            </a:p>
          </p:txBody>
        </p:sp>
      </p:grp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2EC7F7C9-833A-4242-BC21-E89FDD8BD1B4}"/>
              </a:ext>
            </a:extLst>
          </p:cNvPr>
          <p:cNvGrpSpPr/>
          <p:nvPr/>
        </p:nvGrpSpPr>
        <p:grpSpPr>
          <a:xfrm>
            <a:off x="6760879" y="1428402"/>
            <a:ext cx="2408399" cy="2376001"/>
            <a:chOff x="0" y="0"/>
            <a:chExt cx="2237239" cy="2543175"/>
          </a:xfrm>
        </p:grpSpPr>
        <p:pic>
          <p:nvPicPr>
            <p:cNvPr id="14" name="Imagem 13" descr="Free vector graphic: Silhouette, Man, Women'S - Free Image ...">
              <a:extLst>
                <a:ext uri="{FF2B5EF4-FFF2-40B4-BE49-F238E27FC236}">
                  <a16:creationId xmlns:a16="http://schemas.microsoft.com/office/drawing/2014/main" id="{17995335-6239-4195-BA99-B1549D85D5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rgbClr val="5B9BD5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76"/>
            <a:stretch/>
          </p:blipFill>
          <p:spPr>
            <a:xfrm>
              <a:off x="381001" y="161925"/>
              <a:ext cx="628649" cy="2257426"/>
            </a:xfrm>
            <a:prstGeom prst="rect">
              <a:avLst/>
            </a:prstGeom>
          </p:spPr>
        </p:pic>
        <p:pic>
          <p:nvPicPr>
            <p:cNvPr id="15" name="Imagem 14" descr="Free vector graphic: Silhouette, Man, Women'S - Free Image ...">
              <a:extLst>
                <a:ext uri="{FF2B5EF4-FFF2-40B4-BE49-F238E27FC236}">
                  <a16:creationId xmlns:a16="http://schemas.microsoft.com/office/drawing/2014/main" id="{B676FA64-688E-493D-AC01-B808A6C0DD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duotone>
                <a:prstClr val="black"/>
                <a:srgbClr val="FF66CC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80"/>
            <a:stretch/>
          </p:blipFill>
          <p:spPr>
            <a:xfrm>
              <a:off x="1209675" y="190500"/>
              <a:ext cx="621046" cy="2257425"/>
            </a:xfrm>
            <a:prstGeom prst="rect">
              <a:avLst/>
            </a:prstGeom>
          </p:spPr>
        </p:pic>
        <p:graphicFrame>
          <p:nvGraphicFramePr>
            <p:cNvPr id="16" name="Gráfico 15">
              <a:extLst>
                <a:ext uri="{FF2B5EF4-FFF2-40B4-BE49-F238E27FC236}">
                  <a16:creationId xmlns:a16="http://schemas.microsoft.com/office/drawing/2014/main" id="{9830CE51-37DA-4BE8-8766-A62BB5DD97E1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0" y="0"/>
            <a:ext cx="2237239" cy="25431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</p:grpSp>
      <p:graphicFrame>
        <p:nvGraphicFramePr>
          <p:cNvPr id="17" name="Gráfico 16">
            <a:extLst>
              <a:ext uri="{FF2B5EF4-FFF2-40B4-BE49-F238E27FC236}">
                <a16:creationId xmlns:a16="http://schemas.microsoft.com/office/drawing/2014/main" id="{22A1DE04-5B55-4231-89D1-977C62DE6C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0219505"/>
              </p:ext>
            </p:extLst>
          </p:nvPr>
        </p:nvGraphicFramePr>
        <p:xfrm>
          <a:off x="-24680" y="2521856"/>
          <a:ext cx="3971362" cy="2131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2955581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ângulo de cantos arredondados 13">
            <a:extLst>
              <a:ext uri="{FF2B5EF4-FFF2-40B4-BE49-F238E27FC236}">
                <a16:creationId xmlns:a16="http://schemas.microsoft.com/office/drawing/2014/main" id="{60B28004-2733-4B1D-8150-86FAB6F2421F}"/>
              </a:ext>
            </a:extLst>
          </p:cNvPr>
          <p:cNvSpPr/>
          <p:nvPr/>
        </p:nvSpPr>
        <p:spPr>
          <a:xfrm>
            <a:off x="-24680" y="168833"/>
            <a:ext cx="5616698" cy="717699"/>
          </a:xfrm>
          <a:prstGeom prst="roundRect">
            <a:avLst/>
          </a:prstGeom>
          <a:solidFill>
            <a:srgbClr val="A1A1A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300" dirty="0">
                <a:latin typeface="Arial Rounded MT Bold" panose="020F0704030504030204" pitchFamily="34" charset="0"/>
              </a:rPr>
              <a:t>Lista de Prestadores</a:t>
            </a:r>
            <a:endParaRPr lang="pt-BR" sz="30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B224C38-9713-0EB8-AF16-53653D86F04D}"/>
              </a:ext>
            </a:extLst>
          </p:cNvPr>
          <p:cNvSpPr txBox="1"/>
          <p:nvPr/>
        </p:nvSpPr>
        <p:spPr>
          <a:xfrm>
            <a:off x="0" y="908721"/>
            <a:ext cx="12192000" cy="532629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5 - Como você avalia a facilidade de acesso à lista de prestadores de serviços credenciados pelo seu plano de saúde (por exemplo: médico, dentistas, psicólogos, fisioterapeutas, hospitais, laboratórios e outros) por meio físico ou digital (por exemplo: livro, aplicativo de celular, site na internet)?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F87616B3-D2B9-FE52-60A4-9E395C0D29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2857367"/>
              </p:ext>
            </p:extLst>
          </p:nvPr>
        </p:nvGraphicFramePr>
        <p:xfrm>
          <a:off x="9206521" y="1684799"/>
          <a:ext cx="2848466" cy="1831214"/>
        </p:xfrm>
        <a:graphic>
          <a:graphicData uri="http://schemas.openxmlformats.org/drawingml/2006/table">
            <a:tbl>
              <a:tblPr/>
              <a:tblGrid>
                <a:gridCol w="1424233">
                  <a:extLst>
                    <a:ext uri="{9D8B030D-6E8A-4147-A177-3AD203B41FA5}">
                      <a16:colId xmlns:a16="http://schemas.microsoft.com/office/drawing/2014/main" val="3399568873"/>
                    </a:ext>
                  </a:extLst>
                </a:gridCol>
                <a:gridCol w="1424233">
                  <a:extLst>
                    <a:ext uri="{9D8B030D-6E8A-4147-A177-3AD203B41FA5}">
                      <a16:colId xmlns:a16="http://schemas.microsoft.com/office/drawing/2014/main" val="1949039527"/>
                    </a:ext>
                  </a:extLst>
                </a:gridCol>
              </a:tblGrid>
              <a:tr h="261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T2B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505740"/>
                  </a:ext>
                </a:extLst>
              </a:tr>
              <a:tr h="261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18 a 25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82,4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173083"/>
                  </a:ext>
                </a:extLst>
              </a:tr>
              <a:tr h="261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26 a 35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75,0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086560"/>
                  </a:ext>
                </a:extLst>
              </a:tr>
              <a:tr h="261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36 a 45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69,2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2628842"/>
                  </a:ext>
                </a:extLst>
              </a:tr>
              <a:tr h="261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46 a 55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79,0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269831"/>
                  </a:ext>
                </a:extLst>
              </a:tr>
              <a:tr h="261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56 a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81,3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673009"/>
                  </a:ext>
                </a:extLst>
              </a:tr>
              <a:tr h="261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Mais de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71,2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464123"/>
                  </a:ext>
                </a:extLst>
              </a:tr>
            </a:tbl>
          </a:graphicData>
        </a:graphic>
      </p:graphicFrame>
      <p:sp>
        <p:nvSpPr>
          <p:cNvPr id="10" name="Seta para a Direita 134">
            <a:extLst>
              <a:ext uri="{FF2B5EF4-FFF2-40B4-BE49-F238E27FC236}">
                <a16:creationId xmlns:a16="http://schemas.microsoft.com/office/drawing/2014/main" id="{A433F682-661A-198E-8D9F-50839D9F3C93}"/>
              </a:ext>
            </a:extLst>
          </p:cNvPr>
          <p:cNvSpPr/>
          <p:nvPr/>
        </p:nvSpPr>
        <p:spPr>
          <a:xfrm>
            <a:off x="568320" y="1554851"/>
            <a:ext cx="1737764" cy="937664"/>
          </a:xfrm>
          <a:prstGeom prst="rightArrow">
            <a:avLst/>
          </a:prstGeom>
          <a:solidFill>
            <a:sysClr val="window" lastClr="FFFFFF">
              <a:lumMod val="95000"/>
            </a:sys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kern="0" spc="30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+mn-cs"/>
              </a:rPr>
              <a:t>Percepção</a:t>
            </a:r>
          </a:p>
        </p:txBody>
      </p:sp>
      <p:graphicFrame>
        <p:nvGraphicFramePr>
          <p:cNvPr id="25" name="Tabela 24">
            <a:extLst>
              <a:ext uri="{FF2B5EF4-FFF2-40B4-BE49-F238E27FC236}">
                <a16:creationId xmlns:a16="http://schemas.microsoft.com/office/drawing/2014/main" id="{277E68C3-7E3D-4516-FA0A-FC5A85860B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0071446"/>
              </p:ext>
            </p:extLst>
          </p:nvPr>
        </p:nvGraphicFramePr>
        <p:xfrm>
          <a:off x="39404" y="5101556"/>
          <a:ext cx="6056596" cy="847725"/>
        </p:xfrm>
        <a:graphic>
          <a:graphicData uri="http://schemas.openxmlformats.org/drawingml/2006/table">
            <a:tbl>
              <a:tblPr/>
              <a:tblGrid>
                <a:gridCol w="6056596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342</a:t>
                      </a:r>
                      <a:r>
                        <a:rPr lang="pt-BR" sz="10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| Margem de Erro: </a:t>
                      </a:r>
                      <a:r>
                        <a:rPr lang="pt-BR" sz="10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5.27.</a:t>
                      </a:r>
                      <a:endParaRPr lang="pt-BR" sz="10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 acessei = Nunca acessei a lista de prestadores de serviços credenciados: </a:t>
                      </a:r>
                      <a:r>
                        <a:rPr lang="pt-BR" sz="10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32 entrevistados </a:t>
                      </a:r>
                      <a:r>
                        <a:rPr lang="pt-BR" sz="10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(não considerado para cálculo dos resultados).</a:t>
                      </a:r>
                    </a:p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</a:t>
                      </a:r>
                      <a:r>
                        <a:rPr lang="pt-BR" sz="10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 entrevistados </a:t>
                      </a:r>
                      <a:r>
                        <a:rPr lang="pt-BR" sz="10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(não considerados para cálculo dos indicadores).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9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Nota: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graphicFrame>
        <p:nvGraphicFramePr>
          <p:cNvPr id="26" name="Tabela 25">
            <a:extLst>
              <a:ext uri="{FF2B5EF4-FFF2-40B4-BE49-F238E27FC236}">
                <a16:creationId xmlns:a16="http://schemas.microsoft.com/office/drawing/2014/main" id="{3297DCCA-C5DC-7C88-DA44-4C9BBD5AC8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8104870"/>
              </p:ext>
            </p:extLst>
          </p:nvPr>
        </p:nvGraphicFramePr>
        <p:xfrm>
          <a:off x="142704" y="4277411"/>
          <a:ext cx="5189478" cy="678863"/>
        </p:xfrm>
        <a:graphic>
          <a:graphicData uri="http://schemas.openxmlformats.org/drawingml/2006/table">
            <a:tbl>
              <a:tblPr/>
              <a:tblGrid>
                <a:gridCol w="741354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741354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741354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741354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741354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741354">
                  <a:extLst>
                    <a:ext uri="{9D8B030D-6E8A-4147-A177-3AD203B41FA5}">
                      <a16:colId xmlns:a16="http://schemas.microsoft.com/office/drawing/2014/main" val="3527956893"/>
                    </a:ext>
                  </a:extLst>
                </a:gridCol>
                <a:gridCol w="741354">
                  <a:extLst>
                    <a:ext uri="{9D8B030D-6E8A-4147-A177-3AD203B41FA5}">
                      <a16:colId xmlns:a16="http://schemas.microsoft.com/office/drawing/2014/main" val="3657888480"/>
                    </a:ext>
                  </a:extLst>
                </a:gridCol>
              </a:tblGrid>
              <a:tr h="2989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acessei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189964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17,1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42,6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25,3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189964">
                <a:tc gridSpan="7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sp>
        <p:nvSpPr>
          <p:cNvPr id="27" name="Retângulo 26">
            <a:extLst>
              <a:ext uri="{FF2B5EF4-FFF2-40B4-BE49-F238E27FC236}">
                <a16:creationId xmlns:a16="http://schemas.microsoft.com/office/drawing/2014/main" id="{A47FADA0-F229-FD8D-BD6C-7CBCF5F53EED}"/>
              </a:ext>
            </a:extLst>
          </p:cNvPr>
          <p:cNvSpPr/>
          <p:nvPr/>
        </p:nvSpPr>
        <p:spPr>
          <a:xfrm>
            <a:off x="2368520" y="2016671"/>
            <a:ext cx="1486196" cy="2551928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kern="0">
              <a:ln>
                <a:solidFill>
                  <a:srgbClr val="70AD47"/>
                </a:solidFill>
              </a:ln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6F4B5B65-6C21-00FA-54C5-3F76A3470FE2}"/>
              </a:ext>
            </a:extLst>
          </p:cNvPr>
          <p:cNvSpPr/>
          <p:nvPr/>
        </p:nvSpPr>
        <p:spPr>
          <a:xfrm>
            <a:off x="10629641" y="1916832"/>
            <a:ext cx="1423100" cy="271909"/>
          </a:xfrm>
          <a:prstGeom prst="rect">
            <a:avLst/>
          </a:prstGeom>
          <a:noFill/>
          <a:ln w="19050" cap="rnd" cmpd="sng" algn="ctr">
            <a:solidFill>
              <a:srgbClr val="70AD47"/>
            </a:solidFill>
            <a:prstDash val="sysDash"/>
            <a:miter lim="800000"/>
          </a:ln>
          <a:effectLst/>
        </p:spPr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74C9C127-14FA-97C6-DBC3-D19B6A51F14E}"/>
              </a:ext>
            </a:extLst>
          </p:cNvPr>
          <p:cNvSpPr/>
          <p:nvPr/>
        </p:nvSpPr>
        <p:spPr>
          <a:xfrm>
            <a:off x="10629641" y="2437011"/>
            <a:ext cx="1423100" cy="271909"/>
          </a:xfrm>
          <a:prstGeom prst="rect">
            <a:avLst/>
          </a:prstGeom>
          <a:noFill/>
          <a:ln w="19050" cap="rnd" cmpd="sng" algn="ctr">
            <a:solidFill>
              <a:srgbClr val="FF7C80"/>
            </a:solidFill>
            <a:prstDash val="sysDash"/>
            <a:miter lim="800000"/>
          </a:ln>
          <a:effectLst/>
        </p:spPr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E07586F0-8498-108A-5205-09319E777897}"/>
              </a:ext>
            </a:extLst>
          </p:cNvPr>
          <p:cNvSpPr/>
          <p:nvPr/>
        </p:nvSpPr>
        <p:spPr>
          <a:xfrm>
            <a:off x="6733230" y="3852062"/>
            <a:ext cx="5321757" cy="2880320"/>
          </a:xfrm>
          <a:prstGeom prst="rect">
            <a:avLst/>
          </a:prstGeom>
          <a:solidFill>
            <a:srgbClr val="F9F9F9"/>
          </a:solidFill>
          <a:ln w="635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80000" tIns="36000" rIns="180000" bIns="37806" rtlCol="0" anchor="ctr"/>
          <a:lstStyle/>
          <a:p>
            <a:pPr algn="just"/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Dentre os beneficiários que acessaram a lista de prestadores de serviços e souberam responder,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75,5% 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dos entrevistados avaliaram positivamente este atributo (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Bom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Muito bom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),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classificando-o em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Não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Conformidade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Ponto de positivo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 a opção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Muito ruim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que obteve apenas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2,3% 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menções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 maior índice de não satisfeitos está no gradiente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Regular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19%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endParaRPr lang="pt-BR" sz="40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Ponto de atenção 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ao viés de baixa de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19,3pp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entre as menções positivas, o que indica probabilidade de migração de satisfação para não satisfação.</a:t>
            </a:r>
          </a:p>
          <a:p>
            <a:pPr algn="just"/>
            <a:endParaRPr lang="pt-BR" sz="40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Analisando os perfis, o público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Masculino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foi quem melhor avaliou com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82,6%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classificando em patamar de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Conformidade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Por faixa etária, os beneficiários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18 a 25 anos 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são os que estão mais satisfeitos, com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82,4% 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 avaliação atingindo o patamar de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Conformidade. 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Já os menos satisfeitos pertencem ao público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36 a 45 anos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69,2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%, atribuindo o patamar de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Não Conformidade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pic>
        <p:nvPicPr>
          <p:cNvPr id="31" name="Gráfico 30" descr="Fala com preenchimento sólido">
            <a:extLst>
              <a:ext uri="{FF2B5EF4-FFF2-40B4-BE49-F238E27FC236}">
                <a16:creationId xmlns:a16="http://schemas.microsoft.com/office/drawing/2014/main" id="{C589D39E-B20E-B5F0-C867-8698AB7DDE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54157" y="3444603"/>
            <a:ext cx="638645" cy="638645"/>
          </a:xfrm>
          <a:prstGeom prst="rect">
            <a:avLst/>
          </a:prstGeom>
        </p:spPr>
      </p:pic>
      <p:sp>
        <p:nvSpPr>
          <p:cNvPr id="35" name="Círculo Q4">
            <a:extLst>
              <a:ext uri="{FF2B5EF4-FFF2-40B4-BE49-F238E27FC236}">
                <a16:creationId xmlns:a16="http://schemas.microsoft.com/office/drawing/2014/main" id="{7EBB0DC3-AAD4-7173-1FE0-D3D96E0033F0}"/>
              </a:ext>
            </a:extLst>
          </p:cNvPr>
          <p:cNvSpPr/>
          <p:nvPr/>
        </p:nvSpPr>
        <p:spPr>
          <a:xfrm>
            <a:off x="2772639" y="1684799"/>
            <a:ext cx="667503" cy="663744"/>
          </a:xfrm>
          <a:prstGeom prst="ellipse">
            <a:avLst/>
          </a:prstGeom>
          <a:solidFill>
            <a:srgbClr val="FF7C8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kern="0" dirty="0">
                <a:solidFill>
                  <a:prstClr val="white"/>
                </a:solidFill>
                <a:latin typeface="Calibri"/>
                <a:cs typeface="Calibri"/>
              </a:rPr>
              <a:t>75,5</a:t>
            </a:r>
            <a:endParaRPr lang="pt-BR" sz="1800" b="1" kern="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E41EE6E6-EAC4-3924-69BE-ABC677D17A69}"/>
              </a:ext>
            </a:extLst>
          </p:cNvPr>
          <p:cNvGrpSpPr/>
          <p:nvPr/>
        </p:nvGrpSpPr>
        <p:grpSpPr>
          <a:xfrm>
            <a:off x="17597" y="6030691"/>
            <a:ext cx="4002330" cy="720080"/>
            <a:chOff x="3198545" y="2908991"/>
            <a:chExt cx="4002330" cy="720080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E95AEF72-B400-E5A4-E10C-43E509EA034B}"/>
                </a:ext>
              </a:extLst>
            </p:cNvPr>
            <p:cNvSpPr/>
            <p:nvPr/>
          </p:nvSpPr>
          <p:spPr>
            <a:xfrm>
              <a:off x="3198545" y="2908991"/>
              <a:ext cx="3786306" cy="72008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ADD5AFE4-AD86-571A-9A93-99B16138D6D7}"/>
                </a:ext>
              </a:extLst>
            </p:cNvPr>
            <p:cNvSpPr txBox="1"/>
            <p:nvPr/>
          </p:nvSpPr>
          <p:spPr>
            <a:xfrm>
              <a:off x="3703909" y="3272128"/>
              <a:ext cx="61664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Excelência / Força</a:t>
              </a:r>
            </a:p>
          </p:txBody>
        </p:sp>
        <p:sp>
          <p:nvSpPr>
            <p:cNvPr id="7" name="Retângulo de cantos arredondados 247">
              <a:extLst>
                <a:ext uri="{FF2B5EF4-FFF2-40B4-BE49-F238E27FC236}">
                  <a16:creationId xmlns:a16="http://schemas.microsoft.com/office/drawing/2014/main" id="{92D6A2D6-6F08-9A87-05E9-E26ED0D44089}"/>
                </a:ext>
              </a:extLst>
            </p:cNvPr>
            <p:cNvSpPr/>
            <p:nvPr/>
          </p:nvSpPr>
          <p:spPr>
            <a:xfrm>
              <a:off x="4282764" y="3307683"/>
              <a:ext cx="441876" cy="268671"/>
            </a:xfrm>
            <a:prstGeom prst="roundRect">
              <a:avLst/>
            </a:prstGeom>
            <a:solidFill>
              <a:srgbClr val="FFE69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itchFamily="34" charset="0"/>
                </a:rPr>
                <a:t>80 a 89%</a:t>
              </a:r>
            </a:p>
          </p:txBody>
        </p:sp>
        <p:sp>
          <p:nvSpPr>
            <p:cNvPr id="9" name="Retângulo de cantos arredondados 248">
              <a:extLst>
                <a:ext uri="{FF2B5EF4-FFF2-40B4-BE49-F238E27FC236}">
                  <a16:creationId xmlns:a16="http://schemas.microsoft.com/office/drawing/2014/main" id="{591225F9-63AF-0DE7-5467-F13009DA77B6}"/>
                </a:ext>
              </a:extLst>
            </p:cNvPr>
            <p:cNvSpPr/>
            <p:nvPr/>
          </p:nvSpPr>
          <p:spPr>
            <a:xfrm>
              <a:off x="5483262" y="3314818"/>
              <a:ext cx="441876" cy="268671"/>
            </a:xfrm>
            <a:prstGeom prst="roundRect">
              <a:avLst/>
            </a:prstGeom>
            <a:solidFill>
              <a:srgbClr val="FF7C8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itchFamily="34" charset="0"/>
                </a:rPr>
                <a:t>0 a 79%</a:t>
              </a:r>
            </a:p>
          </p:txBody>
        </p:sp>
        <p:sp>
          <p:nvSpPr>
            <p:cNvPr id="12" name="Retângulo de cantos arredondados 246">
              <a:extLst>
                <a:ext uri="{FF2B5EF4-FFF2-40B4-BE49-F238E27FC236}">
                  <a16:creationId xmlns:a16="http://schemas.microsoft.com/office/drawing/2014/main" id="{59F0444E-8B7D-FD6B-6F0E-14D6D21E54D5}"/>
                </a:ext>
              </a:extLst>
            </p:cNvPr>
            <p:cNvSpPr/>
            <p:nvPr/>
          </p:nvSpPr>
          <p:spPr>
            <a:xfrm>
              <a:off x="3294308" y="3301752"/>
              <a:ext cx="441876" cy="268671"/>
            </a:xfrm>
            <a:prstGeom prst="roundRect">
              <a:avLst/>
            </a:prstGeom>
            <a:solidFill>
              <a:srgbClr val="70AD4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itchFamily="34" charset="0"/>
                </a:rPr>
                <a:t>90 a 100%</a:t>
              </a:r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1619493F-5A29-3A7D-2415-62196C1DB51E}"/>
                </a:ext>
              </a:extLst>
            </p:cNvPr>
            <p:cNvSpPr txBox="1"/>
            <p:nvPr/>
          </p:nvSpPr>
          <p:spPr>
            <a:xfrm>
              <a:off x="3220353" y="2966183"/>
              <a:ext cx="26807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1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cs typeface="+mn-cs"/>
                </a:rPr>
                <a:t>% Satisfação</a:t>
              </a:r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E4C4D10D-908B-72F5-6972-8B7268918056}"/>
                </a:ext>
              </a:extLst>
            </p:cNvPr>
            <p:cNvSpPr txBox="1"/>
            <p:nvPr/>
          </p:nvSpPr>
          <p:spPr>
            <a:xfrm>
              <a:off x="4680595" y="3284984"/>
              <a:ext cx="86409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Conformidade / Oportunidades</a:t>
              </a:r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9F6E0C02-9BD5-4C6A-0DE5-E2846D989687}"/>
                </a:ext>
              </a:extLst>
            </p:cNvPr>
            <p:cNvSpPr txBox="1"/>
            <p:nvPr/>
          </p:nvSpPr>
          <p:spPr>
            <a:xfrm>
              <a:off x="5885314" y="3277581"/>
              <a:ext cx="13155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Não conformidade / Fraquezas ou Ameaças</a:t>
              </a:r>
            </a:p>
          </p:txBody>
        </p:sp>
      </p:grpSp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CA5D10D1-02F4-4A17-88CD-0D38AB90F4F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7020617"/>
              </p:ext>
            </p:extLst>
          </p:nvPr>
        </p:nvGraphicFramePr>
        <p:xfrm>
          <a:off x="59436" y="2492896"/>
          <a:ext cx="3925716" cy="2223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4" name="Agrupar 13">
            <a:extLst>
              <a:ext uri="{FF2B5EF4-FFF2-40B4-BE49-F238E27FC236}">
                <a16:creationId xmlns:a16="http://schemas.microsoft.com/office/drawing/2014/main" id="{0C23B0C4-4C89-4749-89B7-0072C68B73F7}"/>
              </a:ext>
            </a:extLst>
          </p:cNvPr>
          <p:cNvGrpSpPr/>
          <p:nvPr/>
        </p:nvGrpSpPr>
        <p:grpSpPr>
          <a:xfrm>
            <a:off x="6837625" y="1453777"/>
            <a:ext cx="2408399" cy="2376001"/>
            <a:chOff x="0" y="0"/>
            <a:chExt cx="2237239" cy="2543175"/>
          </a:xfrm>
        </p:grpSpPr>
        <p:pic>
          <p:nvPicPr>
            <p:cNvPr id="15" name="Imagem 14" descr="Free vector graphic: Silhouette, Man, Women'S - Free Image ...">
              <a:extLst>
                <a:ext uri="{FF2B5EF4-FFF2-40B4-BE49-F238E27FC236}">
                  <a16:creationId xmlns:a16="http://schemas.microsoft.com/office/drawing/2014/main" id="{E0F922B6-2453-4C34-B0AF-AB3012FE69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duotone>
                <a:srgbClr val="5B9BD5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76"/>
            <a:stretch/>
          </p:blipFill>
          <p:spPr>
            <a:xfrm>
              <a:off x="381001" y="161925"/>
              <a:ext cx="628649" cy="2257426"/>
            </a:xfrm>
            <a:prstGeom prst="rect">
              <a:avLst/>
            </a:prstGeom>
          </p:spPr>
        </p:pic>
        <p:pic>
          <p:nvPicPr>
            <p:cNvPr id="16" name="Imagem 15" descr="Free vector graphic: Silhouette, Man, Women'S - Free Image ...">
              <a:extLst>
                <a:ext uri="{FF2B5EF4-FFF2-40B4-BE49-F238E27FC236}">
                  <a16:creationId xmlns:a16="http://schemas.microsoft.com/office/drawing/2014/main" id="{28518B63-F085-48A7-916D-AE6DF2A9A2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rgbClr val="FF66CC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80"/>
            <a:stretch/>
          </p:blipFill>
          <p:spPr>
            <a:xfrm>
              <a:off x="1209675" y="190500"/>
              <a:ext cx="621046" cy="2257425"/>
            </a:xfrm>
            <a:prstGeom prst="rect">
              <a:avLst/>
            </a:prstGeom>
          </p:spPr>
        </p:pic>
        <p:graphicFrame>
          <p:nvGraphicFramePr>
            <p:cNvPr id="17" name="Gráfico 16">
              <a:extLst>
                <a:ext uri="{FF2B5EF4-FFF2-40B4-BE49-F238E27FC236}">
                  <a16:creationId xmlns:a16="http://schemas.microsoft.com/office/drawing/2014/main" id="{2AEA3836-F563-4068-B93A-206E511AB7E5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837147306"/>
                </p:ext>
              </p:extLst>
            </p:nvPr>
          </p:nvGraphicFramePr>
          <p:xfrm>
            <a:off x="0" y="0"/>
            <a:ext cx="2237239" cy="25431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134945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ângulo de cantos arredondados 13">
            <a:extLst>
              <a:ext uri="{FF2B5EF4-FFF2-40B4-BE49-F238E27FC236}">
                <a16:creationId xmlns:a16="http://schemas.microsoft.com/office/drawing/2014/main" id="{60B28004-2733-4B1D-8150-86FAB6F2421F}"/>
              </a:ext>
            </a:extLst>
          </p:cNvPr>
          <p:cNvSpPr/>
          <p:nvPr/>
        </p:nvSpPr>
        <p:spPr>
          <a:xfrm>
            <a:off x="-24680" y="168833"/>
            <a:ext cx="4896618" cy="717699"/>
          </a:xfrm>
          <a:prstGeom prst="roundRect">
            <a:avLst/>
          </a:prstGeom>
          <a:solidFill>
            <a:srgbClr val="A1A1A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300" dirty="0">
                <a:latin typeface="Arial Rounded MT Bold" panose="020F0704030504030204" pitchFamily="34" charset="0"/>
              </a:rPr>
              <a:t>Introdução</a:t>
            </a:r>
            <a:endParaRPr lang="pt-BR" sz="30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2B7845D-AEDC-6CF5-5CB6-C7B8915C93D4}"/>
              </a:ext>
            </a:extLst>
          </p:cNvPr>
          <p:cNvSpPr txBox="1"/>
          <p:nvPr/>
        </p:nvSpPr>
        <p:spPr>
          <a:xfrm>
            <a:off x="0" y="1079445"/>
            <a:ext cx="12192000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Objetivo Geral: 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500" b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Mensurar a satisfação do beneficiário com o serviço prestado pela operadora.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200" b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Objetivo Específico: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500" b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 adoção da Pesquisa de Satisfação de Beneficiários de Planos de Saúde como um dos componentes para o Programa de Qualificação Operadoras - PQO e tem como objetivo aumentar a participação do beneficiário na avaliação da qualidade dos serviços oferecidos pelas operadoras de planos de assistência à saúde.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Os resultados da pesquisa aportam insumos para aprimorar as ações de melhoria contínua da qualidade da assistência à saúde por parte das operadoras, além de trazer subsídios para as ações regulatórias por parte da Agência Nacional de Saúde Suplementar - ANS.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1F1D492-8097-85E3-5607-7620D41F0102}"/>
              </a:ext>
            </a:extLst>
          </p:cNvPr>
          <p:cNvSpPr txBox="1"/>
          <p:nvPr/>
        </p:nvSpPr>
        <p:spPr>
          <a:xfrm>
            <a:off x="189977" y="3361325"/>
            <a:ext cx="5568700" cy="23013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200" b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200" b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200" b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200" b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Razão Social da Operadora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: UNIMED POÇOS DE CALDAS – SOC. COOP. DE TRABALHO E SERVIÇOS MÉDICOS,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registro ANS número 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316148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200" b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Clr>
                <a:schemeClr val="tx1">
                  <a:lumMod val="50000"/>
                  <a:lumOff val="50000"/>
                </a:schemeClr>
              </a:buClr>
              <a:tabLst>
                <a:tab pos="457200" algn="l"/>
              </a:tabLst>
            </a:pP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Execução:  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Instituto IBRC de Qualidade e Pesquisa Ltda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Clr>
                <a:schemeClr val="tx1">
                  <a:lumMod val="50000"/>
                  <a:lumOff val="50000"/>
                </a:schemeClr>
              </a:buClr>
              <a:tabLst>
                <a:tab pos="457200" algn="l"/>
              </a:tabLst>
            </a:pP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Responsável Técnico: 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Adriana Aparecida Marçal - CONRE3 – 10524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Clr>
                <a:schemeClr val="tx1">
                  <a:lumMod val="50000"/>
                  <a:lumOff val="50000"/>
                </a:schemeClr>
              </a:buClr>
              <a:tabLst>
                <a:tab pos="457200" algn="l"/>
              </a:tabLst>
            </a:pP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Auditor Independente: 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Fernando Bortoletto - FJB Gestão Estratégica e Auditoria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Clr>
                <a:schemeClr val="tx1">
                  <a:lumMod val="50000"/>
                  <a:lumOff val="50000"/>
                </a:schemeClr>
              </a:buClr>
              <a:tabLst>
                <a:tab pos="457200" algn="l"/>
              </a:tabLst>
            </a:pPr>
            <a:endParaRPr lang="pt-BR" sz="10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8AE2F9F-8F42-523B-2D1A-46D1296C1EA1}"/>
              </a:ext>
            </a:extLst>
          </p:cNvPr>
          <p:cNvSpPr txBox="1"/>
          <p:nvPr/>
        </p:nvSpPr>
        <p:spPr>
          <a:xfrm>
            <a:off x="6359448" y="3361326"/>
            <a:ext cx="5569200" cy="23083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200" b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200" b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200" b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200" b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Público Alvo: 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Beneficiários da operadora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UNIMED POÇOS DE CALDAS 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com 18 anos ou mais de idade.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200" b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Tipo de Amostragem: 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O tipo de amostragem adotado é probabilístico estratificado com partilha proporcional. O motivo da escolha da estratificação é pela suposição de que há uma elevada heterogeneidade (variância) do grau de satisfação com operadora na população de beneficiários estudada e que passa a ser diferente nas subpopulações (estratos) definidas pelo sexo, faixa etária e região demográfica.</a:t>
            </a:r>
            <a:endParaRPr lang="pt-BR" sz="1200" b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8" descr="Empresa Cliente Ícone - Download Grátis, PNG e Vetores">
            <a:extLst>
              <a:ext uri="{FF2B5EF4-FFF2-40B4-BE49-F238E27FC236}">
                <a16:creationId xmlns:a16="http://schemas.microsoft.com/office/drawing/2014/main" id="{F7E4A9F4-32BD-0DAA-46CB-B2D983049E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9" y="3098761"/>
            <a:ext cx="989138" cy="98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áfico 7" descr="Na mosca com preenchimento sólido">
            <a:extLst>
              <a:ext uri="{FF2B5EF4-FFF2-40B4-BE49-F238E27FC236}">
                <a16:creationId xmlns:a16="http://schemas.microsoft.com/office/drawing/2014/main" id="{B691E8C4-0A41-0037-BE7A-ADECBEDC99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62398" y="3087934"/>
            <a:ext cx="989138" cy="989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1126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ângulo de cantos arredondados 13">
            <a:extLst>
              <a:ext uri="{FF2B5EF4-FFF2-40B4-BE49-F238E27FC236}">
                <a16:creationId xmlns:a16="http://schemas.microsoft.com/office/drawing/2014/main" id="{60B28004-2733-4B1D-8150-86FAB6F2421F}"/>
              </a:ext>
            </a:extLst>
          </p:cNvPr>
          <p:cNvSpPr/>
          <p:nvPr/>
        </p:nvSpPr>
        <p:spPr>
          <a:xfrm>
            <a:off x="-24680" y="168833"/>
            <a:ext cx="5616698" cy="717699"/>
          </a:xfrm>
          <a:prstGeom prst="roundRect">
            <a:avLst/>
          </a:prstGeom>
          <a:solidFill>
            <a:srgbClr val="A1A1A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300" dirty="0">
                <a:latin typeface="Arial Rounded MT Bold" panose="020F07040305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Atendimento - Informação</a:t>
            </a:r>
            <a:endParaRPr lang="pt-BR" sz="30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B224C38-9713-0EB8-AF16-53653D86F04D}"/>
              </a:ext>
            </a:extLst>
          </p:cNvPr>
          <p:cNvSpPr txBox="1"/>
          <p:nvPr/>
        </p:nvSpPr>
        <p:spPr>
          <a:xfrm>
            <a:off x="0" y="908721"/>
            <a:ext cx="12192000" cy="532629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6 - Nos últimos 12 meses, quando você acessou seu plano de saúde (exemplos de acesso: SAC – serviço de apoio ao cliente, presencial, aplicativo de celular, sítio institucional da operadora na internet ou por meio eletrônico ) como você avalia seu atendimento, considerando o acesso às informações de que precisava?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F87616B3-D2B9-FE52-60A4-9E395C0D29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0212964"/>
              </p:ext>
            </p:extLst>
          </p:nvPr>
        </p:nvGraphicFramePr>
        <p:xfrm>
          <a:off x="9213057" y="1741802"/>
          <a:ext cx="2848466" cy="1831214"/>
        </p:xfrm>
        <a:graphic>
          <a:graphicData uri="http://schemas.openxmlformats.org/drawingml/2006/table">
            <a:tbl>
              <a:tblPr/>
              <a:tblGrid>
                <a:gridCol w="1424233">
                  <a:extLst>
                    <a:ext uri="{9D8B030D-6E8A-4147-A177-3AD203B41FA5}">
                      <a16:colId xmlns:a16="http://schemas.microsoft.com/office/drawing/2014/main" val="3399568873"/>
                    </a:ext>
                  </a:extLst>
                </a:gridCol>
                <a:gridCol w="1424233">
                  <a:extLst>
                    <a:ext uri="{9D8B030D-6E8A-4147-A177-3AD203B41FA5}">
                      <a16:colId xmlns:a16="http://schemas.microsoft.com/office/drawing/2014/main" val="1949039527"/>
                    </a:ext>
                  </a:extLst>
                </a:gridCol>
              </a:tblGrid>
              <a:tr h="261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T2B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505740"/>
                  </a:ext>
                </a:extLst>
              </a:tr>
              <a:tr h="261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18 a 25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86,7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173083"/>
                  </a:ext>
                </a:extLst>
              </a:tr>
              <a:tr h="261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26 a 35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80,4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086560"/>
                  </a:ext>
                </a:extLst>
              </a:tr>
              <a:tr h="261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36 a 45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85,1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2628842"/>
                  </a:ext>
                </a:extLst>
              </a:tr>
              <a:tr h="261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46 a 55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87,9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269831"/>
                  </a:ext>
                </a:extLst>
              </a:tr>
              <a:tr h="261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56 a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88,6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673009"/>
                  </a:ext>
                </a:extLst>
              </a:tr>
              <a:tr h="261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Mais de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87,8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464123"/>
                  </a:ext>
                </a:extLst>
              </a:tr>
            </a:tbl>
          </a:graphicData>
        </a:graphic>
      </p:graphicFrame>
      <p:sp>
        <p:nvSpPr>
          <p:cNvPr id="10" name="Seta para a Direita 134">
            <a:extLst>
              <a:ext uri="{FF2B5EF4-FFF2-40B4-BE49-F238E27FC236}">
                <a16:creationId xmlns:a16="http://schemas.microsoft.com/office/drawing/2014/main" id="{A433F682-661A-198E-8D9F-50839D9F3C93}"/>
              </a:ext>
            </a:extLst>
          </p:cNvPr>
          <p:cNvSpPr/>
          <p:nvPr/>
        </p:nvSpPr>
        <p:spPr>
          <a:xfrm>
            <a:off x="540050" y="1564452"/>
            <a:ext cx="1737764" cy="937664"/>
          </a:xfrm>
          <a:prstGeom prst="rightArrow">
            <a:avLst/>
          </a:prstGeom>
          <a:solidFill>
            <a:sysClr val="window" lastClr="FFFFFF">
              <a:lumMod val="95000"/>
            </a:sys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kern="0" spc="30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+mn-cs"/>
              </a:rPr>
              <a:t>Percepção</a:t>
            </a:r>
          </a:p>
        </p:txBody>
      </p:sp>
      <p:graphicFrame>
        <p:nvGraphicFramePr>
          <p:cNvPr id="25" name="Tabela 24">
            <a:extLst>
              <a:ext uri="{FF2B5EF4-FFF2-40B4-BE49-F238E27FC236}">
                <a16:creationId xmlns:a16="http://schemas.microsoft.com/office/drawing/2014/main" id="{277E68C3-7E3D-4516-FA0A-FC5A85860B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1444245"/>
              </p:ext>
            </p:extLst>
          </p:nvPr>
        </p:nvGraphicFramePr>
        <p:xfrm>
          <a:off x="107138" y="5101556"/>
          <a:ext cx="5844846" cy="847725"/>
        </p:xfrm>
        <a:graphic>
          <a:graphicData uri="http://schemas.openxmlformats.org/drawingml/2006/table">
            <a:tbl>
              <a:tblPr/>
              <a:tblGrid>
                <a:gridCol w="5844846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311</a:t>
                      </a:r>
                      <a:r>
                        <a:rPr lang="pt-BR" sz="10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| Margem de Erro: </a:t>
                      </a:r>
                      <a:r>
                        <a:rPr lang="pt-BR" sz="10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5.53.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 acessei = Nos últimos 12 meses não acessei meu plano de saúde: </a:t>
                      </a:r>
                      <a:r>
                        <a:rPr lang="pt-BR" sz="10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52 entrevistados </a:t>
                      </a:r>
                      <a:r>
                        <a:rPr lang="pt-BR" sz="10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(não considerado para cálculo dos resultados).</a:t>
                      </a:r>
                    </a:p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</a:t>
                      </a:r>
                      <a:r>
                        <a:rPr lang="pt-BR" sz="10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17 entrevistados </a:t>
                      </a:r>
                      <a:r>
                        <a:rPr lang="pt-BR" sz="10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(não considerados para cálculo dos indicadores).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9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Nota: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graphicFrame>
        <p:nvGraphicFramePr>
          <p:cNvPr id="26" name="Tabela 25">
            <a:extLst>
              <a:ext uri="{FF2B5EF4-FFF2-40B4-BE49-F238E27FC236}">
                <a16:creationId xmlns:a16="http://schemas.microsoft.com/office/drawing/2014/main" id="{3297DCCA-C5DC-7C88-DA44-4C9BBD5AC8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649250"/>
              </p:ext>
            </p:extLst>
          </p:nvPr>
        </p:nvGraphicFramePr>
        <p:xfrm>
          <a:off x="114434" y="4287012"/>
          <a:ext cx="5189478" cy="678863"/>
        </p:xfrm>
        <a:graphic>
          <a:graphicData uri="http://schemas.openxmlformats.org/drawingml/2006/table">
            <a:tbl>
              <a:tblPr/>
              <a:tblGrid>
                <a:gridCol w="741354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741354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741354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741354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741354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741354">
                  <a:extLst>
                    <a:ext uri="{9D8B030D-6E8A-4147-A177-3AD203B41FA5}">
                      <a16:colId xmlns:a16="http://schemas.microsoft.com/office/drawing/2014/main" val="3527956893"/>
                    </a:ext>
                  </a:extLst>
                </a:gridCol>
                <a:gridCol w="741354">
                  <a:extLst>
                    <a:ext uri="{9D8B030D-6E8A-4147-A177-3AD203B41FA5}">
                      <a16:colId xmlns:a16="http://schemas.microsoft.com/office/drawing/2014/main" val="3657888480"/>
                    </a:ext>
                  </a:extLst>
                </a:gridCol>
              </a:tblGrid>
              <a:tr h="2989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acessei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189964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45,5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24,7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189964">
                <a:tc gridSpan="7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sp>
        <p:nvSpPr>
          <p:cNvPr id="27" name="Retângulo 26">
            <a:extLst>
              <a:ext uri="{FF2B5EF4-FFF2-40B4-BE49-F238E27FC236}">
                <a16:creationId xmlns:a16="http://schemas.microsoft.com/office/drawing/2014/main" id="{A47FADA0-F229-FD8D-BD6C-7CBCF5F53EED}"/>
              </a:ext>
            </a:extLst>
          </p:cNvPr>
          <p:cNvSpPr/>
          <p:nvPr/>
        </p:nvSpPr>
        <p:spPr>
          <a:xfrm>
            <a:off x="2340250" y="2026272"/>
            <a:ext cx="1486196" cy="2551928"/>
          </a:xfrm>
          <a:prstGeom prst="rect">
            <a:avLst/>
          </a:prstGeom>
          <a:noFill/>
          <a:ln w="12700" cap="flat" cmpd="sng" algn="ctr">
            <a:solidFill>
              <a:srgbClr val="FFE699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kern="0">
              <a:ln>
                <a:solidFill>
                  <a:srgbClr val="70AD47"/>
                </a:solidFill>
              </a:ln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6F4B5B65-6C21-00FA-54C5-3F76A3470FE2}"/>
              </a:ext>
            </a:extLst>
          </p:cNvPr>
          <p:cNvSpPr/>
          <p:nvPr/>
        </p:nvSpPr>
        <p:spPr>
          <a:xfrm>
            <a:off x="10637290" y="3052346"/>
            <a:ext cx="1423100" cy="271909"/>
          </a:xfrm>
          <a:prstGeom prst="rect">
            <a:avLst/>
          </a:prstGeom>
          <a:noFill/>
          <a:ln w="19050" cap="rnd" cmpd="sng" algn="ctr">
            <a:solidFill>
              <a:srgbClr val="70AD47"/>
            </a:solidFill>
            <a:prstDash val="sysDash"/>
            <a:miter lim="800000"/>
          </a:ln>
          <a:effectLst/>
        </p:spPr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74C9C127-14FA-97C6-DBC3-D19B6A51F14E}"/>
              </a:ext>
            </a:extLst>
          </p:cNvPr>
          <p:cNvSpPr/>
          <p:nvPr/>
        </p:nvSpPr>
        <p:spPr>
          <a:xfrm>
            <a:off x="10637290" y="2254321"/>
            <a:ext cx="1423100" cy="271909"/>
          </a:xfrm>
          <a:prstGeom prst="rect">
            <a:avLst/>
          </a:prstGeom>
          <a:noFill/>
          <a:ln w="19050" cap="rnd" cmpd="sng" algn="ctr">
            <a:solidFill>
              <a:srgbClr val="FF7C80"/>
            </a:solidFill>
            <a:prstDash val="sysDash"/>
            <a:miter lim="800000"/>
          </a:ln>
          <a:effectLst/>
        </p:spPr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E07586F0-8498-108A-5205-09319E777897}"/>
              </a:ext>
            </a:extLst>
          </p:cNvPr>
          <p:cNvSpPr/>
          <p:nvPr/>
        </p:nvSpPr>
        <p:spPr>
          <a:xfrm>
            <a:off x="5882767" y="4028816"/>
            <a:ext cx="6202096" cy="2712552"/>
          </a:xfrm>
          <a:prstGeom prst="rect">
            <a:avLst/>
          </a:prstGeom>
          <a:solidFill>
            <a:srgbClr val="F9F9F9"/>
          </a:solidFill>
          <a:ln w="635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80000" tIns="36000" rIns="180000" bIns="37806" rtlCol="0" anchor="ctr"/>
          <a:lstStyle/>
          <a:p>
            <a:pPr algn="just"/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Dentre os beneficiários que acessaram o plano de saúde e souberam responder,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85,8%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avaliaram positivamente (opções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Bom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Muito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bom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), colocando o atributo em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Conformidade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Ponto de positivo para a opção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Muito Ruim 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 obteve apenas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1%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citações. O maior índice de não satisfação está concentrado no gradiente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Regular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10,3%. </a:t>
            </a:r>
          </a:p>
          <a:p>
            <a:pPr algn="just"/>
            <a:endParaRPr lang="pt-BR" sz="40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Ponto de atenção 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ao viés de baixa de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25,4pp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entre as menções positivas, indicando probabilidade de migração da satisfação para não satisfação.</a:t>
            </a:r>
            <a:endParaRPr lang="pt-BR" sz="40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pt-BR" sz="40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Analisando os perfis, a variação entre os gêneros é pequena ficando dentro da margem de erro, logo não é possível dizer que há um gênero com melhor resultado que outro.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Porém vale destacar que ambos alcançaram o patamar de </a:t>
            </a:r>
            <a:r>
              <a:rPr lang="pt-BR" sz="1200" b="1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Conformidade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Por faixa etária, os mais satisfeitos são os beneficiários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56 a 65 anos 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avaliaram com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88,6%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satisfação, atingindo o patamar de </a:t>
            </a:r>
            <a:r>
              <a:rPr lang="pt-BR" sz="1200" b="1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Conformidade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Os menos satisfeitos são os beneficiários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26 a 35 anos 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80,4% 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das menções, atribuindo o patamar de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Conformidade.</a:t>
            </a:r>
          </a:p>
        </p:txBody>
      </p:sp>
      <p:pic>
        <p:nvPicPr>
          <p:cNvPr id="31" name="Gráfico 30" descr="Fala com preenchimento sólido">
            <a:extLst>
              <a:ext uri="{FF2B5EF4-FFF2-40B4-BE49-F238E27FC236}">
                <a16:creationId xmlns:a16="http://schemas.microsoft.com/office/drawing/2014/main" id="{C589D39E-B20E-B5F0-C867-8698AB7DDE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63444" y="3647992"/>
            <a:ext cx="638645" cy="638645"/>
          </a:xfrm>
          <a:prstGeom prst="rect">
            <a:avLst/>
          </a:prstGeom>
        </p:spPr>
      </p:pic>
      <p:sp>
        <p:nvSpPr>
          <p:cNvPr id="35" name="Círculo Q4">
            <a:extLst>
              <a:ext uri="{FF2B5EF4-FFF2-40B4-BE49-F238E27FC236}">
                <a16:creationId xmlns:a16="http://schemas.microsoft.com/office/drawing/2014/main" id="{7EBB0DC3-AAD4-7173-1FE0-D3D96E0033F0}"/>
              </a:ext>
            </a:extLst>
          </p:cNvPr>
          <p:cNvSpPr/>
          <p:nvPr/>
        </p:nvSpPr>
        <p:spPr>
          <a:xfrm>
            <a:off x="2744369" y="1694400"/>
            <a:ext cx="667503" cy="663744"/>
          </a:xfrm>
          <a:prstGeom prst="ellipse">
            <a:avLst/>
          </a:prstGeom>
          <a:solidFill>
            <a:srgbClr val="FFE69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85,8</a:t>
            </a:r>
            <a:endParaRPr lang="pt-BR" sz="1800" b="1" kern="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/>
            </a:endParaRP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9E5032C0-E04B-93C8-CD42-EBF2576BBDBA}"/>
              </a:ext>
            </a:extLst>
          </p:cNvPr>
          <p:cNvGrpSpPr/>
          <p:nvPr/>
        </p:nvGrpSpPr>
        <p:grpSpPr>
          <a:xfrm>
            <a:off x="17597" y="6030691"/>
            <a:ext cx="4002330" cy="720080"/>
            <a:chOff x="3198545" y="2908991"/>
            <a:chExt cx="4002330" cy="720080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0D78898F-711E-0879-838D-D0AFFDD18C88}"/>
                </a:ext>
              </a:extLst>
            </p:cNvPr>
            <p:cNvSpPr/>
            <p:nvPr/>
          </p:nvSpPr>
          <p:spPr>
            <a:xfrm>
              <a:off x="3198545" y="2908991"/>
              <a:ext cx="3786306" cy="72008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2C974383-6E42-F4F3-3369-2DCCC1F16E96}"/>
                </a:ext>
              </a:extLst>
            </p:cNvPr>
            <p:cNvSpPr txBox="1"/>
            <p:nvPr/>
          </p:nvSpPr>
          <p:spPr>
            <a:xfrm>
              <a:off x="3703909" y="3272128"/>
              <a:ext cx="61664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Excelência / Força</a:t>
              </a:r>
            </a:p>
          </p:txBody>
        </p:sp>
        <p:sp>
          <p:nvSpPr>
            <p:cNvPr id="7" name="Retângulo de cantos arredondados 247">
              <a:extLst>
                <a:ext uri="{FF2B5EF4-FFF2-40B4-BE49-F238E27FC236}">
                  <a16:creationId xmlns:a16="http://schemas.microsoft.com/office/drawing/2014/main" id="{D64D7235-D361-5E36-736C-A1CAF3087B35}"/>
                </a:ext>
              </a:extLst>
            </p:cNvPr>
            <p:cNvSpPr/>
            <p:nvPr/>
          </p:nvSpPr>
          <p:spPr>
            <a:xfrm>
              <a:off x="4282764" y="3307683"/>
              <a:ext cx="441876" cy="268671"/>
            </a:xfrm>
            <a:prstGeom prst="roundRect">
              <a:avLst/>
            </a:prstGeom>
            <a:solidFill>
              <a:srgbClr val="FFE69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itchFamily="34" charset="0"/>
                </a:rPr>
                <a:t>80 a 89%</a:t>
              </a:r>
            </a:p>
          </p:txBody>
        </p:sp>
        <p:sp>
          <p:nvSpPr>
            <p:cNvPr id="9" name="Retângulo de cantos arredondados 248">
              <a:extLst>
                <a:ext uri="{FF2B5EF4-FFF2-40B4-BE49-F238E27FC236}">
                  <a16:creationId xmlns:a16="http://schemas.microsoft.com/office/drawing/2014/main" id="{E7C40961-5129-EC00-520C-72082E4EB44E}"/>
                </a:ext>
              </a:extLst>
            </p:cNvPr>
            <p:cNvSpPr/>
            <p:nvPr/>
          </p:nvSpPr>
          <p:spPr>
            <a:xfrm>
              <a:off x="5483262" y="3314818"/>
              <a:ext cx="441876" cy="268671"/>
            </a:xfrm>
            <a:prstGeom prst="roundRect">
              <a:avLst/>
            </a:prstGeom>
            <a:solidFill>
              <a:srgbClr val="FF7C8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itchFamily="34" charset="0"/>
                </a:rPr>
                <a:t>0 a 79%</a:t>
              </a:r>
            </a:p>
          </p:txBody>
        </p:sp>
        <p:sp>
          <p:nvSpPr>
            <p:cNvPr id="12" name="Retângulo de cantos arredondados 246">
              <a:extLst>
                <a:ext uri="{FF2B5EF4-FFF2-40B4-BE49-F238E27FC236}">
                  <a16:creationId xmlns:a16="http://schemas.microsoft.com/office/drawing/2014/main" id="{9BED9D51-F1A2-B6B7-F0C8-6B60A4032677}"/>
                </a:ext>
              </a:extLst>
            </p:cNvPr>
            <p:cNvSpPr/>
            <p:nvPr/>
          </p:nvSpPr>
          <p:spPr>
            <a:xfrm>
              <a:off x="3294308" y="3301752"/>
              <a:ext cx="441876" cy="268671"/>
            </a:xfrm>
            <a:prstGeom prst="roundRect">
              <a:avLst/>
            </a:prstGeom>
            <a:solidFill>
              <a:srgbClr val="70AD4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itchFamily="34" charset="0"/>
                </a:rPr>
                <a:t>90 a 100%</a:t>
              </a:r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B0BFC5CD-0026-C128-EAFF-570BD8C21634}"/>
                </a:ext>
              </a:extLst>
            </p:cNvPr>
            <p:cNvSpPr txBox="1"/>
            <p:nvPr/>
          </p:nvSpPr>
          <p:spPr>
            <a:xfrm>
              <a:off x="3220353" y="2966183"/>
              <a:ext cx="26807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1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cs typeface="+mn-cs"/>
                </a:rPr>
                <a:t>% Satisfação</a:t>
              </a:r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388119DE-2EA0-DC0E-76F8-9BB6F7AA81D9}"/>
                </a:ext>
              </a:extLst>
            </p:cNvPr>
            <p:cNvSpPr txBox="1"/>
            <p:nvPr/>
          </p:nvSpPr>
          <p:spPr>
            <a:xfrm>
              <a:off x="4680595" y="3284984"/>
              <a:ext cx="86409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Conformidade / Oportunidades</a:t>
              </a:r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A4FCED9B-C7BB-9085-1D50-8C8C4C1DA1C8}"/>
                </a:ext>
              </a:extLst>
            </p:cNvPr>
            <p:cNvSpPr txBox="1"/>
            <p:nvPr/>
          </p:nvSpPr>
          <p:spPr>
            <a:xfrm>
              <a:off x="5885314" y="3277581"/>
              <a:ext cx="13155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Não conformidade / Fraquezas ou Ameaças</a:t>
              </a:r>
            </a:p>
          </p:txBody>
        </p:sp>
      </p:grp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66BE90BD-D3B1-45E5-8D3A-5E39D89480E1}"/>
              </a:ext>
            </a:extLst>
          </p:cNvPr>
          <p:cNvGrpSpPr/>
          <p:nvPr/>
        </p:nvGrpSpPr>
        <p:grpSpPr>
          <a:xfrm>
            <a:off x="6575416" y="1624240"/>
            <a:ext cx="2408399" cy="2376001"/>
            <a:chOff x="0" y="0"/>
            <a:chExt cx="2237239" cy="2543175"/>
          </a:xfrm>
        </p:grpSpPr>
        <p:pic>
          <p:nvPicPr>
            <p:cNvPr id="14" name="Imagem 13" descr="Free vector graphic: Silhouette, Man, Women'S - Free Image ...">
              <a:extLst>
                <a:ext uri="{FF2B5EF4-FFF2-40B4-BE49-F238E27FC236}">
                  <a16:creationId xmlns:a16="http://schemas.microsoft.com/office/drawing/2014/main" id="{805EFE77-4BAC-4009-AFE0-89E233F249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rgbClr val="5B9BD5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76"/>
            <a:stretch/>
          </p:blipFill>
          <p:spPr>
            <a:xfrm>
              <a:off x="381001" y="161925"/>
              <a:ext cx="628649" cy="2257426"/>
            </a:xfrm>
            <a:prstGeom prst="rect">
              <a:avLst/>
            </a:prstGeom>
          </p:spPr>
        </p:pic>
        <p:pic>
          <p:nvPicPr>
            <p:cNvPr id="15" name="Imagem 14" descr="Free vector graphic: Silhouette, Man, Women'S - Free Image ...">
              <a:extLst>
                <a:ext uri="{FF2B5EF4-FFF2-40B4-BE49-F238E27FC236}">
                  <a16:creationId xmlns:a16="http://schemas.microsoft.com/office/drawing/2014/main" id="{8CED483F-CD90-472F-ABE3-49BC8EAD31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duotone>
                <a:prstClr val="black"/>
                <a:srgbClr val="FF66CC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80"/>
            <a:stretch/>
          </p:blipFill>
          <p:spPr>
            <a:xfrm>
              <a:off x="1209675" y="190500"/>
              <a:ext cx="621046" cy="2257425"/>
            </a:xfrm>
            <a:prstGeom prst="rect">
              <a:avLst/>
            </a:prstGeom>
          </p:spPr>
        </p:pic>
        <p:graphicFrame>
          <p:nvGraphicFramePr>
            <p:cNvPr id="16" name="Gráfico 15">
              <a:extLst>
                <a:ext uri="{FF2B5EF4-FFF2-40B4-BE49-F238E27FC236}">
                  <a16:creationId xmlns:a16="http://schemas.microsoft.com/office/drawing/2014/main" id="{6BAAC468-9580-4B3A-965B-45B2B46FF501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0" y="0"/>
            <a:ext cx="2237239" cy="25431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</p:grpSp>
      <p:graphicFrame>
        <p:nvGraphicFramePr>
          <p:cNvPr id="17" name="Gráfico 16">
            <a:extLst>
              <a:ext uri="{FF2B5EF4-FFF2-40B4-BE49-F238E27FC236}">
                <a16:creationId xmlns:a16="http://schemas.microsoft.com/office/drawing/2014/main" id="{1E8DBDBD-C5BA-4BC8-B417-65C1CECF95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2600390"/>
              </p:ext>
            </p:extLst>
          </p:nvPr>
        </p:nvGraphicFramePr>
        <p:xfrm>
          <a:off x="-13147" y="2492896"/>
          <a:ext cx="3959830" cy="2182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75396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ângulo de cantos arredondados 13">
            <a:extLst>
              <a:ext uri="{FF2B5EF4-FFF2-40B4-BE49-F238E27FC236}">
                <a16:creationId xmlns:a16="http://schemas.microsoft.com/office/drawing/2014/main" id="{60B28004-2733-4B1D-8150-86FAB6F2421F}"/>
              </a:ext>
            </a:extLst>
          </p:cNvPr>
          <p:cNvSpPr/>
          <p:nvPr/>
        </p:nvSpPr>
        <p:spPr>
          <a:xfrm>
            <a:off x="-24680" y="168833"/>
            <a:ext cx="5832722" cy="717699"/>
          </a:xfrm>
          <a:prstGeom prst="roundRect">
            <a:avLst/>
          </a:prstGeom>
          <a:solidFill>
            <a:srgbClr val="A1A1A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300" dirty="0">
                <a:latin typeface="Arial Rounded MT Bold" panose="020F07040305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Atendimento - Reclamação</a:t>
            </a:r>
            <a:endParaRPr lang="pt-BR" sz="30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B224C38-9713-0EB8-AF16-53653D86F04D}"/>
              </a:ext>
            </a:extLst>
          </p:cNvPr>
          <p:cNvSpPr txBox="1"/>
          <p:nvPr/>
        </p:nvSpPr>
        <p:spPr>
          <a:xfrm>
            <a:off x="0" y="908721"/>
            <a:ext cx="12192000" cy="532629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7 - Nos últimos 12 meses, quando você fez uma reclamação para o seu plano de saúde (nos canais de atendimento fornecidos pela operadora como por exemplo SAC, Fale Conosco, Ouvidoria, Atendimento Presencial) você teve sua demanda resolvida?</a:t>
            </a: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EDB36CAE-F15F-C5C8-AE07-7E1648CD56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8670474"/>
              </p:ext>
            </p:extLst>
          </p:nvPr>
        </p:nvGraphicFramePr>
        <p:xfrm>
          <a:off x="101162" y="4725144"/>
          <a:ext cx="8928992" cy="695325"/>
        </p:xfrm>
        <a:graphic>
          <a:graphicData uri="http://schemas.openxmlformats.org/drawingml/2006/table">
            <a:tbl>
              <a:tblPr/>
              <a:tblGrid>
                <a:gridCol w="8928992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  <a:r>
                        <a:rPr lang="pt-BR" sz="10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| Margem de Erro: </a:t>
                      </a:r>
                      <a:r>
                        <a:rPr lang="pt-BR" sz="10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10.26.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 reclamei = Nos últimos 12 meses não reclamei do meu plano de saúde: </a:t>
                      </a:r>
                      <a:r>
                        <a:rPr lang="pt-BR" sz="10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264 entrevistados </a:t>
                      </a:r>
                      <a:r>
                        <a:rPr lang="pt-BR" sz="10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(não considerados para cálculo dos resultados).</a:t>
                      </a:r>
                      <a:endParaRPr lang="pt-BR" sz="10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</a:t>
                      </a:r>
                      <a:r>
                        <a:rPr lang="pt-BR" sz="10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25 entrevistados</a:t>
                      </a:r>
                      <a:r>
                        <a:rPr lang="pt-BR" sz="10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não considerados para cálculo dos indicadores).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5646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9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Nota: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</a:tbl>
          </a:graphicData>
        </a:graphic>
      </p:graphicFrame>
      <p:grpSp>
        <p:nvGrpSpPr>
          <p:cNvPr id="18" name="Agrupar 17">
            <a:extLst>
              <a:ext uri="{FF2B5EF4-FFF2-40B4-BE49-F238E27FC236}">
                <a16:creationId xmlns:a16="http://schemas.microsoft.com/office/drawing/2014/main" id="{05C81915-0DBD-311F-8221-DBA8274D7B54}"/>
              </a:ext>
            </a:extLst>
          </p:cNvPr>
          <p:cNvGrpSpPr/>
          <p:nvPr/>
        </p:nvGrpSpPr>
        <p:grpSpPr>
          <a:xfrm>
            <a:off x="47328" y="5528498"/>
            <a:ext cx="12025336" cy="1212870"/>
            <a:chOff x="0" y="5216659"/>
            <a:chExt cx="10708348" cy="1212870"/>
          </a:xfrm>
        </p:grpSpPr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010CC7BB-ADA0-9DBC-7473-77FE973EFC0C}"/>
                </a:ext>
              </a:extLst>
            </p:cNvPr>
            <p:cNvSpPr/>
            <p:nvPr/>
          </p:nvSpPr>
          <p:spPr>
            <a:xfrm>
              <a:off x="51819" y="5216659"/>
              <a:ext cx="10656529" cy="1212870"/>
            </a:xfrm>
            <a:prstGeom prst="rect">
              <a:avLst/>
            </a:prstGeom>
            <a:solidFill>
              <a:srgbClr val="F9F9F9"/>
            </a:solidFill>
            <a:ln w="635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80000" tIns="36000" rIns="180000" bIns="37806" rtlCol="0" anchor="ctr"/>
            <a:lstStyle/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200" b="1" kern="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28921369-3F7B-9C39-41DF-9F45933BC70C}"/>
                </a:ext>
              </a:extLst>
            </p:cNvPr>
            <p:cNvSpPr txBox="1"/>
            <p:nvPr/>
          </p:nvSpPr>
          <p:spPr>
            <a:xfrm>
              <a:off x="0" y="5291569"/>
              <a:ext cx="1065652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23,9%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dos beneficiários necessitaram abrir algum tipo de reclamação e souberam responder,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destes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64,8%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disseram ter suas demandas resolvidas, colocando a resolutividade em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Não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Conformidade.</a:t>
              </a:r>
            </a:p>
            <a:p>
              <a:pPr algn="just"/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Analisando os perfis, a variação entre os gêneros é pequena ficando dentro da margem de erro, logo não é possível dizer que há um gênero com melhor resultado que outro. Por faixa etária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temos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75% 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dos beneficiários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 18 a 25 anos 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mencionando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Sim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colocando o atributo em patamar de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Não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Conformidade. 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Já o público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 26 a 35 anos 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foram os que tiveram o menor índice de resolução de demandas,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41,2%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dos respondentes não tiveram sua demanda resolvida.</a:t>
              </a:r>
              <a:endPara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9" name="Gráfico 8" descr="Fala com preenchimento sólido">
            <a:extLst>
              <a:ext uri="{FF2B5EF4-FFF2-40B4-BE49-F238E27FC236}">
                <a16:creationId xmlns:a16="http://schemas.microsoft.com/office/drawing/2014/main" id="{A06A105A-B94E-76A1-E3BD-972818202A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13195" y="5095531"/>
            <a:ext cx="638645" cy="638645"/>
          </a:xfrm>
          <a:prstGeom prst="rect">
            <a:avLst/>
          </a:prstGeom>
        </p:spPr>
      </p:pic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0554C37C-A163-A238-8A68-2354263FBD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668421"/>
              </p:ext>
            </p:extLst>
          </p:nvPr>
        </p:nvGraphicFramePr>
        <p:xfrm>
          <a:off x="6967942" y="1700808"/>
          <a:ext cx="5104722" cy="2900400"/>
        </p:xfrm>
        <a:graphic>
          <a:graphicData uri="http://schemas.openxmlformats.org/drawingml/2006/table">
            <a:tbl>
              <a:tblPr/>
              <a:tblGrid>
                <a:gridCol w="1701574">
                  <a:extLst>
                    <a:ext uri="{9D8B030D-6E8A-4147-A177-3AD203B41FA5}">
                      <a16:colId xmlns:a16="http://schemas.microsoft.com/office/drawing/2014/main" val="4043476719"/>
                    </a:ext>
                  </a:extLst>
                </a:gridCol>
                <a:gridCol w="1701574">
                  <a:extLst>
                    <a:ext uri="{9D8B030D-6E8A-4147-A177-3AD203B41FA5}">
                      <a16:colId xmlns:a16="http://schemas.microsoft.com/office/drawing/2014/main" val="887322865"/>
                    </a:ext>
                  </a:extLst>
                </a:gridCol>
                <a:gridCol w="1701574">
                  <a:extLst>
                    <a:ext uri="{9D8B030D-6E8A-4147-A177-3AD203B41FA5}">
                      <a16:colId xmlns:a16="http://schemas.microsoft.com/office/drawing/2014/main" val="4252080179"/>
                    </a:ext>
                  </a:extLst>
                </a:gridCol>
              </a:tblGrid>
              <a:tr h="432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GÊNERO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Sim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320232"/>
                  </a:ext>
                </a:extLst>
              </a:tr>
              <a:tr h="209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Feminino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29,6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70,4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039910"/>
                  </a:ext>
                </a:extLst>
              </a:tr>
              <a:tr h="209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Masculino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43,2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56,8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443621"/>
                  </a:ext>
                </a:extLst>
              </a:tr>
              <a:tr h="360000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endParaRPr lang="pt-BR" sz="12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770574"/>
                  </a:ext>
                </a:extLst>
              </a:tr>
              <a:tr h="432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Sim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4735720"/>
                  </a:ext>
                </a:extLst>
              </a:tr>
              <a:tr h="209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18 a 25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25,0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75,0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085382"/>
                  </a:ext>
                </a:extLst>
              </a:tr>
              <a:tr h="209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26 a 35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41,2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58,8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129766"/>
                  </a:ext>
                </a:extLst>
              </a:tr>
              <a:tr h="209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36 a 45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33,3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66,7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840701"/>
                  </a:ext>
                </a:extLst>
              </a:tr>
              <a:tr h="209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46 a 55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40,9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59,1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503933"/>
                  </a:ext>
                </a:extLst>
              </a:tr>
              <a:tr h="209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56 a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26,7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73,3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353387"/>
                  </a:ext>
                </a:extLst>
              </a:tr>
              <a:tr h="209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Mais de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33,3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66,7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565186"/>
                  </a:ext>
                </a:extLst>
              </a:tr>
            </a:tbl>
          </a:graphicData>
        </a:graphic>
      </p:graphicFrame>
      <p:sp>
        <p:nvSpPr>
          <p:cNvPr id="4" name="Retângulo 3">
            <a:extLst>
              <a:ext uri="{FF2B5EF4-FFF2-40B4-BE49-F238E27FC236}">
                <a16:creationId xmlns:a16="http://schemas.microsoft.com/office/drawing/2014/main" id="{7163858A-B023-8245-CAAD-6BCBCDD50B41}"/>
              </a:ext>
            </a:extLst>
          </p:cNvPr>
          <p:cNvSpPr/>
          <p:nvPr/>
        </p:nvSpPr>
        <p:spPr>
          <a:xfrm>
            <a:off x="8670644" y="3564003"/>
            <a:ext cx="1724963" cy="203757"/>
          </a:xfrm>
          <a:prstGeom prst="rect">
            <a:avLst/>
          </a:prstGeom>
          <a:noFill/>
          <a:ln w="19050" cap="rnd" cmpd="sng" algn="ctr">
            <a:solidFill>
              <a:srgbClr val="FF7C80"/>
            </a:solidFill>
            <a:prstDash val="sysDash"/>
            <a:miter lim="800000"/>
          </a:ln>
          <a:effectLst/>
        </p:spPr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A3998972-B211-C023-853F-A4EA608C50C9}"/>
              </a:ext>
            </a:extLst>
          </p:cNvPr>
          <p:cNvSpPr/>
          <p:nvPr/>
        </p:nvSpPr>
        <p:spPr>
          <a:xfrm>
            <a:off x="10374325" y="3347979"/>
            <a:ext cx="1724963" cy="203757"/>
          </a:xfrm>
          <a:prstGeom prst="rect">
            <a:avLst/>
          </a:prstGeom>
          <a:noFill/>
          <a:ln w="19050" cap="rnd" cmpd="sng" algn="ctr">
            <a:solidFill>
              <a:srgbClr val="70AD47"/>
            </a:solidFill>
            <a:prstDash val="sysDash"/>
            <a:miter lim="800000"/>
          </a:ln>
          <a:effectLst/>
        </p:spPr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0C0517F3-26B6-A535-8D6B-F58F71B255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1905520"/>
              </p:ext>
            </p:extLst>
          </p:nvPr>
        </p:nvGraphicFramePr>
        <p:xfrm>
          <a:off x="47328" y="3772887"/>
          <a:ext cx="2880000" cy="736233"/>
        </p:xfrm>
        <a:graphic>
          <a:graphicData uri="http://schemas.openxmlformats.org/drawingml/2006/table">
            <a:tbl>
              <a:tblPr/>
              <a:tblGrid>
                <a:gridCol w="720000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084290927"/>
                    </a:ext>
                  </a:extLst>
                </a:gridCol>
              </a:tblGrid>
              <a:tr h="3038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Sim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 reclamei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 sei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195714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69,5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195714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endParaRPr lang="pt-BR" sz="10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7976014"/>
                  </a:ext>
                </a:extLst>
              </a:tr>
            </a:tbl>
          </a:graphicData>
        </a:graphic>
      </p:graphicFrame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06D1D192-E00F-4DA7-A005-5B83B5BBC6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0532809"/>
              </p:ext>
            </p:extLst>
          </p:nvPr>
        </p:nvGraphicFramePr>
        <p:xfrm>
          <a:off x="-24680" y="1338019"/>
          <a:ext cx="3771900" cy="2246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106374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ângulo de cantos arredondados 13">
            <a:extLst>
              <a:ext uri="{FF2B5EF4-FFF2-40B4-BE49-F238E27FC236}">
                <a16:creationId xmlns:a16="http://schemas.microsoft.com/office/drawing/2014/main" id="{60B28004-2733-4B1D-8150-86FAB6F2421F}"/>
              </a:ext>
            </a:extLst>
          </p:cNvPr>
          <p:cNvSpPr/>
          <p:nvPr/>
        </p:nvSpPr>
        <p:spPr>
          <a:xfrm>
            <a:off x="-24680" y="168833"/>
            <a:ext cx="5832722" cy="717699"/>
          </a:xfrm>
          <a:prstGeom prst="roundRect">
            <a:avLst/>
          </a:prstGeom>
          <a:solidFill>
            <a:srgbClr val="A1A1A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300" dirty="0">
                <a:latin typeface="Arial Rounded MT Bold" panose="020F07040305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Documentos e Formulários</a:t>
            </a:r>
            <a:endParaRPr lang="pt-BR" sz="30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B224C38-9713-0EB8-AF16-53653D86F04D}"/>
              </a:ext>
            </a:extLst>
          </p:cNvPr>
          <p:cNvSpPr txBox="1"/>
          <p:nvPr/>
        </p:nvSpPr>
        <p:spPr>
          <a:xfrm>
            <a:off x="0" y="908721"/>
            <a:ext cx="12192000" cy="532629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8 - Como você avalia os documentos ou formulários exigidos pelo seu plano de saúde (por exemplo: formulário de adesão/ alteração do plano, pedido de reembolso, inclusão de dependentes) quanto ao quesito facilidade no preenchimento e envio?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F87616B3-D2B9-FE52-60A4-9E395C0D29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7281205"/>
              </p:ext>
            </p:extLst>
          </p:nvPr>
        </p:nvGraphicFramePr>
        <p:xfrm>
          <a:off x="9207387" y="1618742"/>
          <a:ext cx="2848466" cy="1831214"/>
        </p:xfrm>
        <a:graphic>
          <a:graphicData uri="http://schemas.openxmlformats.org/drawingml/2006/table">
            <a:tbl>
              <a:tblPr/>
              <a:tblGrid>
                <a:gridCol w="1424233">
                  <a:extLst>
                    <a:ext uri="{9D8B030D-6E8A-4147-A177-3AD203B41FA5}">
                      <a16:colId xmlns:a16="http://schemas.microsoft.com/office/drawing/2014/main" val="3399568873"/>
                    </a:ext>
                  </a:extLst>
                </a:gridCol>
                <a:gridCol w="1424233">
                  <a:extLst>
                    <a:ext uri="{9D8B030D-6E8A-4147-A177-3AD203B41FA5}">
                      <a16:colId xmlns:a16="http://schemas.microsoft.com/office/drawing/2014/main" val="1949039527"/>
                    </a:ext>
                  </a:extLst>
                </a:gridCol>
              </a:tblGrid>
              <a:tr h="261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T2B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505740"/>
                  </a:ext>
                </a:extLst>
              </a:tr>
              <a:tr h="261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18 a 25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93,1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173083"/>
                  </a:ext>
                </a:extLst>
              </a:tr>
              <a:tr h="261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26 a 35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88,9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086560"/>
                  </a:ext>
                </a:extLst>
              </a:tr>
              <a:tr h="261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36 a 45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85,1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2628842"/>
                  </a:ext>
                </a:extLst>
              </a:tr>
              <a:tr h="261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46 a 55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94,1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269831"/>
                  </a:ext>
                </a:extLst>
              </a:tr>
              <a:tr h="261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56 a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93,1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673009"/>
                  </a:ext>
                </a:extLst>
              </a:tr>
              <a:tr h="261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Mais de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95,5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464123"/>
                  </a:ext>
                </a:extLst>
              </a:tr>
            </a:tbl>
          </a:graphicData>
        </a:graphic>
      </p:graphicFrame>
      <p:sp>
        <p:nvSpPr>
          <p:cNvPr id="10" name="Seta para a Direita 134">
            <a:extLst>
              <a:ext uri="{FF2B5EF4-FFF2-40B4-BE49-F238E27FC236}">
                <a16:creationId xmlns:a16="http://schemas.microsoft.com/office/drawing/2014/main" id="{A433F682-661A-198E-8D9F-50839D9F3C93}"/>
              </a:ext>
            </a:extLst>
          </p:cNvPr>
          <p:cNvSpPr/>
          <p:nvPr/>
        </p:nvSpPr>
        <p:spPr>
          <a:xfrm>
            <a:off x="472944" y="1564452"/>
            <a:ext cx="1737764" cy="937664"/>
          </a:xfrm>
          <a:prstGeom prst="rightArrow">
            <a:avLst/>
          </a:prstGeom>
          <a:solidFill>
            <a:sysClr val="window" lastClr="FFFFFF">
              <a:lumMod val="95000"/>
            </a:sys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kern="0" spc="30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+mn-cs"/>
              </a:rPr>
              <a:t>Percepção</a:t>
            </a:r>
          </a:p>
        </p:txBody>
      </p:sp>
      <p:graphicFrame>
        <p:nvGraphicFramePr>
          <p:cNvPr id="25" name="Tabela 24">
            <a:extLst>
              <a:ext uri="{FF2B5EF4-FFF2-40B4-BE49-F238E27FC236}">
                <a16:creationId xmlns:a16="http://schemas.microsoft.com/office/drawing/2014/main" id="{277E68C3-7E3D-4516-FA0A-FC5A85860B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8242736"/>
              </p:ext>
            </p:extLst>
          </p:nvPr>
        </p:nvGraphicFramePr>
        <p:xfrm>
          <a:off x="39405" y="5157192"/>
          <a:ext cx="6272619" cy="847725"/>
        </p:xfrm>
        <a:graphic>
          <a:graphicData uri="http://schemas.openxmlformats.org/drawingml/2006/table">
            <a:tbl>
              <a:tblPr/>
              <a:tblGrid>
                <a:gridCol w="6272619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206</a:t>
                      </a:r>
                      <a:r>
                        <a:rPr lang="pt-BR" sz="10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| Margem de Erro: </a:t>
                      </a:r>
                      <a:r>
                        <a:rPr lang="pt-BR" sz="10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6.81.</a:t>
                      </a:r>
                      <a:endParaRPr lang="pt-BR" sz="10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 preenchi = Nunca preenchi documentos ou formulários: </a:t>
                      </a:r>
                      <a:r>
                        <a:rPr lang="pt-BR" sz="10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121 entrevistados </a:t>
                      </a:r>
                      <a:r>
                        <a:rPr lang="pt-BR" sz="10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(não considerado para cálculo dos resultados).</a:t>
                      </a:r>
                    </a:p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</a:t>
                      </a:r>
                      <a:r>
                        <a:rPr lang="pt-BR" sz="10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53 entrevistados </a:t>
                      </a:r>
                      <a:r>
                        <a:rPr lang="pt-BR" sz="10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(não considerados para cálculo dos indicadores).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9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Nota: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graphicFrame>
        <p:nvGraphicFramePr>
          <p:cNvPr id="26" name="Tabela 25">
            <a:extLst>
              <a:ext uri="{FF2B5EF4-FFF2-40B4-BE49-F238E27FC236}">
                <a16:creationId xmlns:a16="http://schemas.microsoft.com/office/drawing/2014/main" id="{3297DCCA-C5DC-7C88-DA44-4C9BBD5AC8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7126392"/>
              </p:ext>
            </p:extLst>
          </p:nvPr>
        </p:nvGraphicFramePr>
        <p:xfrm>
          <a:off x="47328" y="4287012"/>
          <a:ext cx="5189478" cy="678863"/>
        </p:xfrm>
        <a:graphic>
          <a:graphicData uri="http://schemas.openxmlformats.org/drawingml/2006/table">
            <a:tbl>
              <a:tblPr/>
              <a:tblGrid>
                <a:gridCol w="741354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741354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741354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741354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741354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741354">
                  <a:extLst>
                    <a:ext uri="{9D8B030D-6E8A-4147-A177-3AD203B41FA5}">
                      <a16:colId xmlns:a16="http://schemas.microsoft.com/office/drawing/2014/main" val="3527956893"/>
                    </a:ext>
                  </a:extLst>
                </a:gridCol>
                <a:gridCol w="741354">
                  <a:extLst>
                    <a:ext uri="{9D8B030D-6E8A-4147-A177-3AD203B41FA5}">
                      <a16:colId xmlns:a16="http://schemas.microsoft.com/office/drawing/2014/main" val="3657888480"/>
                    </a:ext>
                  </a:extLst>
                </a:gridCol>
              </a:tblGrid>
              <a:tr h="2989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acessei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189964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34,2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31,8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189964">
                <a:tc gridSpan="7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sp>
        <p:nvSpPr>
          <p:cNvPr id="27" name="Retângulo 26">
            <a:extLst>
              <a:ext uri="{FF2B5EF4-FFF2-40B4-BE49-F238E27FC236}">
                <a16:creationId xmlns:a16="http://schemas.microsoft.com/office/drawing/2014/main" id="{A47FADA0-F229-FD8D-BD6C-7CBCF5F53EED}"/>
              </a:ext>
            </a:extLst>
          </p:cNvPr>
          <p:cNvSpPr/>
          <p:nvPr/>
        </p:nvSpPr>
        <p:spPr>
          <a:xfrm>
            <a:off x="2273144" y="2026272"/>
            <a:ext cx="1486196" cy="2551928"/>
          </a:xfrm>
          <a:prstGeom prst="rect">
            <a:avLst/>
          </a:prstGeom>
          <a:noFill/>
          <a:ln w="12700" cap="flat" cmpd="sng" algn="ctr">
            <a:solidFill>
              <a:srgbClr val="70AD47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kern="0">
              <a:ln>
                <a:solidFill>
                  <a:srgbClr val="70AD47"/>
                </a:solidFill>
              </a:ln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6F4B5B65-6C21-00FA-54C5-3F76A3470FE2}"/>
              </a:ext>
            </a:extLst>
          </p:cNvPr>
          <p:cNvSpPr/>
          <p:nvPr/>
        </p:nvSpPr>
        <p:spPr>
          <a:xfrm>
            <a:off x="10630507" y="3178046"/>
            <a:ext cx="1423100" cy="271910"/>
          </a:xfrm>
          <a:prstGeom prst="rect">
            <a:avLst/>
          </a:prstGeom>
          <a:noFill/>
          <a:ln w="19050" cap="rnd" cmpd="sng" algn="ctr">
            <a:solidFill>
              <a:srgbClr val="70AD47"/>
            </a:solidFill>
            <a:prstDash val="sysDash"/>
            <a:miter lim="800000"/>
          </a:ln>
          <a:effectLst/>
        </p:spPr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74C9C127-14FA-97C6-DBC3-D19B6A51F14E}"/>
              </a:ext>
            </a:extLst>
          </p:cNvPr>
          <p:cNvSpPr/>
          <p:nvPr/>
        </p:nvSpPr>
        <p:spPr>
          <a:xfrm>
            <a:off x="10630507" y="2414273"/>
            <a:ext cx="1423100" cy="271909"/>
          </a:xfrm>
          <a:prstGeom prst="rect">
            <a:avLst/>
          </a:prstGeom>
          <a:noFill/>
          <a:ln w="19050" cap="rnd" cmpd="sng" algn="ctr">
            <a:solidFill>
              <a:srgbClr val="FF7C80"/>
            </a:solidFill>
            <a:prstDash val="sysDash"/>
            <a:miter lim="800000"/>
          </a:ln>
          <a:effectLst/>
        </p:spPr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E07586F0-8498-108A-5205-09319E777897}"/>
              </a:ext>
            </a:extLst>
          </p:cNvPr>
          <p:cNvSpPr/>
          <p:nvPr/>
        </p:nvSpPr>
        <p:spPr>
          <a:xfrm>
            <a:off x="6517313" y="3870251"/>
            <a:ext cx="5570430" cy="2880320"/>
          </a:xfrm>
          <a:prstGeom prst="rect">
            <a:avLst/>
          </a:prstGeom>
          <a:solidFill>
            <a:srgbClr val="F9F9F9"/>
          </a:solidFill>
          <a:ln w="635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80000" tIns="36000" rIns="180000" bIns="37806" rtlCol="0" anchor="ctr"/>
          <a:lstStyle/>
          <a:p>
            <a:pPr algn="just"/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Dentre os beneficiários que preencheram documentos ou formulários exigidos e souberam responder,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90,8%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avaliaram positivamente (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Bom 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Muito Bom) 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classificando o atributo em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Excelência.</a:t>
            </a:r>
          </a:p>
          <a:p>
            <a:pPr algn="just"/>
            <a:endParaRPr lang="pt-BR" sz="400" b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Ponto  de positivo para a opção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Muito ruim 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 obteve apenas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1,9%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citações. O maior índice de não satisfação está concentrado no gradiente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Regular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5,3%.</a:t>
            </a:r>
          </a:p>
          <a:p>
            <a:pPr algn="just"/>
            <a:endParaRPr lang="pt-BR" sz="400" b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Ponto de atenção 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ao viés de baixa entre as menções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Bom 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Muito bom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35,4pp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que indica probabilidade de migração de satisfação para não satisfação.</a:t>
            </a:r>
          </a:p>
          <a:p>
            <a:pPr algn="just"/>
            <a:endParaRPr lang="pt-BR" sz="400" b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Analisando os perfis, a variação entre os gêneros é pequena ficando dentro da margem de erro, logo não é possível dizer que há um gênero com melhor resultado que outro. Porém vale destacar que o público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Masculino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alcançou o patamar de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Excelência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92,2%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Por faixa etária, os beneficiários mais satisfeitos são os respondentes com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Mais de 65 anos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que atingiram o patamar de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Excelência 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95,5% 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das menções. Os menos satisfeitos são beneficiários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36 a 45 anos 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atingindo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85,1%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na avaliação classificando o atributo em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Conformidade. </a:t>
            </a:r>
            <a:endParaRPr lang="pt-BR" sz="120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1" name="Gráfico 30" descr="Fala com preenchimento sólido">
            <a:extLst>
              <a:ext uri="{FF2B5EF4-FFF2-40B4-BE49-F238E27FC236}">
                <a16:creationId xmlns:a16="http://schemas.microsoft.com/office/drawing/2014/main" id="{C589D39E-B20E-B5F0-C867-8698AB7DDE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29783" y="3479071"/>
            <a:ext cx="638645" cy="638645"/>
          </a:xfrm>
          <a:prstGeom prst="rect">
            <a:avLst/>
          </a:prstGeom>
        </p:spPr>
      </p:pic>
      <p:sp>
        <p:nvSpPr>
          <p:cNvPr id="35" name="Círculo Q4">
            <a:extLst>
              <a:ext uri="{FF2B5EF4-FFF2-40B4-BE49-F238E27FC236}">
                <a16:creationId xmlns:a16="http://schemas.microsoft.com/office/drawing/2014/main" id="{7EBB0DC3-AAD4-7173-1FE0-D3D96E0033F0}"/>
              </a:ext>
            </a:extLst>
          </p:cNvPr>
          <p:cNvSpPr/>
          <p:nvPr/>
        </p:nvSpPr>
        <p:spPr>
          <a:xfrm>
            <a:off x="2677263" y="1694400"/>
            <a:ext cx="667503" cy="663744"/>
          </a:xfrm>
          <a:prstGeom prst="ellipse">
            <a:avLst/>
          </a:prstGeom>
          <a:solidFill>
            <a:srgbClr val="70AD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kern="0" dirty="0">
                <a:solidFill>
                  <a:prstClr val="white"/>
                </a:solidFill>
                <a:latin typeface="Calibri"/>
                <a:cs typeface="Calibri"/>
              </a:rPr>
              <a:t>90,8</a:t>
            </a:r>
            <a:endParaRPr lang="pt-BR" sz="1800" b="1" kern="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67C5E8D2-4580-3589-58EB-1DA7B6EFA244}"/>
              </a:ext>
            </a:extLst>
          </p:cNvPr>
          <p:cNvGrpSpPr/>
          <p:nvPr/>
        </p:nvGrpSpPr>
        <p:grpSpPr>
          <a:xfrm>
            <a:off x="17597" y="6030691"/>
            <a:ext cx="4002330" cy="720080"/>
            <a:chOff x="3198545" y="2908991"/>
            <a:chExt cx="4002330" cy="720080"/>
          </a:xfrm>
        </p:grpSpPr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BA11CCA4-19AA-4521-FCDB-DE19F88C14C2}"/>
                </a:ext>
              </a:extLst>
            </p:cNvPr>
            <p:cNvSpPr/>
            <p:nvPr/>
          </p:nvSpPr>
          <p:spPr>
            <a:xfrm>
              <a:off x="3198545" y="2908991"/>
              <a:ext cx="3786306" cy="72008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FCC9D2D6-16DA-C0F7-2084-A924F57FAD29}"/>
                </a:ext>
              </a:extLst>
            </p:cNvPr>
            <p:cNvSpPr txBox="1"/>
            <p:nvPr/>
          </p:nvSpPr>
          <p:spPr>
            <a:xfrm>
              <a:off x="3703909" y="3272128"/>
              <a:ext cx="61664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Excelência / Força</a:t>
              </a:r>
            </a:p>
          </p:txBody>
        </p:sp>
        <p:sp>
          <p:nvSpPr>
            <p:cNvPr id="9" name="Retângulo de cantos arredondados 247">
              <a:extLst>
                <a:ext uri="{FF2B5EF4-FFF2-40B4-BE49-F238E27FC236}">
                  <a16:creationId xmlns:a16="http://schemas.microsoft.com/office/drawing/2014/main" id="{EB4640BD-8682-BA2B-CAFE-5FE39C5AA99B}"/>
                </a:ext>
              </a:extLst>
            </p:cNvPr>
            <p:cNvSpPr/>
            <p:nvPr/>
          </p:nvSpPr>
          <p:spPr>
            <a:xfrm>
              <a:off x="4282764" y="3307683"/>
              <a:ext cx="441876" cy="268671"/>
            </a:xfrm>
            <a:prstGeom prst="roundRect">
              <a:avLst/>
            </a:prstGeom>
            <a:solidFill>
              <a:srgbClr val="FFE69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itchFamily="34" charset="0"/>
                </a:rPr>
                <a:t>80 a 89%</a:t>
              </a:r>
            </a:p>
          </p:txBody>
        </p:sp>
        <p:sp>
          <p:nvSpPr>
            <p:cNvPr id="11" name="Retângulo de cantos arredondados 248">
              <a:extLst>
                <a:ext uri="{FF2B5EF4-FFF2-40B4-BE49-F238E27FC236}">
                  <a16:creationId xmlns:a16="http://schemas.microsoft.com/office/drawing/2014/main" id="{39456B83-193B-5960-A043-32434B874510}"/>
                </a:ext>
              </a:extLst>
            </p:cNvPr>
            <p:cNvSpPr/>
            <p:nvPr/>
          </p:nvSpPr>
          <p:spPr>
            <a:xfrm>
              <a:off x="5483262" y="3314818"/>
              <a:ext cx="441876" cy="268671"/>
            </a:xfrm>
            <a:prstGeom prst="roundRect">
              <a:avLst/>
            </a:prstGeom>
            <a:solidFill>
              <a:srgbClr val="FF7C8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itchFamily="34" charset="0"/>
                </a:rPr>
                <a:t>0 a 79%</a:t>
              </a:r>
            </a:p>
          </p:txBody>
        </p:sp>
        <p:sp>
          <p:nvSpPr>
            <p:cNvPr id="12" name="Retângulo de cantos arredondados 246">
              <a:extLst>
                <a:ext uri="{FF2B5EF4-FFF2-40B4-BE49-F238E27FC236}">
                  <a16:creationId xmlns:a16="http://schemas.microsoft.com/office/drawing/2014/main" id="{FAD668B7-1C1F-4FE8-DE55-160B51130E5C}"/>
                </a:ext>
              </a:extLst>
            </p:cNvPr>
            <p:cNvSpPr/>
            <p:nvPr/>
          </p:nvSpPr>
          <p:spPr>
            <a:xfrm>
              <a:off x="3294308" y="3301752"/>
              <a:ext cx="441876" cy="268671"/>
            </a:xfrm>
            <a:prstGeom prst="roundRect">
              <a:avLst/>
            </a:prstGeom>
            <a:solidFill>
              <a:srgbClr val="70AD4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itchFamily="34" charset="0"/>
                </a:rPr>
                <a:t>90 a 100%</a:t>
              </a:r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3608C5F7-6B93-37CA-69CD-F64CEFC44D4B}"/>
                </a:ext>
              </a:extLst>
            </p:cNvPr>
            <p:cNvSpPr txBox="1"/>
            <p:nvPr/>
          </p:nvSpPr>
          <p:spPr>
            <a:xfrm>
              <a:off x="3220353" y="2966183"/>
              <a:ext cx="26807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1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cs typeface="+mn-cs"/>
                </a:rPr>
                <a:t>% Satisfação</a:t>
              </a:r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7110B4FD-9E83-CCDB-D95F-CC9D937894D0}"/>
                </a:ext>
              </a:extLst>
            </p:cNvPr>
            <p:cNvSpPr txBox="1"/>
            <p:nvPr/>
          </p:nvSpPr>
          <p:spPr>
            <a:xfrm>
              <a:off x="4680595" y="3284984"/>
              <a:ext cx="86409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Conformidade / Oportunidades</a:t>
              </a:r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F5B571A8-8F77-0797-2B82-4666F004A89C}"/>
                </a:ext>
              </a:extLst>
            </p:cNvPr>
            <p:cNvSpPr txBox="1"/>
            <p:nvPr/>
          </p:nvSpPr>
          <p:spPr>
            <a:xfrm>
              <a:off x="5885314" y="3277581"/>
              <a:ext cx="13155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Não conformidade / Fraquezas ou Ameaças</a:t>
              </a:r>
            </a:p>
          </p:txBody>
        </p:sp>
      </p:grp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648A9732-425A-4A69-AC90-5EF0916D7ADD}"/>
              </a:ext>
            </a:extLst>
          </p:cNvPr>
          <p:cNvGrpSpPr/>
          <p:nvPr/>
        </p:nvGrpSpPr>
        <p:grpSpPr>
          <a:xfrm>
            <a:off x="6730472" y="1422338"/>
            <a:ext cx="2408399" cy="2376001"/>
            <a:chOff x="0" y="0"/>
            <a:chExt cx="2237239" cy="2543175"/>
          </a:xfrm>
        </p:grpSpPr>
        <p:pic>
          <p:nvPicPr>
            <p:cNvPr id="14" name="Imagem 13" descr="Free vector graphic: Silhouette, Man, Women'S - Free Image ...">
              <a:extLst>
                <a:ext uri="{FF2B5EF4-FFF2-40B4-BE49-F238E27FC236}">
                  <a16:creationId xmlns:a16="http://schemas.microsoft.com/office/drawing/2014/main" id="{AECFE4A6-AC7C-46AD-8E62-88DE270106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rgbClr val="5B9BD5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76"/>
            <a:stretch/>
          </p:blipFill>
          <p:spPr>
            <a:xfrm>
              <a:off x="381001" y="161925"/>
              <a:ext cx="628649" cy="2257426"/>
            </a:xfrm>
            <a:prstGeom prst="rect">
              <a:avLst/>
            </a:prstGeom>
          </p:spPr>
        </p:pic>
        <p:pic>
          <p:nvPicPr>
            <p:cNvPr id="15" name="Imagem 14" descr="Free vector graphic: Silhouette, Man, Women'S - Free Image ...">
              <a:extLst>
                <a:ext uri="{FF2B5EF4-FFF2-40B4-BE49-F238E27FC236}">
                  <a16:creationId xmlns:a16="http://schemas.microsoft.com/office/drawing/2014/main" id="{3F086BA6-91DC-41F1-A8B4-3AFCDC7DAD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duotone>
                <a:prstClr val="black"/>
                <a:srgbClr val="FF66CC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80"/>
            <a:stretch/>
          </p:blipFill>
          <p:spPr>
            <a:xfrm>
              <a:off x="1209675" y="190500"/>
              <a:ext cx="621046" cy="2257425"/>
            </a:xfrm>
            <a:prstGeom prst="rect">
              <a:avLst/>
            </a:prstGeom>
          </p:spPr>
        </p:pic>
        <p:graphicFrame>
          <p:nvGraphicFramePr>
            <p:cNvPr id="16" name="Gráfico 15">
              <a:extLst>
                <a:ext uri="{FF2B5EF4-FFF2-40B4-BE49-F238E27FC236}">
                  <a16:creationId xmlns:a16="http://schemas.microsoft.com/office/drawing/2014/main" id="{58C63796-8DAA-428C-BC00-0E8DF6B2E0F6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365163683"/>
                </p:ext>
              </p:extLst>
            </p:nvPr>
          </p:nvGraphicFramePr>
          <p:xfrm>
            <a:off x="0" y="0"/>
            <a:ext cx="2237239" cy="25431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</p:grpSp>
      <p:graphicFrame>
        <p:nvGraphicFramePr>
          <p:cNvPr id="17" name="Gráfico 16">
            <a:extLst>
              <a:ext uri="{FF2B5EF4-FFF2-40B4-BE49-F238E27FC236}">
                <a16:creationId xmlns:a16="http://schemas.microsoft.com/office/drawing/2014/main" id="{588A48CD-0AF9-420A-8420-13F105CD58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4961329"/>
              </p:ext>
            </p:extLst>
          </p:nvPr>
        </p:nvGraphicFramePr>
        <p:xfrm>
          <a:off x="-112446" y="2296339"/>
          <a:ext cx="4002222" cy="24288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3363056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ângulo de cantos arredondados 13">
            <a:extLst>
              <a:ext uri="{FF2B5EF4-FFF2-40B4-BE49-F238E27FC236}">
                <a16:creationId xmlns:a16="http://schemas.microsoft.com/office/drawing/2014/main" id="{60B28004-2733-4B1D-8150-86FAB6F2421F}"/>
              </a:ext>
            </a:extLst>
          </p:cNvPr>
          <p:cNvSpPr/>
          <p:nvPr/>
        </p:nvSpPr>
        <p:spPr>
          <a:xfrm>
            <a:off x="47254" y="168833"/>
            <a:ext cx="4571280" cy="717699"/>
          </a:xfrm>
          <a:prstGeom prst="roundRect">
            <a:avLst/>
          </a:prstGeom>
          <a:solidFill>
            <a:srgbClr val="A1A1A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300" dirty="0">
                <a:latin typeface="Arial Rounded MT Bold" panose="020F07040305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Avaliação Geral</a:t>
            </a:r>
            <a:endParaRPr lang="pt-BR" sz="30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B224C38-9713-0EB8-AF16-53653D86F04D}"/>
              </a:ext>
            </a:extLst>
          </p:cNvPr>
          <p:cNvSpPr txBox="1"/>
          <p:nvPr/>
        </p:nvSpPr>
        <p:spPr>
          <a:xfrm>
            <a:off x="17598" y="908720"/>
            <a:ext cx="12174402" cy="317186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r>
              <a:rPr lang="pt-BR" sz="14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9 - Como você avalia seu plano de saúde?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F87616B3-D2B9-FE52-60A4-9E395C0D29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3282320"/>
              </p:ext>
            </p:extLst>
          </p:nvPr>
        </p:nvGraphicFramePr>
        <p:xfrm>
          <a:off x="9221703" y="1449549"/>
          <a:ext cx="2848466" cy="1831214"/>
        </p:xfrm>
        <a:graphic>
          <a:graphicData uri="http://schemas.openxmlformats.org/drawingml/2006/table">
            <a:tbl>
              <a:tblPr/>
              <a:tblGrid>
                <a:gridCol w="1424233">
                  <a:extLst>
                    <a:ext uri="{9D8B030D-6E8A-4147-A177-3AD203B41FA5}">
                      <a16:colId xmlns:a16="http://schemas.microsoft.com/office/drawing/2014/main" val="3399568873"/>
                    </a:ext>
                  </a:extLst>
                </a:gridCol>
                <a:gridCol w="1424233">
                  <a:extLst>
                    <a:ext uri="{9D8B030D-6E8A-4147-A177-3AD203B41FA5}">
                      <a16:colId xmlns:a16="http://schemas.microsoft.com/office/drawing/2014/main" val="1949039527"/>
                    </a:ext>
                  </a:extLst>
                </a:gridCol>
              </a:tblGrid>
              <a:tr h="261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T2B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505740"/>
                  </a:ext>
                </a:extLst>
              </a:tr>
              <a:tr h="261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18 a 25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91,7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173083"/>
                  </a:ext>
                </a:extLst>
              </a:tr>
              <a:tr h="261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26 a 35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80,3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086560"/>
                  </a:ext>
                </a:extLst>
              </a:tr>
              <a:tr h="261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36 a 45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80,0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2628842"/>
                  </a:ext>
                </a:extLst>
              </a:tr>
              <a:tr h="261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46 a 55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83,3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269831"/>
                  </a:ext>
                </a:extLst>
              </a:tr>
              <a:tr h="261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56 a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86,5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673009"/>
                  </a:ext>
                </a:extLst>
              </a:tr>
              <a:tr h="261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Mais de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88,1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464123"/>
                  </a:ext>
                </a:extLst>
              </a:tr>
            </a:tbl>
          </a:graphicData>
        </a:graphic>
      </p:graphicFrame>
      <p:sp>
        <p:nvSpPr>
          <p:cNvPr id="10" name="Seta para a Direita 134">
            <a:extLst>
              <a:ext uri="{FF2B5EF4-FFF2-40B4-BE49-F238E27FC236}">
                <a16:creationId xmlns:a16="http://schemas.microsoft.com/office/drawing/2014/main" id="{A433F682-661A-198E-8D9F-50839D9F3C93}"/>
              </a:ext>
            </a:extLst>
          </p:cNvPr>
          <p:cNvSpPr/>
          <p:nvPr/>
        </p:nvSpPr>
        <p:spPr>
          <a:xfrm>
            <a:off x="489316" y="1564452"/>
            <a:ext cx="1737764" cy="937664"/>
          </a:xfrm>
          <a:prstGeom prst="rightArrow">
            <a:avLst/>
          </a:prstGeom>
          <a:solidFill>
            <a:sysClr val="window" lastClr="FFFFFF">
              <a:lumMod val="95000"/>
            </a:sys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kern="0" spc="30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+mn-cs"/>
              </a:rPr>
              <a:t>Percepção</a:t>
            </a:r>
          </a:p>
        </p:txBody>
      </p:sp>
      <p:graphicFrame>
        <p:nvGraphicFramePr>
          <p:cNvPr id="25" name="Tabela 24">
            <a:extLst>
              <a:ext uri="{FF2B5EF4-FFF2-40B4-BE49-F238E27FC236}">
                <a16:creationId xmlns:a16="http://schemas.microsoft.com/office/drawing/2014/main" id="{277E68C3-7E3D-4516-FA0A-FC5A85860B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2747541"/>
              </p:ext>
            </p:extLst>
          </p:nvPr>
        </p:nvGraphicFramePr>
        <p:xfrm>
          <a:off x="47328" y="5301208"/>
          <a:ext cx="5838625" cy="571500"/>
        </p:xfrm>
        <a:graphic>
          <a:graphicData uri="http://schemas.openxmlformats.org/drawingml/2006/table">
            <a:tbl>
              <a:tblPr/>
              <a:tblGrid>
                <a:gridCol w="5838625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374</a:t>
                      </a:r>
                      <a:r>
                        <a:rPr lang="pt-BR" sz="10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| Margem de Erro: </a:t>
                      </a:r>
                      <a:r>
                        <a:rPr lang="pt-BR" sz="10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5.04.</a:t>
                      </a:r>
                      <a:endParaRPr lang="pt-BR" sz="10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tenho como avaliar: </a:t>
                      </a:r>
                      <a:r>
                        <a:rPr lang="pt-BR" sz="10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 entrevistados</a:t>
                      </a:r>
                      <a:r>
                        <a:rPr lang="pt-BR" sz="10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indicadores).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9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Nota¹: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graphicFrame>
        <p:nvGraphicFramePr>
          <p:cNvPr id="26" name="Tabela 25">
            <a:extLst>
              <a:ext uri="{FF2B5EF4-FFF2-40B4-BE49-F238E27FC236}">
                <a16:creationId xmlns:a16="http://schemas.microsoft.com/office/drawing/2014/main" id="{3297DCCA-C5DC-7C88-DA44-4C9BBD5AC8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9031275"/>
              </p:ext>
            </p:extLst>
          </p:nvPr>
        </p:nvGraphicFramePr>
        <p:xfrm>
          <a:off x="63700" y="4287012"/>
          <a:ext cx="4448124" cy="678863"/>
        </p:xfrm>
        <a:graphic>
          <a:graphicData uri="http://schemas.openxmlformats.org/drawingml/2006/table">
            <a:tbl>
              <a:tblPr/>
              <a:tblGrid>
                <a:gridCol w="741354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741354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741354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741354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741354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741354">
                  <a:extLst>
                    <a:ext uri="{9D8B030D-6E8A-4147-A177-3AD203B41FA5}">
                      <a16:colId xmlns:a16="http://schemas.microsoft.com/office/drawing/2014/main" val="3527956893"/>
                    </a:ext>
                  </a:extLst>
                </a:gridCol>
              </a:tblGrid>
              <a:tr h="2989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189964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47,6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35,0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189964"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sp>
        <p:nvSpPr>
          <p:cNvPr id="27" name="Retângulo 26">
            <a:extLst>
              <a:ext uri="{FF2B5EF4-FFF2-40B4-BE49-F238E27FC236}">
                <a16:creationId xmlns:a16="http://schemas.microsoft.com/office/drawing/2014/main" id="{A47FADA0-F229-FD8D-BD6C-7CBCF5F53EED}"/>
              </a:ext>
            </a:extLst>
          </p:cNvPr>
          <p:cNvSpPr/>
          <p:nvPr/>
        </p:nvSpPr>
        <p:spPr>
          <a:xfrm>
            <a:off x="2289516" y="2026272"/>
            <a:ext cx="1486196" cy="2551928"/>
          </a:xfrm>
          <a:prstGeom prst="rect">
            <a:avLst/>
          </a:prstGeom>
          <a:noFill/>
          <a:ln w="12700" cap="flat" cmpd="sng" algn="ctr">
            <a:solidFill>
              <a:srgbClr val="FFE699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kern="0">
              <a:ln>
                <a:solidFill>
                  <a:srgbClr val="70AD47"/>
                </a:solidFill>
              </a:ln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6F4B5B65-6C21-00FA-54C5-3F76A3470FE2}"/>
              </a:ext>
            </a:extLst>
          </p:cNvPr>
          <p:cNvSpPr/>
          <p:nvPr/>
        </p:nvSpPr>
        <p:spPr>
          <a:xfrm>
            <a:off x="10644823" y="1700808"/>
            <a:ext cx="1423100" cy="271909"/>
          </a:xfrm>
          <a:prstGeom prst="rect">
            <a:avLst/>
          </a:prstGeom>
          <a:noFill/>
          <a:ln w="19050" cap="rnd" cmpd="sng" algn="ctr">
            <a:solidFill>
              <a:srgbClr val="70AD47"/>
            </a:solidFill>
            <a:prstDash val="sysDash"/>
            <a:miter lim="800000"/>
          </a:ln>
          <a:effectLst/>
        </p:spPr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74C9C127-14FA-97C6-DBC3-D19B6A51F14E}"/>
              </a:ext>
            </a:extLst>
          </p:cNvPr>
          <p:cNvSpPr/>
          <p:nvPr/>
        </p:nvSpPr>
        <p:spPr>
          <a:xfrm>
            <a:off x="10644823" y="2218839"/>
            <a:ext cx="1423100" cy="283277"/>
          </a:xfrm>
          <a:prstGeom prst="rect">
            <a:avLst/>
          </a:prstGeom>
          <a:noFill/>
          <a:ln w="19050" cap="rnd" cmpd="sng" algn="ctr">
            <a:solidFill>
              <a:srgbClr val="FF7C80"/>
            </a:solidFill>
            <a:prstDash val="sysDash"/>
            <a:miter lim="800000"/>
          </a:ln>
          <a:effectLst/>
        </p:spPr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E07586F0-8498-108A-5205-09319E777897}"/>
              </a:ext>
            </a:extLst>
          </p:cNvPr>
          <p:cNvSpPr/>
          <p:nvPr/>
        </p:nvSpPr>
        <p:spPr>
          <a:xfrm>
            <a:off x="6716247" y="3824869"/>
            <a:ext cx="5321757" cy="2880320"/>
          </a:xfrm>
          <a:prstGeom prst="rect">
            <a:avLst/>
          </a:prstGeom>
          <a:solidFill>
            <a:srgbClr val="F9F9F9"/>
          </a:solidFill>
          <a:ln w="635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80000" tIns="36000" rIns="180000" bIns="37806" rtlCol="0" anchor="ctr"/>
          <a:lstStyle/>
          <a:p>
            <a:pPr algn="just"/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Dentre os beneficiários que souberam avaliar o plano de saúde,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84% 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avaliaram positivamente, classificando o atributo em patamar de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Conformidade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Ponto de positivo para o índice de insatisfeitos, com apenas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2,4%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(soma das menções negativas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Muito Ruim 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Ruim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Observamos então que o índice de não satisfeitos se concentra no gradiente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Regular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13,6% 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citações.</a:t>
            </a:r>
          </a:p>
          <a:p>
            <a:pPr algn="just"/>
            <a:endParaRPr lang="pt-BR" sz="40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Ponto de atenção 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ao viés de baixa entre as menções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Bom 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Muito bom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12,8pp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que indica probabilidade de migração de satisfação para não satisfação.</a:t>
            </a:r>
            <a:endParaRPr lang="pt-BR" sz="90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pt-BR" sz="40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Analisando os perfis, a variação entre os gêneros é pequena ficando dentro da margem de erro, logo não é possível dizer que há um gênero com melhor resultado que outro.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Porém vale destacar que ambos alcançaram o patamar de </a:t>
            </a:r>
            <a:r>
              <a:rPr lang="pt-BR" sz="1200" b="1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Conformidade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.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Por faixa etária, o público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18 a 25 anos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são os mais satisfeitos, com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91,7% 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das menções, atingindo o patamar de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Excelência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Os menos satisfeitos são beneficiários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36 a 45 anos 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 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80%,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avaliando o atributo em</a:t>
            </a: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Conformidade.</a:t>
            </a:r>
          </a:p>
        </p:txBody>
      </p:sp>
      <p:pic>
        <p:nvPicPr>
          <p:cNvPr id="31" name="Gráfico 30" descr="Fala com preenchimento sólido">
            <a:extLst>
              <a:ext uri="{FF2B5EF4-FFF2-40B4-BE49-F238E27FC236}">
                <a16:creationId xmlns:a16="http://schemas.microsoft.com/office/drawing/2014/main" id="{C589D39E-B20E-B5F0-C867-8698AB7DDE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7174" y="3417410"/>
            <a:ext cx="638645" cy="638645"/>
          </a:xfrm>
          <a:prstGeom prst="rect">
            <a:avLst/>
          </a:prstGeom>
        </p:spPr>
      </p:pic>
      <p:sp>
        <p:nvSpPr>
          <p:cNvPr id="35" name="Círculo Q4">
            <a:extLst>
              <a:ext uri="{FF2B5EF4-FFF2-40B4-BE49-F238E27FC236}">
                <a16:creationId xmlns:a16="http://schemas.microsoft.com/office/drawing/2014/main" id="{7EBB0DC3-AAD4-7173-1FE0-D3D96E0033F0}"/>
              </a:ext>
            </a:extLst>
          </p:cNvPr>
          <p:cNvSpPr/>
          <p:nvPr/>
        </p:nvSpPr>
        <p:spPr>
          <a:xfrm>
            <a:off x="2693635" y="1694400"/>
            <a:ext cx="667503" cy="663744"/>
          </a:xfrm>
          <a:prstGeom prst="ellipse">
            <a:avLst/>
          </a:prstGeom>
          <a:solidFill>
            <a:srgbClr val="FFE69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84,0</a:t>
            </a:r>
            <a:endParaRPr lang="pt-BR" sz="1800" b="1" kern="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/>
            </a:endParaRP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7E23DDC5-812C-52CE-778E-7211A3724B8C}"/>
              </a:ext>
            </a:extLst>
          </p:cNvPr>
          <p:cNvGrpSpPr/>
          <p:nvPr/>
        </p:nvGrpSpPr>
        <p:grpSpPr>
          <a:xfrm>
            <a:off x="17597" y="6030691"/>
            <a:ext cx="4002330" cy="720080"/>
            <a:chOff x="3198545" y="2908991"/>
            <a:chExt cx="4002330" cy="720080"/>
          </a:xfrm>
        </p:grpSpPr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0EAE6DFF-C814-CD90-7EB7-429E149D8F23}"/>
                </a:ext>
              </a:extLst>
            </p:cNvPr>
            <p:cNvSpPr/>
            <p:nvPr/>
          </p:nvSpPr>
          <p:spPr>
            <a:xfrm>
              <a:off x="3198545" y="2908991"/>
              <a:ext cx="3786306" cy="72008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16456AD5-1477-AE93-C307-105B3679129B}"/>
                </a:ext>
              </a:extLst>
            </p:cNvPr>
            <p:cNvSpPr txBox="1"/>
            <p:nvPr/>
          </p:nvSpPr>
          <p:spPr>
            <a:xfrm>
              <a:off x="3703909" y="3272128"/>
              <a:ext cx="61664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Excelência / Força</a:t>
              </a:r>
            </a:p>
          </p:txBody>
        </p:sp>
        <p:sp>
          <p:nvSpPr>
            <p:cNvPr id="9" name="Retângulo de cantos arredondados 247">
              <a:extLst>
                <a:ext uri="{FF2B5EF4-FFF2-40B4-BE49-F238E27FC236}">
                  <a16:creationId xmlns:a16="http://schemas.microsoft.com/office/drawing/2014/main" id="{8E8F2209-2539-B17B-AB80-42D6E45890D2}"/>
                </a:ext>
              </a:extLst>
            </p:cNvPr>
            <p:cNvSpPr/>
            <p:nvPr/>
          </p:nvSpPr>
          <p:spPr>
            <a:xfrm>
              <a:off x="4282764" y="3307683"/>
              <a:ext cx="441876" cy="268671"/>
            </a:xfrm>
            <a:prstGeom prst="roundRect">
              <a:avLst/>
            </a:prstGeom>
            <a:solidFill>
              <a:srgbClr val="FFE69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itchFamily="34" charset="0"/>
                </a:rPr>
                <a:t>80 a 89%</a:t>
              </a:r>
            </a:p>
          </p:txBody>
        </p:sp>
        <p:sp>
          <p:nvSpPr>
            <p:cNvPr id="11" name="Retângulo de cantos arredondados 248">
              <a:extLst>
                <a:ext uri="{FF2B5EF4-FFF2-40B4-BE49-F238E27FC236}">
                  <a16:creationId xmlns:a16="http://schemas.microsoft.com/office/drawing/2014/main" id="{E2F6C4DE-65FA-BC3F-9C95-6342C4C68877}"/>
                </a:ext>
              </a:extLst>
            </p:cNvPr>
            <p:cNvSpPr/>
            <p:nvPr/>
          </p:nvSpPr>
          <p:spPr>
            <a:xfrm>
              <a:off x="5483262" y="3314818"/>
              <a:ext cx="441876" cy="268671"/>
            </a:xfrm>
            <a:prstGeom prst="roundRect">
              <a:avLst/>
            </a:prstGeom>
            <a:solidFill>
              <a:srgbClr val="FF7C8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itchFamily="34" charset="0"/>
                </a:rPr>
                <a:t>0 a 79%</a:t>
              </a:r>
            </a:p>
          </p:txBody>
        </p:sp>
        <p:sp>
          <p:nvSpPr>
            <p:cNvPr id="12" name="Retângulo de cantos arredondados 246">
              <a:extLst>
                <a:ext uri="{FF2B5EF4-FFF2-40B4-BE49-F238E27FC236}">
                  <a16:creationId xmlns:a16="http://schemas.microsoft.com/office/drawing/2014/main" id="{5F56D530-9F2F-FA19-29A5-534DDBE6178F}"/>
                </a:ext>
              </a:extLst>
            </p:cNvPr>
            <p:cNvSpPr/>
            <p:nvPr/>
          </p:nvSpPr>
          <p:spPr>
            <a:xfrm>
              <a:off x="3294308" y="3301752"/>
              <a:ext cx="441876" cy="268671"/>
            </a:xfrm>
            <a:prstGeom prst="roundRect">
              <a:avLst/>
            </a:prstGeom>
            <a:solidFill>
              <a:srgbClr val="70AD4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itchFamily="34" charset="0"/>
                </a:rPr>
                <a:t>90 a 100%</a:t>
              </a:r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540B883C-F6ED-DB96-2FF0-407FF688BE25}"/>
                </a:ext>
              </a:extLst>
            </p:cNvPr>
            <p:cNvSpPr txBox="1"/>
            <p:nvPr/>
          </p:nvSpPr>
          <p:spPr>
            <a:xfrm>
              <a:off x="3220353" y="2966183"/>
              <a:ext cx="26807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1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cs typeface="+mn-cs"/>
                </a:rPr>
                <a:t>% Satisfação</a:t>
              </a:r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07AFCBB4-E684-1D8E-E216-BDD706F119A9}"/>
                </a:ext>
              </a:extLst>
            </p:cNvPr>
            <p:cNvSpPr txBox="1"/>
            <p:nvPr/>
          </p:nvSpPr>
          <p:spPr>
            <a:xfrm>
              <a:off x="4680595" y="3284984"/>
              <a:ext cx="86409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Conformidade / Oportunidades</a:t>
              </a:r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1B31CCCF-3929-17B9-6E16-0668BD3A8E53}"/>
                </a:ext>
              </a:extLst>
            </p:cNvPr>
            <p:cNvSpPr txBox="1"/>
            <p:nvPr/>
          </p:nvSpPr>
          <p:spPr>
            <a:xfrm>
              <a:off x="5885314" y="3277581"/>
              <a:ext cx="13155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Não conformidade / Fraquezas ou Ameaças</a:t>
              </a:r>
            </a:p>
          </p:txBody>
        </p:sp>
      </p:grp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77FD3FE7-A7CE-4452-9B3F-445E46364F24}"/>
              </a:ext>
            </a:extLst>
          </p:cNvPr>
          <p:cNvGrpSpPr/>
          <p:nvPr/>
        </p:nvGrpSpPr>
        <p:grpSpPr>
          <a:xfrm>
            <a:off x="6883445" y="1337387"/>
            <a:ext cx="2408399" cy="2376001"/>
            <a:chOff x="0" y="0"/>
            <a:chExt cx="2237239" cy="2543175"/>
          </a:xfrm>
        </p:grpSpPr>
        <p:pic>
          <p:nvPicPr>
            <p:cNvPr id="14" name="Imagem 13" descr="Free vector graphic: Silhouette, Man, Women'S - Free Image ...">
              <a:extLst>
                <a:ext uri="{FF2B5EF4-FFF2-40B4-BE49-F238E27FC236}">
                  <a16:creationId xmlns:a16="http://schemas.microsoft.com/office/drawing/2014/main" id="{1D7FE2C7-68BE-4CC3-B432-6A7CEF9C8B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rgbClr val="5B9BD5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76"/>
            <a:stretch/>
          </p:blipFill>
          <p:spPr>
            <a:xfrm>
              <a:off x="381001" y="161925"/>
              <a:ext cx="628649" cy="2257426"/>
            </a:xfrm>
            <a:prstGeom prst="rect">
              <a:avLst/>
            </a:prstGeom>
          </p:spPr>
        </p:pic>
        <p:pic>
          <p:nvPicPr>
            <p:cNvPr id="15" name="Imagem 14" descr="Free vector graphic: Silhouette, Man, Women'S - Free Image ...">
              <a:extLst>
                <a:ext uri="{FF2B5EF4-FFF2-40B4-BE49-F238E27FC236}">
                  <a16:creationId xmlns:a16="http://schemas.microsoft.com/office/drawing/2014/main" id="{51AA0A2E-85F9-42F2-A467-A9F09CD486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duotone>
                <a:prstClr val="black"/>
                <a:srgbClr val="FF66CC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80"/>
            <a:stretch/>
          </p:blipFill>
          <p:spPr>
            <a:xfrm>
              <a:off x="1209675" y="190500"/>
              <a:ext cx="621046" cy="2257425"/>
            </a:xfrm>
            <a:prstGeom prst="rect">
              <a:avLst/>
            </a:prstGeom>
          </p:spPr>
        </p:pic>
        <p:graphicFrame>
          <p:nvGraphicFramePr>
            <p:cNvPr id="16" name="Gráfico 15">
              <a:extLst>
                <a:ext uri="{FF2B5EF4-FFF2-40B4-BE49-F238E27FC236}">
                  <a16:creationId xmlns:a16="http://schemas.microsoft.com/office/drawing/2014/main" id="{B35764E4-EA90-4C08-A1C3-57AFBE54AFDE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0" y="0"/>
            <a:ext cx="2237239" cy="25431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</p:grpSp>
      <p:graphicFrame>
        <p:nvGraphicFramePr>
          <p:cNvPr id="17" name="Gráfico 16">
            <a:extLst>
              <a:ext uri="{FF2B5EF4-FFF2-40B4-BE49-F238E27FC236}">
                <a16:creationId xmlns:a16="http://schemas.microsoft.com/office/drawing/2014/main" id="{59F961E5-0240-483B-8BA6-3FEFC60BDA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5429888"/>
              </p:ext>
            </p:extLst>
          </p:nvPr>
        </p:nvGraphicFramePr>
        <p:xfrm>
          <a:off x="-26842" y="2204864"/>
          <a:ext cx="3932990" cy="25259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3287578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ângulo de cantos arredondados 13">
            <a:extLst>
              <a:ext uri="{FF2B5EF4-FFF2-40B4-BE49-F238E27FC236}">
                <a16:creationId xmlns:a16="http://schemas.microsoft.com/office/drawing/2014/main" id="{60B28004-2733-4B1D-8150-86FAB6F2421F}"/>
              </a:ext>
            </a:extLst>
          </p:cNvPr>
          <p:cNvSpPr/>
          <p:nvPr/>
        </p:nvSpPr>
        <p:spPr>
          <a:xfrm>
            <a:off x="47254" y="168833"/>
            <a:ext cx="4896618" cy="717699"/>
          </a:xfrm>
          <a:prstGeom prst="roundRect">
            <a:avLst/>
          </a:prstGeom>
          <a:solidFill>
            <a:srgbClr val="A1A1A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300" dirty="0">
                <a:latin typeface="Arial Rounded MT Bold" panose="020F0704030504030204" pitchFamily="34" charset="0"/>
              </a:rPr>
              <a:t>Recomendação</a:t>
            </a:r>
            <a:endParaRPr lang="pt-BR" sz="30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B224C38-9713-0EB8-AF16-53653D86F04D}"/>
              </a:ext>
            </a:extLst>
          </p:cNvPr>
          <p:cNvSpPr txBox="1"/>
          <p:nvPr/>
        </p:nvSpPr>
        <p:spPr>
          <a:xfrm>
            <a:off x="-47328" y="890919"/>
            <a:ext cx="12192000" cy="317186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r>
              <a:rPr lang="pt-BR" sz="14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10 - Você recomendaria o seu plano de saúde para amigos ou familiares?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F2035C86-E8D8-9EDD-4FFF-17372FB29F78}"/>
              </a:ext>
            </a:extLst>
          </p:cNvPr>
          <p:cNvGrpSpPr/>
          <p:nvPr/>
        </p:nvGrpSpPr>
        <p:grpSpPr>
          <a:xfrm>
            <a:off x="72737" y="5517233"/>
            <a:ext cx="12071935" cy="1224135"/>
            <a:chOff x="31170" y="4797152"/>
            <a:chExt cx="10677178" cy="1559201"/>
          </a:xfrm>
        </p:grpSpPr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010CC7BB-ADA0-9DBC-7473-77FE973EFC0C}"/>
                </a:ext>
              </a:extLst>
            </p:cNvPr>
            <p:cNvSpPr/>
            <p:nvPr/>
          </p:nvSpPr>
          <p:spPr>
            <a:xfrm>
              <a:off x="51819" y="4797152"/>
              <a:ext cx="10656529" cy="1559201"/>
            </a:xfrm>
            <a:prstGeom prst="rect">
              <a:avLst/>
            </a:prstGeom>
            <a:solidFill>
              <a:srgbClr val="F9F9F9"/>
            </a:solidFill>
            <a:ln w="635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80000" tIns="36000" rIns="180000" bIns="37806" rtlCol="0" anchor="ctr"/>
            <a:lstStyle/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200" b="1" kern="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28921369-3F7B-9C39-41DF-9F45933BC70C}"/>
                </a:ext>
              </a:extLst>
            </p:cNvPr>
            <p:cNvSpPr txBox="1"/>
            <p:nvPr/>
          </p:nvSpPr>
          <p:spPr>
            <a:xfrm>
              <a:off x="31170" y="4869160"/>
              <a:ext cx="10656529" cy="13720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Dentre os beneficiários que souberam avaliar a recomendação do plano de saúde,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76,5% 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recomendariam o plano, citando então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Recomendaria ou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Definitivamente recomendaria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  <a:p>
              <a:pPr algn="just"/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Ponto de atenção ao alto viés de baixa de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47,1pp 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entre as opções positivas, indicando probabilidade de migração de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Recomendaria 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para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Neutralidade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(Indiferente) e também para a soma de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Não Recomendaria 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Recomendaria com ressalva 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com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17,4% 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 citações negativas.</a:t>
              </a:r>
            </a:p>
            <a:p>
              <a:pPr algn="just"/>
              <a:endParaRPr lang="pt-BR" sz="4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just"/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Analisando os perfis, a variação entre os gêneros é pequena ficando dentro da margem de erro, logo não é possível dizer que há um gênero com melhor resultado que outro. Por faixa etária se destacam os beneficiários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 18 a 25 anos 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com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91,9% 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 citações positivas e sendo o público que mais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Definitivamente recomendaria</a:t>
              </a:r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com </a:t>
              </a:r>
              <a:r>
                <a:rPr lang="pt-BR" sz="1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21,6%.</a:t>
              </a:r>
              <a:endPara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4" name="Retângulo Arredondado 12">
            <a:extLst>
              <a:ext uri="{FF2B5EF4-FFF2-40B4-BE49-F238E27FC236}">
                <a16:creationId xmlns:a16="http://schemas.microsoft.com/office/drawing/2014/main" id="{C56E7510-C646-84BD-3937-2817A36E68DE}"/>
              </a:ext>
            </a:extLst>
          </p:cNvPr>
          <p:cNvSpPr/>
          <p:nvPr/>
        </p:nvSpPr>
        <p:spPr>
          <a:xfrm>
            <a:off x="343098" y="1460537"/>
            <a:ext cx="900115" cy="572599"/>
          </a:xfrm>
          <a:prstGeom prst="round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kern="0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Negativo 17,4</a:t>
            </a:r>
            <a:endParaRPr lang="pt-BR" sz="1600" b="1" kern="0" dirty="0">
              <a:solidFill>
                <a:schemeClr val="bg2">
                  <a:lumMod val="50000"/>
                </a:schemeClr>
              </a:solidFill>
              <a:latin typeface="Calibri" panose="020F0502020204030204"/>
            </a:endParaRPr>
          </a:p>
        </p:txBody>
      </p:sp>
      <p:pic>
        <p:nvPicPr>
          <p:cNvPr id="9" name="Gráfico 8" descr="Fala com preenchimento sólido">
            <a:extLst>
              <a:ext uri="{FF2B5EF4-FFF2-40B4-BE49-F238E27FC236}">
                <a16:creationId xmlns:a16="http://schemas.microsoft.com/office/drawing/2014/main" id="{A06A105A-B94E-76A1-E3BD-972818202A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27016" y="5103070"/>
            <a:ext cx="638645" cy="638645"/>
          </a:xfrm>
          <a:prstGeom prst="rect">
            <a:avLst/>
          </a:prstGeom>
        </p:spPr>
      </p:pic>
      <p:sp>
        <p:nvSpPr>
          <p:cNvPr id="15" name="Retângulo Arredondado 12">
            <a:extLst>
              <a:ext uri="{FF2B5EF4-FFF2-40B4-BE49-F238E27FC236}">
                <a16:creationId xmlns:a16="http://schemas.microsoft.com/office/drawing/2014/main" id="{8DF7DFB8-8F41-FD6E-AF28-7D810C187E4D}"/>
              </a:ext>
            </a:extLst>
          </p:cNvPr>
          <p:cNvSpPr/>
          <p:nvPr/>
        </p:nvSpPr>
        <p:spPr>
          <a:xfrm>
            <a:off x="2477322" y="1464328"/>
            <a:ext cx="828001" cy="572599"/>
          </a:xfrm>
          <a:prstGeom prst="roundRect">
            <a:avLst/>
          </a:prstGeom>
          <a:solidFill>
            <a:srgbClr val="44546A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kern="0" dirty="0">
                <a:solidFill>
                  <a:prstClr val="white"/>
                </a:solidFill>
                <a:latin typeface="Calibri"/>
                <a:cs typeface="Calibri"/>
              </a:rPr>
              <a:t>Positivo 76,5</a:t>
            </a:r>
            <a:endParaRPr lang="pt-BR" sz="1400" b="1" kern="0" dirty="0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598F622F-DF7E-8CD8-334C-91EC1EBA44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8500780"/>
              </p:ext>
            </p:extLst>
          </p:nvPr>
        </p:nvGraphicFramePr>
        <p:xfrm>
          <a:off x="91085" y="3715561"/>
          <a:ext cx="4708771" cy="793559"/>
        </p:xfrm>
        <a:graphic>
          <a:graphicData uri="http://schemas.openxmlformats.org/drawingml/2006/table">
            <a:tbl>
              <a:tblPr/>
              <a:tblGrid>
                <a:gridCol w="856140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856140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856140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856140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856140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428071">
                  <a:extLst>
                    <a:ext uri="{9D8B030D-6E8A-4147-A177-3AD203B41FA5}">
                      <a16:colId xmlns:a16="http://schemas.microsoft.com/office/drawing/2014/main" val="3527956893"/>
                    </a:ext>
                  </a:extLst>
                </a:gridCol>
              </a:tblGrid>
              <a:tr h="34944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 recomendaria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Recomendaria com ressalvas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Indiferente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Recomendaria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Definitivamente recomendaria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  <a:p>
                      <a:pPr algn="ctr" fontAlgn="b"/>
                      <a:r>
                        <a:rPr lang="pt-BR" sz="10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sei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2205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60,8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222059">
                <a:tc gridSpan="6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EDE7BAF8-577F-CCDD-198E-0CB695F6F4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6562342"/>
              </p:ext>
            </p:extLst>
          </p:nvPr>
        </p:nvGraphicFramePr>
        <p:xfrm>
          <a:off x="72737" y="4797152"/>
          <a:ext cx="5981581" cy="580147"/>
        </p:xfrm>
        <a:graphic>
          <a:graphicData uri="http://schemas.openxmlformats.org/drawingml/2006/table">
            <a:tbl>
              <a:tblPr/>
              <a:tblGrid>
                <a:gridCol w="5981581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9147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374 </a:t>
                      </a:r>
                      <a:r>
                        <a:rPr lang="pt-BR" sz="10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| Margem de Erro: </a:t>
                      </a:r>
                      <a:r>
                        <a:rPr lang="pt-BR" sz="10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5.04.</a:t>
                      </a:r>
                      <a:endParaRPr lang="pt-BR" sz="10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 sei/Não tenho como avaliar:</a:t>
                      </a:r>
                      <a:r>
                        <a:rPr lang="pt-BR" sz="10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6 entrevistados</a:t>
                      </a:r>
                      <a:r>
                        <a:rPr lang="pt-BR" sz="10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indicadores).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9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Nota¹: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4212B5AF-8CBE-8C18-1727-6E60DDB01C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5683748"/>
              </p:ext>
            </p:extLst>
          </p:nvPr>
        </p:nvGraphicFramePr>
        <p:xfrm>
          <a:off x="6182682" y="1196752"/>
          <a:ext cx="5889982" cy="3590544"/>
        </p:xfrm>
        <a:graphic>
          <a:graphicData uri="http://schemas.openxmlformats.org/drawingml/2006/table">
            <a:tbl>
              <a:tblPr/>
              <a:tblGrid>
                <a:gridCol w="1065982">
                  <a:extLst>
                    <a:ext uri="{9D8B030D-6E8A-4147-A177-3AD203B41FA5}">
                      <a16:colId xmlns:a16="http://schemas.microsoft.com/office/drawing/2014/main" val="4043476719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887322865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3049385244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3504795122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4252080179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2431796243"/>
                    </a:ext>
                  </a:extLst>
                </a:gridCol>
              </a:tblGrid>
              <a:tr h="394159"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 </a:t>
                      </a:r>
                      <a:br>
                        <a:rPr lang="pt-BR" sz="11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1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recomendaria</a:t>
                      </a: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Recomendaria com ressalvas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Indiferente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Recomendaria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Definitivamente</a:t>
                      </a:r>
                      <a:b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recomendaria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320232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Feminino</a:t>
                      </a: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4,1</a:t>
                      </a:r>
                    </a:p>
                  </a:txBody>
                  <a:tcPr marL="7620" marR="7620" marT="762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12,4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6,9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62,7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13,8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039910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76,5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0874726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Masculino</a:t>
                      </a: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4,5</a:t>
                      </a:r>
                    </a:p>
                  </a:txBody>
                  <a:tcPr marL="7620" marR="7620" marT="762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5,1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60,5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15,9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443621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76,4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9845903"/>
                  </a:ext>
                </a:extLst>
              </a:tr>
              <a:tr h="295752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9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9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9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9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9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770574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18 a 25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7620" marR="7620" marT="762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5,4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2,7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70,3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21,6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085382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91,9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3497855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26 a 35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2,8</a:t>
                      </a:r>
                    </a:p>
                  </a:txBody>
                  <a:tcPr marL="7620" marR="7620" marT="762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16,7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11,1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61,1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8,3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129766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  <a:endParaRPr lang="pt-BR" sz="9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69,4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3090285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36 a 45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6,7</a:t>
                      </a:r>
                    </a:p>
                  </a:txBody>
                  <a:tcPr marL="7620" marR="7620" marT="762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17,8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5,6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58,9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11,1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840701"/>
                  </a:ext>
                </a:extLst>
              </a:tr>
              <a:tr h="171569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6281502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46 a 55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7620" marR="7620" marT="762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13,6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60,6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19,7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503933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80,3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0353695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56 a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8,0</a:t>
                      </a:r>
                    </a:p>
                  </a:txBody>
                  <a:tcPr marL="7620" marR="7620" marT="762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60,0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353387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76,0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4521675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Mais de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3,4</a:t>
                      </a:r>
                    </a:p>
                  </a:txBody>
                  <a:tcPr marL="7620" marR="7620" marT="762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6,8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8,5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64,4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16,9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565186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81,4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5176404"/>
                  </a:ext>
                </a:extLst>
              </a:tr>
            </a:tbl>
          </a:graphicData>
        </a:graphic>
      </p:graphicFrame>
      <p:sp>
        <p:nvSpPr>
          <p:cNvPr id="10" name="Retângulo 9">
            <a:extLst>
              <a:ext uri="{FF2B5EF4-FFF2-40B4-BE49-F238E27FC236}">
                <a16:creationId xmlns:a16="http://schemas.microsoft.com/office/drawing/2014/main" id="{594FA14A-D6B2-E2F5-6559-6898DCF165B4}"/>
              </a:ext>
            </a:extLst>
          </p:cNvPr>
          <p:cNvSpPr/>
          <p:nvPr/>
        </p:nvSpPr>
        <p:spPr>
          <a:xfrm>
            <a:off x="10117707" y="2800248"/>
            <a:ext cx="1944016" cy="180000"/>
          </a:xfrm>
          <a:prstGeom prst="rect">
            <a:avLst/>
          </a:prstGeom>
          <a:noFill/>
          <a:ln w="19050" cap="rnd" cmpd="sng" algn="ctr">
            <a:solidFill>
              <a:srgbClr val="70AD47"/>
            </a:solidFill>
            <a:prstDash val="sysDash"/>
            <a:miter lim="800000"/>
          </a:ln>
          <a:effectLst/>
        </p:spPr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A935D047-B198-2352-7B7F-B11EEEBC33D1}"/>
              </a:ext>
            </a:extLst>
          </p:cNvPr>
          <p:cNvSpPr/>
          <p:nvPr/>
        </p:nvSpPr>
        <p:spPr>
          <a:xfrm>
            <a:off x="10128448" y="3168854"/>
            <a:ext cx="1944016" cy="180000"/>
          </a:xfrm>
          <a:prstGeom prst="rect">
            <a:avLst/>
          </a:prstGeom>
          <a:noFill/>
          <a:ln w="19050" cap="rnd" cmpd="sng" algn="ctr">
            <a:solidFill>
              <a:srgbClr val="FF7979"/>
            </a:solidFill>
            <a:prstDash val="sysDash"/>
            <a:miter lim="800000"/>
          </a:ln>
          <a:effectLst/>
        </p:spPr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E1189237-BFF7-4D9A-878C-FE870B5F70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8528866"/>
              </p:ext>
            </p:extLst>
          </p:nvPr>
        </p:nvGraphicFramePr>
        <p:xfrm>
          <a:off x="-96687" y="2229604"/>
          <a:ext cx="4608512" cy="17034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754769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3">
            <a:extLst>
              <a:ext uri="{FF2B5EF4-FFF2-40B4-BE49-F238E27FC236}">
                <a16:creationId xmlns:a16="http://schemas.microsoft.com/office/drawing/2014/main" id="{1B190540-BAEC-1DB4-7CD3-0201AEDEF67F}"/>
              </a:ext>
            </a:extLst>
          </p:cNvPr>
          <p:cNvSpPr/>
          <p:nvPr/>
        </p:nvSpPr>
        <p:spPr>
          <a:xfrm>
            <a:off x="47254" y="168833"/>
            <a:ext cx="3528466" cy="717699"/>
          </a:xfrm>
          <a:prstGeom prst="roundRect">
            <a:avLst/>
          </a:prstGeom>
          <a:solidFill>
            <a:srgbClr val="A1A1A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300" dirty="0">
                <a:latin typeface="Arial Rounded MT Bold" panose="020F0704030504030204" pitchFamily="34" charset="0"/>
              </a:rPr>
              <a:t>Conclusões</a:t>
            </a:r>
            <a:endParaRPr lang="pt-BR" sz="30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DA4AA2C-E9D6-DAD5-4B4A-3122061A06A4}"/>
              </a:ext>
            </a:extLst>
          </p:cNvPr>
          <p:cNvSpPr txBox="1"/>
          <p:nvPr/>
        </p:nvSpPr>
        <p:spPr>
          <a:xfrm>
            <a:off x="0" y="1142912"/>
            <a:ext cx="12191999" cy="4733779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marL="285750" indent="-285750" algn="just" fontAlgn="auto">
              <a:spcBef>
                <a:spcPts val="0"/>
              </a:spcBef>
              <a:spcAft>
                <a:spcPts val="600"/>
              </a:spcAft>
              <a:buClr>
                <a:srgbClr val="0B335E"/>
              </a:buClr>
              <a:buFont typeface="Wingdings" panose="05000000000000000000" pitchFamily="2" charset="2"/>
              <a:buChar char="v"/>
            </a:pPr>
            <a:r>
              <a:rPr lang="pt-BR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Analisando o desempenho do plano </a:t>
            </a:r>
            <a:r>
              <a:rPr lang="pt-BR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ea typeface="Cambria" panose="02040503050406030204" pitchFamily="18" charset="0"/>
                <a:cs typeface="+mn-cs"/>
              </a:rPr>
              <a:t>UNIMED POÇOS DE CALDAS</a:t>
            </a:r>
            <a:r>
              <a:rPr lang="pt-BR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, referindo-se a aspectos que investigam a satisfação do beneficiário (questões com 5 gradientes) observamos que um atributo entrou em patamar de </a:t>
            </a:r>
            <a:r>
              <a:rPr lang="pt-BR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Excelência, </a:t>
            </a:r>
            <a:r>
              <a:rPr lang="pt-BR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três dos atributos entraram em patamar de </a:t>
            </a:r>
            <a:r>
              <a:rPr lang="pt-BR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Conformidade </a:t>
            </a:r>
            <a:r>
              <a:rPr lang="pt-BR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e apenas um ficou em </a:t>
            </a:r>
            <a:r>
              <a:rPr lang="pt-BR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Não Conformidade.</a:t>
            </a:r>
            <a:endParaRPr lang="pt-BR" sz="14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cs typeface="+mn-cs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600"/>
              </a:spcAft>
              <a:buClr>
                <a:srgbClr val="0B335E"/>
              </a:buClr>
              <a:buFont typeface="Wingdings" panose="05000000000000000000" pitchFamily="2" charset="2"/>
              <a:buChar char="v"/>
            </a:pPr>
            <a:endParaRPr lang="pt-BR" sz="11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cs typeface="+mn-cs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600"/>
              </a:spcAft>
              <a:buClr>
                <a:srgbClr val="0B335E"/>
              </a:buClr>
              <a:buFont typeface="Wingdings" panose="05000000000000000000" pitchFamily="2" charset="2"/>
              <a:buChar char="v"/>
            </a:pPr>
            <a:r>
              <a:rPr lang="pt-BR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O melhor desempenho ocorreu na questão 8, que se refere a facilidade no preenchimento e envio dos documentos ou formulários exigidos pelo plano de saúde, classificada</a:t>
            </a:r>
            <a:r>
              <a:rPr lang="pt-BR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 </a:t>
            </a:r>
            <a:r>
              <a:rPr lang="pt-BR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no patamar de </a:t>
            </a:r>
            <a:r>
              <a:rPr lang="pt-BR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Excelência,</a:t>
            </a:r>
            <a:r>
              <a:rPr lang="pt-BR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 com </a:t>
            </a:r>
            <a:r>
              <a:rPr lang="pt-BR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90,8%</a:t>
            </a:r>
            <a:r>
              <a:rPr lang="pt-BR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. 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600"/>
              </a:spcAft>
              <a:buClr>
                <a:srgbClr val="0B335E"/>
              </a:buClr>
              <a:buFont typeface="Wingdings" panose="05000000000000000000" pitchFamily="2" charset="2"/>
              <a:buChar char="v"/>
            </a:pPr>
            <a:endParaRPr lang="pt-BR" sz="11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cs typeface="+mn-cs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600"/>
              </a:spcAft>
              <a:buClr>
                <a:srgbClr val="0B335E"/>
              </a:buClr>
              <a:buFont typeface="Wingdings" panose="05000000000000000000" pitchFamily="2" charset="2"/>
              <a:buChar char="v"/>
            </a:pPr>
            <a:r>
              <a:rPr lang="pt-BR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O menor desempenho ocorreu na questão 5, que se refere a facilidade de acesso à lista de prestadores de serviços credenciados pelo plano de saúde, classificada no patamar de </a:t>
            </a:r>
            <a:r>
              <a:rPr lang="pt-BR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Não</a:t>
            </a:r>
            <a:r>
              <a:rPr lang="pt-BR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 </a:t>
            </a:r>
            <a:r>
              <a:rPr lang="pt-BR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Conformidade,</a:t>
            </a:r>
            <a:r>
              <a:rPr lang="pt-BR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 com </a:t>
            </a:r>
            <a:r>
              <a:rPr lang="pt-BR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75,5%</a:t>
            </a:r>
            <a:r>
              <a:rPr lang="pt-BR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. 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600"/>
              </a:spcAft>
              <a:buClr>
                <a:srgbClr val="0B335E"/>
              </a:buClr>
              <a:buFont typeface="Wingdings" panose="05000000000000000000" pitchFamily="2" charset="2"/>
              <a:buChar char="v"/>
            </a:pPr>
            <a:endParaRPr lang="pt-BR" sz="11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cs typeface="+mn-cs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600"/>
              </a:spcAft>
              <a:buClr>
                <a:srgbClr val="0B335E"/>
              </a:buClr>
              <a:buFont typeface="Wingdings" panose="05000000000000000000" pitchFamily="2" charset="2"/>
              <a:buChar char="v"/>
            </a:pPr>
            <a:r>
              <a:rPr lang="pt-BR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Ponto de atenção </a:t>
            </a:r>
            <a:r>
              <a:rPr lang="pt-BR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ao viés de baixa em todas as cinco questões relativas à satisfação, isto é, o percentual de respostas </a:t>
            </a:r>
            <a:r>
              <a:rPr lang="pt-BR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Bom</a:t>
            </a:r>
            <a:r>
              <a:rPr lang="pt-BR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 é maior que </a:t>
            </a:r>
            <a:r>
              <a:rPr lang="pt-BR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Muito bom</a:t>
            </a:r>
            <a:r>
              <a:rPr lang="pt-BR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, o que indica probabilidade de migração da satisfação para não satisfação. 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600"/>
              </a:spcAft>
              <a:buClr>
                <a:srgbClr val="0B335E"/>
              </a:buClr>
              <a:buFont typeface="Wingdings" panose="05000000000000000000" pitchFamily="2" charset="2"/>
              <a:buChar char="v"/>
            </a:pPr>
            <a:endParaRPr lang="pt-BR" sz="1100" b="1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cs typeface="+mn-cs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600"/>
              </a:spcAft>
              <a:buClr>
                <a:srgbClr val="0B335E"/>
              </a:buClr>
              <a:buFont typeface="Wingdings" panose="05000000000000000000" pitchFamily="2" charset="2"/>
              <a:buChar char="v"/>
            </a:pPr>
            <a:r>
              <a:rPr lang="pt-BR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A avaliação do plano atingiu </a:t>
            </a:r>
            <a:r>
              <a:rPr lang="pt-BR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84%</a:t>
            </a:r>
            <a:r>
              <a:rPr lang="pt-BR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 de satisfação geral, classificando este atributo dentro da </a:t>
            </a:r>
            <a:r>
              <a:rPr lang="pt-BR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Conformidade. </a:t>
            </a:r>
            <a:r>
              <a:rPr lang="pt-BR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Um ponto importante a ser citado, é que apresenta </a:t>
            </a:r>
            <a:r>
              <a:rPr lang="pt-BR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2,4% </a:t>
            </a:r>
            <a:r>
              <a:rPr lang="pt-BR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de insatisfeitos (soma de </a:t>
            </a:r>
            <a:r>
              <a:rPr lang="pt-BR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Muito Ruim </a:t>
            </a:r>
            <a:r>
              <a:rPr lang="pt-BR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e </a:t>
            </a:r>
            <a:r>
              <a:rPr lang="pt-BR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Ruim</a:t>
            </a:r>
            <a:r>
              <a:rPr lang="pt-BR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), logo a não satisfação está concentrada na neutralidade (</a:t>
            </a:r>
            <a:r>
              <a:rPr lang="pt-BR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Regular 13,6%</a:t>
            </a:r>
            <a:r>
              <a:rPr lang="pt-BR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).</a:t>
            </a:r>
            <a:endParaRPr lang="pt-BR" sz="1400" b="1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cs typeface="+mn-cs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600"/>
              </a:spcAft>
              <a:buClr>
                <a:srgbClr val="0B335E"/>
              </a:buClr>
              <a:buFont typeface="Wingdings" panose="05000000000000000000" pitchFamily="2" charset="2"/>
              <a:buChar char="v"/>
            </a:pPr>
            <a:endParaRPr lang="pt-BR" sz="1100" b="1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cs typeface="+mn-cs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600"/>
              </a:spcAft>
              <a:buClr>
                <a:srgbClr val="0B335E"/>
              </a:buClr>
              <a:buFont typeface="Wingdings" panose="05000000000000000000" pitchFamily="2" charset="2"/>
              <a:buChar char="v"/>
            </a:pPr>
            <a:r>
              <a:rPr lang="pt-BR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Por fim, em relação a recomendação do plano, temos um percentual positivo de </a:t>
            </a:r>
            <a:r>
              <a:rPr lang="pt-BR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76,5%</a:t>
            </a:r>
            <a:r>
              <a:rPr lang="pt-BR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. Analisando a taxa de recomendação nota-se que ela não acompanha a avaliação geral do plano, a diferença entre elas é de aproximadamente </a:t>
            </a:r>
            <a:r>
              <a:rPr lang="pt-BR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7,5pp</a:t>
            </a:r>
            <a:r>
              <a:rPr lang="pt-BR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+mn-cs"/>
              </a:rPr>
              <a:t>. Nesse sentido, realizar ações que melhorem os atributos analisados poderão, inclusive, aumentar o nível de recomendação que os beneficiários fazem do plano de saúde.</a:t>
            </a:r>
          </a:p>
        </p:txBody>
      </p:sp>
    </p:spTree>
    <p:extLst>
      <p:ext uri="{BB962C8B-B14F-4D97-AF65-F5344CB8AC3E}">
        <p14:creationId xmlns:p14="http://schemas.microsoft.com/office/powerpoint/2010/main" val="38652007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DA9EEA97-F60A-059A-DED3-BB67D29D8C8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DDFBD69-8D58-2416-476C-08ED4A6AEDED}"/>
              </a:ext>
            </a:extLst>
          </p:cNvPr>
          <p:cNvSpPr txBox="1"/>
          <p:nvPr/>
        </p:nvSpPr>
        <p:spPr>
          <a:xfrm>
            <a:off x="1199456" y="1628800"/>
            <a:ext cx="405497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6000" b="1" dirty="0">
                <a:solidFill>
                  <a:srgbClr val="921317"/>
                </a:solidFill>
                <a:latin typeface="Arial Rounded MT Bold" panose="020F0704030504030204" pitchFamily="34" charset="0"/>
              </a:rPr>
              <a:t>Obrigado!</a:t>
            </a:r>
            <a:endParaRPr lang="pt-BR" sz="6000" b="1" dirty="0">
              <a:solidFill>
                <a:srgbClr val="AE1C0D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13F6CCE-80DF-8C31-C393-0F8488760A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105" y="3212976"/>
            <a:ext cx="2530238" cy="2501990"/>
          </a:xfrm>
          <a:prstGeom prst="rect">
            <a:avLst/>
          </a:prstGeom>
        </p:spPr>
      </p:pic>
      <p:pic>
        <p:nvPicPr>
          <p:cNvPr id="2052" name="Picture 4" descr="Fotos Dia Do Idoso, 23.000+ fotos de arquivo grátis de alta qualidade">
            <a:extLst>
              <a:ext uri="{FF2B5EF4-FFF2-40B4-BE49-F238E27FC236}">
                <a16:creationId xmlns:a16="http://schemas.microsoft.com/office/drawing/2014/main" id="{E40A5C5A-B464-443F-A3FF-3DA2AAFCA4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8" r="41322"/>
          <a:stretch/>
        </p:blipFill>
        <p:spPr bwMode="auto">
          <a:xfrm>
            <a:off x="6145488" y="0"/>
            <a:ext cx="6071192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18436B71-85FE-8D90-96CD-7DC5D0D640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640" y="3871915"/>
            <a:ext cx="2664296" cy="118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29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ângulo de cantos arredondados 13">
            <a:extLst>
              <a:ext uri="{FF2B5EF4-FFF2-40B4-BE49-F238E27FC236}">
                <a16:creationId xmlns:a16="http://schemas.microsoft.com/office/drawing/2014/main" id="{60B28004-2733-4B1D-8150-86FAB6F2421F}"/>
              </a:ext>
            </a:extLst>
          </p:cNvPr>
          <p:cNvSpPr/>
          <p:nvPr/>
        </p:nvSpPr>
        <p:spPr>
          <a:xfrm>
            <a:off x="-24680" y="168833"/>
            <a:ext cx="4896618" cy="717699"/>
          </a:xfrm>
          <a:prstGeom prst="roundRect">
            <a:avLst/>
          </a:prstGeom>
          <a:solidFill>
            <a:srgbClr val="A1A1A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300" dirty="0">
                <a:latin typeface="Arial Rounded MT Bold" panose="020F0704030504030204" pitchFamily="34" charset="0"/>
              </a:rPr>
              <a:t>Introdução</a:t>
            </a:r>
            <a:endParaRPr lang="pt-BR" sz="30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D8AB6E8-5BB3-B85B-C8C4-F4DE8F60EB9D}"/>
              </a:ext>
            </a:extLst>
          </p:cNvPr>
          <p:cNvSpPr txBox="1"/>
          <p:nvPr/>
        </p:nvSpPr>
        <p:spPr>
          <a:xfrm>
            <a:off x="191344" y="4332292"/>
            <a:ext cx="11809311" cy="11849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</a:t>
            </a:r>
            <a:r>
              <a:rPr lang="pt-BR" sz="14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Quantidade de abordagens ao beneficiário: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60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30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Através de sistemas automatizados é feito o controle e todas as tentativas sem sucesso são classificadas com o motivo que impossibilitou a coleta da pesquisa, a quantidade de tentativas de contato por telefone e envio de link para a participação online com um mesmo beneficiário é controlada e limitada a 20 tentativas. Para este corte levamos em consideração nossa expertise e dados de mercado, que mostram que de forma geral a efetividade (chance de sucesso no contato) torna-se menor a medida que o número de tentativas aumenta, até 10 tentativas temos uma chance boa de sucesso, de 11 a 20 tentativas a probabilidade é média e acima de 20 tentativas a efetividade é muito baixa.</a:t>
            </a:r>
            <a:endParaRPr lang="pt-BR" sz="1200" b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BCC796B-3F33-F4DE-34B5-EBF9FDF54D9D}"/>
              </a:ext>
            </a:extLst>
          </p:cNvPr>
          <p:cNvSpPr txBox="1"/>
          <p:nvPr/>
        </p:nvSpPr>
        <p:spPr>
          <a:xfrm>
            <a:off x="0" y="1052736"/>
            <a:ext cx="1219200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Erro não amostral ocorrido: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400" b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Os procedimentos planejados para tratativa dos erros não amostrais são específicos para os tipos de erro: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70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Erros de não-resposta / Recusa / Erros durante a coleta de dados (exemplo: não é mais beneficiário, erro de condução do pesquisador etc.) – Desconsideraremos a entrevista, retirando o elemento da lista e sorteando (pelo sistema aleatório eletrônico) outro de características similares, de modo a não prejudicar a amostra estratificada;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 Mudanças de telefone, não atende ou inexistente – O sistema de discagem automática passa para outro sorteado a ser entrevistado. Para estes casos existe a possibilidade de o beneficiário ser contatado através do método de coleta online, por meio do envio de um link por e-mail, desde que essa informação esteja disponível em seu cadastro.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Ausências / impossibilidades momentâneas – Desconsideraremos a entrevista caso o beneficiário não possua outros canais de contato como SMS, WhatsApp ou e-mail, ele volta para a lista de contatos na lista de beneficiários pelo mesmo sorteio aleatório ter a chance de ser abordado posteriormente. Se o beneficiário tiver um meio alternativo de contato, o sistema automaticamente o incluirá na fila para ser contatado por meio da coleta online. Caso não obtenhamos sucesso no retorno online após três tentativas de envio do link, o beneficiário será realocado na fila de contatos telefônicos. 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70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controle do número de tentativas de contato com cada beneficiário é gerenciado de forma sistemática por meio de uma ferramenta de discagem automática, bem como pelo monitoramento dos envios de links por meio das ferramentas online, como SMS, WhatsApp e e-mail. Este controle está estritamente limitado a 20 tentativas para cada nome presente na lista fornecida pela operadora.</a:t>
            </a:r>
            <a:endParaRPr lang="pt-BR" sz="1200" b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Gráfico 4" descr="Call center">
            <a:extLst>
              <a:ext uri="{FF2B5EF4-FFF2-40B4-BE49-F238E27FC236}">
                <a16:creationId xmlns:a16="http://schemas.microsoft.com/office/drawing/2014/main" id="{F853DE9C-564C-1F21-4EC6-652E7DFBD1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189730"/>
            <a:ext cx="550800" cy="55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690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ângulo de cantos arredondados 13">
            <a:extLst>
              <a:ext uri="{FF2B5EF4-FFF2-40B4-BE49-F238E27FC236}">
                <a16:creationId xmlns:a16="http://schemas.microsoft.com/office/drawing/2014/main" id="{60B28004-2733-4B1D-8150-86FAB6F2421F}"/>
              </a:ext>
            </a:extLst>
          </p:cNvPr>
          <p:cNvSpPr/>
          <p:nvPr/>
        </p:nvSpPr>
        <p:spPr>
          <a:xfrm>
            <a:off x="-24680" y="168833"/>
            <a:ext cx="4896618" cy="717699"/>
          </a:xfrm>
          <a:prstGeom prst="roundRect">
            <a:avLst/>
          </a:prstGeom>
          <a:solidFill>
            <a:srgbClr val="A1A1A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300" dirty="0">
                <a:latin typeface="Arial Rounded MT Bold" panose="020F0704030504030204" pitchFamily="34" charset="0"/>
              </a:rPr>
              <a:t>Introdução</a:t>
            </a:r>
            <a:endParaRPr lang="pt-BR" sz="30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0713A6F-EED5-92F8-50EA-0BAC918A0364}"/>
              </a:ext>
            </a:extLst>
          </p:cNvPr>
          <p:cNvSpPr txBox="1"/>
          <p:nvPr/>
        </p:nvSpPr>
        <p:spPr>
          <a:xfrm>
            <a:off x="0" y="1029211"/>
            <a:ext cx="12192000" cy="46320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prstClr val="black">
                  <a:lumMod val="50000"/>
                  <a:lumOff val="50000"/>
                </a:prstClr>
              </a:buClr>
            </a:pPr>
            <a:r>
              <a:rPr lang="pt-BR" sz="1400" b="1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+mn-cs"/>
              </a:rPr>
              <a:t>Especificação das medidas previstas no planejamento para identificação de participação fraudulenta ou desatenta: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prstClr val="black">
                  <a:lumMod val="50000"/>
                  <a:lumOff val="50000"/>
                </a:prstClr>
              </a:buClr>
            </a:pPr>
            <a:endParaRPr lang="pt-BR" sz="1400" dirty="0">
              <a:solidFill>
                <a:schemeClr val="bg2">
                  <a:lumMod val="50000"/>
                </a:schemeClr>
              </a:solidFill>
              <a:latin typeface="Calibri" panose="020F0502020204030204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prstClr val="black">
                  <a:lumMod val="50000"/>
                  <a:lumOff val="50000"/>
                </a:prstClr>
              </a:buClr>
            </a:pPr>
            <a:endParaRPr lang="pt-BR" sz="300" dirty="0">
              <a:solidFill>
                <a:schemeClr val="bg2">
                  <a:lumMod val="50000"/>
                </a:schemeClr>
              </a:solidFill>
              <a:latin typeface="Calibri" panose="020F0502020204030204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prstClr val="black">
                  <a:lumMod val="50000"/>
                  <a:lumOff val="50000"/>
                </a:prstClr>
              </a:buClr>
            </a:pP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+mn-cs"/>
              </a:rPr>
              <a:t>O sistema de monitoramento e controle da qualidade do IBRC é composto de algumas etapas que propiciam a efetividade do propósito de garantir a entrega exata do que foi planejado, bem como identificar participação fraudulenta ou desatenta: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prstClr val="black">
                  <a:lumMod val="50000"/>
                  <a:lumOff val="50000"/>
                </a:prstClr>
              </a:buClr>
            </a:pPr>
            <a:endParaRPr lang="pt-BR" sz="1200" dirty="0">
              <a:solidFill>
                <a:schemeClr val="bg2">
                  <a:lumMod val="50000"/>
                </a:schemeClr>
              </a:solidFill>
              <a:latin typeface="Calibri" panose="020F0502020204030204"/>
              <a:cs typeface="+mn-cs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Clr>
                <a:prstClr val="black">
                  <a:lumMod val="50000"/>
                  <a:lumOff val="50000"/>
                </a:prstClr>
              </a:buClr>
              <a:buFont typeface="Wingdings" panose="05000000000000000000" pitchFamily="2" charset="2"/>
              <a:buChar char="ü"/>
            </a:pP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+mn-cs"/>
              </a:rPr>
              <a:t>Conferência dupla do sistema informatizado onde são imputados lista de clientes e formulário de pesquisa – front office de pesquisa, antes do início do projeto, garantindo assim que tudo que chegue à tela do pesquisador esteja 100% conforme;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Clr>
                <a:prstClr val="black">
                  <a:lumMod val="50000"/>
                  <a:lumOff val="50000"/>
                </a:prstClr>
              </a:buClr>
              <a:buFont typeface="Wingdings" panose="05000000000000000000" pitchFamily="2" charset="2"/>
              <a:buChar char="ü"/>
            </a:pP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+mn-cs"/>
              </a:rPr>
              <a:t>Conferência diária por turno (logo duas vezes, às 8 e 14h) do adequado funcionamento dos sistemas de discagem automática, sorteio aleatório e front office (lista de beneficiários e formulário);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Clr>
                <a:prstClr val="black">
                  <a:lumMod val="50000"/>
                  <a:lumOff val="50000"/>
                </a:prstClr>
              </a:buClr>
              <a:buFont typeface="Wingdings" panose="05000000000000000000" pitchFamily="2" charset="2"/>
              <a:buChar char="ü"/>
            </a:pP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+mn-cs"/>
              </a:rPr>
              <a:t>100% da equipe de pesquisadores e supervisores que trabalharam no projeto é treinada presencialmente por instrutor da qualidade, com presença de coordenador ou gerente do projeto;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Clr>
                <a:prstClr val="black">
                  <a:lumMod val="50000"/>
                  <a:lumOff val="50000"/>
                </a:prstClr>
              </a:buClr>
              <a:buFont typeface="Wingdings" panose="05000000000000000000" pitchFamily="2" charset="2"/>
              <a:buChar char="ü"/>
            </a:pP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+mn-cs"/>
              </a:rPr>
              <a:t>100% da equipe de pesquisadores é monitorada por monitores da qualidade em ao menos uma abordagem por dia, ou seja, seis por semana, por pesquisador;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Clr>
                <a:prstClr val="black">
                  <a:lumMod val="50000"/>
                  <a:lumOff val="50000"/>
                </a:prstClr>
              </a:buClr>
              <a:buFont typeface="Wingdings" panose="05000000000000000000" pitchFamily="2" charset="2"/>
              <a:buChar char="ü"/>
            </a:pP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+mn-cs"/>
              </a:rPr>
              <a:t>100% das possíveis não conformidades encontradas pelos monitores são alvo de feedback, dado pelo próprio monitor em conjunto com o supervisor do pesquisador que cometeu a não conformidade;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Clr>
                <a:prstClr val="black">
                  <a:lumMod val="50000"/>
                  <a:lumOff val="50000"/>
                </a:prstClr>
              </a:buClr>
              <a:buFont typeface="Wingdings" panose="05000000000000000000" pitchFamily="2" charset="2"/>
              <a:buChar char="ü"/>
            </a:pP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+mn-cs"/>
              </a:rPr>
              <a:t>Após o feedback, o pesquisador recebe três monitorias extras, no próximo turno de trabalho de 6h00;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Clr>
                <a:prstClr val="black">
                  <a:lumMod val="50000"/>
                  <a:lumOff val="50000"/>
                </a:prstClr>
              </a:buClr>
              <a:buFont typeface="Wingdings" panose="05000000000000000000" pitchFamily="2" charset="2"/>
              <a:buChar char="ü"/>
            </a:pP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+mn-cs"/>
              </a:rPr>
              <a:t>A reincidência de não conformidade resultará em novo treinamento e novo ciclo de monitoria extra. Em persistindo a abordagem incorreta o pesquisador é retirado do projeto ou mesmo da equipe;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Clr>
                <a:prstClr val="black">
                  <a:lumMod val="50000"/>
                  <a:lumOff val="50000"/>
                </a:prstClr>
              </a:buClr>
              <a:buFont typeface="Wingdings" panose="05000000000000000000" pitchFamily="2" charset="2"/>
              <a:buChar char="ü"/>
            </a:pP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+mn-cs"/>
              </a:rPr>
              <a:t>Nas pesquisas online, implementamos uma estratégia que compreende o envio de links exclusivos para cada beneficiário por meio de diferentes canais, como SMS, WhatsApp e/ou e-mail. Esses links são controlados por um registro único associado ao ID, identificador único do cliente, registrado na plataforma IBRC. Após a conclusão da entrevista, os dados coletados são armazenados em bancos de dados restritos, e os links utilizados são imediatamente desativados, impedindo qualquer tentativa de reutilização.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Clr>
                <a:prstClr val="black">
                  <a:lumMod val="50000"/>
                  <a:lumOff val="50000"/>
                </a:prstClr>
              </a:buClr>
              <a:buFont typeface="Wingdings" panose="05000000000000000000" pitchFamily="2" charset="2"/>
              <a:buChar char="ü"/>
            </a:pP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+mn-cs"/>
              </a:rPr>
              <a:t>As respostas obtidas por meio da coleta online são submetidas a uma análise estatística do tempo de resposta. Respostas excessivamente rápidas ou lentas podem sugerir falta de atenção ou inconsistências. Dessa forma, avalia-se o tempo desde a primeira até a última pergunta do questionário. Qualquer tempo de resposta que exceda três desvios padrões em relação à média é descartado. Essa abordagem pressupõe que o tempo médio para a conclusão do questionário segue uma distribuição normal. Ao considerarmos a média mais ou menos três desvios padrões, garantimos uma avaliação estatisticamente robusta do tempo de resposta.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Clr>
                <a:prstClr val="black">
                  <a:lumMod val="50000"/>
                  <a:lumOff val="50000"/>
                </a:prstClr>
              </a:buClr>
              <a:buFont typeface="Wingdings" panose="05000000000000000000" pitchFamily="2" charset="2"/>
              <a:buChar char="ü"/>
            </a:pP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+mn-cs"/>
              </a:rPr>
              <a:t>Toda interação onde é localizada uma não conformidade é descartada.</a:t>
            </a:r>
          </a:p>
        </p:txBody>
      </p:sp>
    </p:spTree>
    <p:extLst>
      <p:ext uri="{BB962C8B-B14F-4D97-AF65-F5344CB8AC3E}">
        <p14:creationId xmlns:p14="http://schemas.microsoft.com/office/powerpoint/2010/main" val="428296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ângulo de cantos arredondados 13">
            <a:extLst>
              <a:ext uri="{FF2B5EF4-FFF2-40B4-BE49-F238E27FC236}">
                <a16:creationId xmlns:a16="http://schemas.microsoft.com/office/drawing/2014/main" id="{60B28004-2733-4B1D-8150-86FAB6F2421F}"/>
              </a:ext>
            </a:extLst>
          </p:cNvPr>
          <p:cNvSpPr/>
          <p:nvPr/>
        </p:nvSpPr>
        <p:spPr>
          <a:xfrm>
            <a:off x="0" y="168833"/>
            <a:ext cx="5591944" cy="717699"/>
          </a:xfrm>
          <a:prstGeom prst="roundRect">
            <a:avLst/>
          </a:prstGeom>
          <a:solidFill>
            <a:srgbClr val="A1A1A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300" dirty="0">
                <a:latin typeface="Arial Rounded MT Bold" panose="020F0704030504030204" pitchFamily="34" charset="0"/>
              </a:rPr>
              <a:t>Planejamento</a:t>
            </a:r>
            <a:endParaRPr lang="pt-BR" sz="30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" name="AutoShape 2" descr="olha que horrivel">
            <a:extLst>
              <a:ext uri="{FF2B5EF4-FFF2-40B4-BE49-F238E27FC236}">
                <a16:creationId xmlns:a16="http://schemas.microsoft.com/office/drawing/2014/main" id="{A0D15BF2-D6DF-9B1C-1F5E-1C516633BF0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76461" y="3287129"/>
            <a:ext cx="323956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 sz="1800" dirty="0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9B9113E-5C60-C647-71DC-B73546E1B522}"/>
              </a:ext>
            </a:extLst>
          </p:cNvPr>
          <p:cNvSpPr txBox="1"/>
          <p:nvPr/>
        </p:nvSpPr>
        <p:spPr>
          <a:xfrm>
            <a:off x="248206" y="1444710"/>
            <a:ext cx="5591944" cy="3847207"/>
          </a:xfrm>
          <a:prstGeom prst="rect">
            <a:avLst/>
          </a:prstGeom>
          <a:solidFill>
            <a:sysClr val="window" lastClr="FFFFFF">
              <a:lumMod val="95000"/>
            </a:sysClr>
          </a:solidFill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prstClr val="black">
                  <a:lumMod val="50000"/>
                  <a:lumOff val="50000"/>
                </a:prstClr>
              </a:buClr>
              <a:defRPr/>
            </a:pPr>
            <a:r>
              <a:rPr lang="pt-BR" sz="1400" b="1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ea typeface="Cambria" panose="02040503050406030204" pitchFamily="18" charset="0"/>
                <a:cs typeface="+mn-cs"/>
              </a:rPr>
              <a:t>           Resultados da Análise Preliminar da Base de Dados: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prstClr val="black">
                  <a:lumMod val="50000"/>
                  <a:lumOff val="50000"/>
                </a:prstClr>
              </a:buClr>
              <a:defRPr/>
            </a:pPr>
            <a:endParaRPr lang="pt-BR" sz="1400" b="1" kern="0" dirty="0">
              <a:solidFill>
                <a:schemeClr val="bg2">
                  <a:lumMod val="50000"/>
                </a:schemeClr>
              </a:solidFill>
              <a:latin typeface="Calibri" panose="020F0502020204030204"/>
              <a:ea typeface="Cambria" panose="02040503050406030204" pitchFamily="18" charset="0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prstClr val="black">
                  <a:lumMod val="50000"/>
                  <a:lumOff val="50000"/>
                </a:prstClr>
              </a:buClr>
              <a:defRPr/>
            </a:pPr>
            <a:r>
              <a:rPr lang="pt-BR" sz="1200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ea typeface="Cambria" panose="02040503050406030204" pitchFamily="18" charset="0"/>
                <a:cs typeface="+mn-cs"/>
              </a:rPr>
              <a:t>Ao conduzir a análise dos dados, implementamos uma abordagem abrangente de higienização, incluindo a depuração sistemática de registros inválidos. Dentre esses registros, destacam-se: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prstClr val="black">
                  <a:lumMod val="50000"/>
                  <a:lumOff val="50000"/>
                </a:prstClr>
              </a:buClr>
              <a:defRPr/>
            </a:pPr>
            <a:endParaRPr lang="pt-BR" sz="1200" kern="0" dirty="0">
              <a:solidFill>
                <a:schemeClr val="bg2">
                  <a:lumMod val="50000"/>
                </a:schemeClr>
              </a:solidFill>
              <a:latin typeface="Calibri" panose="020F0502020204030204"/>
              <a:ea typeface="Cambria" panose="02040503050406030204" pitchFamily="18" charset="0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prstClr val="black">
                  <a:lumMod val="50000"/>
                  <a:lumOff val="50000"/>
                </a:prstClr>
              </a:buClr>
              <a:defRPr/>
            </a:pPr>
            <a:r>
              <a:rPr lang="pt-BR" sz="1200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ea typeface="Cambria" panose="02040503050406030204" pitchFamily="18" charset="0"/>
                <a:cs typeface="+mn-cs"/>
              </a:rPr>
              <a:t>No caso de contatos telefônicos, verificamos a presença de cadastros desprovidos de números de telefone, registros inválidos devido à ausência de DDD ou presença de caracteres numéricos insuficientes.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prstClr val="black">
                  <a:lumMod val="50000"/>
                  <a:lumOff val="50000"/>
                </a:prstClr>
              </a:buClr>
              <a:defRPr/>
            </a:pPr>
            <a:endParaRPr lang="pt-BR" sz="1200" kern="0" dirty="0">
              <a:solidFill>
                <a:schemeClr val="bg2">
                  <a:lumMod val="50000"/>
                </a:schemeClr>
              </a:solidFill>
              <a:latin typeface="Calibri" panose="020F0502020204030204"/>
              <a:ea typeface="Cambria" panose="02040503050406030204" pitchFamily="18" charset="0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prstClr val="black">
                  <a:lumMod val="50000"/>
                  <a:lumOff val="50000"/>
                </a:prstClr>
              </a:buClr>
              <a:defRPr/>
            </a:pPr>
            <a:r>
              <a:rPr lang="pt-BR" sz="1200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ea typeface="Cambria" panose="02040503050406030204" pitchFamily="18" charset="0"/>
                <a:cs typeface="+mn-cs"/>
              </a:rPr>
              <a:t>Em relação aos contatos online, identificamos cadastros sem números de telefone para facilitar o envio de links por SMS e WhatsApp, bem como registros com falta de endereços de e-mail para a condução da pesquisa online.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prstClr val="black">
                  <a:lumMod val="50000"/>
                  <a:lumOff val="50000"/>
                </a:prstClr>
              </a:buClr>
              <a:defRPr/>
            </a:pPr>
            <a:endParaRPr lang="pt-BR" sz="1200" kern="0" dirty="0">
              <a:solidFill>
                <a:schemeClr val="bg2">
                  <a:lumMod val="50000"/>
                </a:schemeClr>
              </a:solidFill>
              <a:latin typeface="Calibri" panose="020F0502020204030204"/>
              <a:ea typeface="Cambria" panose="02040503050406030204" pitchFamily="18" charset="0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prstClr val="black">
                  <a:lumMod val="50000"/>
                  <a:lumOff val="50000"/>
                </a:prstClr>
              </a:buClr>
              <a:defRPr/>
            </a:pPr>
            <a:r>
              <a:rPr lang="pt-BR" sz="1200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ea typeface="Cambria" panose="02040503050406030204" pitchFamily="18" charset="0"/>
                <a:cs typeface="+mn-cs"/>
              </a:rPr>
              <a:t>Após essa criteriosa higienização, constatamos a presença de dados suficientes para a condução eficaz da pesquisa, sem comprometer os parâmetros estabelecidos no estudo amostral.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prstClr val="black">
                  <a:lumMod val="50000"/>
                  <a:lumOff val="50000"/>
                </a:prstClr>
              </a:buClr>
              <a:defRPr/>
            </a:pPr>
            <a:endParaRPr lang="pt-BR" sz="1200" kern="0" dirty="0">
              <a:solidFill>
                <a:schemeClr val="bg2">
                  <a:lumMod val="50000"/>
                </a:schemeClr>
              </a:solidFill>
              <a:latin typeface="Calibri" panose="020F0502020204030204"/>
              <a:ea typeface="Cambria" panose="02040503050406030204" pitchFamily="18" charset="0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prstClr val="black">
                  <a:lumMod val="50000"/>
                  <a:lumOff val="50000"/>
                </a:prstClr>
              </a:buClr>
              <a:defRPr/>
            </a:pPr>
            <a:r>
              <a:rPr lang="pt-BR" sz="1200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ea typeface="Cambria" panose="02040503050406030204" pitchFamily="18" charset="0"/>
                <a:cs typeface="+mn-cs"/>
              </a:rPr>
              <a:t>Ao longo da pesquisa em campo as analises se confirmaram, não sendo observadas inconsistências que justificasse uma revisão dos cadastros por parte da operadora.</a:t>
            </a:r>
            <a:endParaRPr lang="pt-BR" sz="1200" b="1" kern="0" dirty="0">
              <a:solidFill>
                <a:schemeClr val="bg2">
                  <a:lumMod val="50000"/>
                </a:schemeClr>
              </a:solidFill>
              <a:latin typeface="Calibri" panose="020F0502020204030204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12" descr="Planejamento - ícones de esportes grátis">
            <a:extLst>
              <a:ext uri="{FF2B5EF4-FFF2-40B4-BE49-F238E27FC236}">
                <a16:creationId xmlns:a16="http://schemas.microsoft.com/office/drawing/2014/main" id="{E19315E0-B1A2-68C8-268C-DA4F1C973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28" y="1318735"/>
            <a:ext cx="551051" cy="551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CBFB932D-20D5-B460-DFE6-7AB486223536}"/>
              </a:ext>
            </a:extLst>
          </p:cNvPr>
          <p:cNvSpPr txBox="1"/>
          <p:nvPr/>
        </p:nvSpPr>
        <p:spPr>
          <a:xfrm>
            <a:off x="6167934" y="1784938"/>
            <a:ext cx="5832722" cy="3385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prstClr val="black">
                  <a:lumMod val="50000"/>
                  <a:lumOff val="50000"/>
                </a:prstClr>
              </a:buClr>
            </a:pPr>
            <a:r>
              <a:rPr lang="pt-BR" sz="1600" b="1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População total: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prstClr val="black">
                  <a:lumMod val="50000"/>
                  <a:lumOff val="50000"/>
                </a:prstClr>
              </a:buClr>
            </a:pPr>
            <a:r>
              <a:rPr lang="pt-BR" sz="1400" b="1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40.513 </a:t>
            </a:r>
            <a:r>
              <a:rPr lang="pt-BR" sz="140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Beneficiários </a:t>
            </a:r>
            <a:r>
              <a:rPr lang="pt-BR" sz="14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UNIMED POÇOS DE CALDAS </a:t>
            </a:r>
            <a:endParaRPr lang="pt-BR" sz="1400" dirty="0">
              <a:solidFill>
                <a:schemeClr val="bg2">
                  <a:lumMod val="50000"/>
                </a:schemeClr>
              </a:solidFill>
              <a:highlight>
                <a:srgbClr val="FFFF00"/>
              </a:highlight>
              <a:latin typeface="Calibri" panose="020F0502020204030204"/>
              <a:cs typeface="Times New Roman" panose="02020603050405020304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prstClr val="black">
                  <a:lumMod val="50000"/>
                  <a:lumOff val="50000"/>
                </a:prstClr>
              </a:buClr>
            </a:pPr>
            <a:endParaRPr lang="pt-BR" sz="1600" dirty="0">
              <a:solidFill>
                <a:schemeClr val="bg2">
                  <a:lumMod val="50000"/>
                </a:schemeClr>
              </a:solidFill>
              <a:latin typeface="Calibri" panose="020F0502020204030204"/>
              <a:cs typeface="Times New Roman" panose="02020603050405020304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prstClr val="black">
                  <a:lumMod val="50000"/>
                  <a:lumOff val="50000"/>
                </a:prstClr>
              </a:buClr>
            </a:pPr>
            <a:r>
              <a:rPr lang="pt-BR" sz="1600" b="1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População elegível à pesquisa: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prstClr val="black">
                  <a:lumMod val="50000"/>
                  <a:lumOff val="50000"/>
                </a:prstClr>
              </a:buClr>
            </a:pPr>
            <a:r>
              <a:rPr lang="pt-BR" sz="1400" b="1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31.804 </a:t>
            </a:r>
            <a:r>
              <a:rPr lang="pt-BR" sz="140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maiores de 18 anos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prstClr val="black">
                  <a:lumMod val="50000"/>
                  <a:lumOff val="50000"/>
                </a:prstClr>
              </a:buClr>
            </a:pPr>
            <a:endParaRPr lang="pt-BR" sz="1600" b="1" dirty="0">
              <a:solidFill>
                <a:schemeClr val="bg2">
                  <a:lumMod val="50000"/>
                </a:schemeClr>
              </a:solidFill>
              <a:latin typeface="Calibri" panose="020F0502020204030204"/>
              <a:cs typeface="Times New Roman" panose="02020603050405020304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prstClr val="black">
                  <a:lumMod val="50000"/>
                  <a:lumOff val="50000"/>
                </a:prstClr>
              </a:buClr>
            </a:pPr>
            <a:r>
              <a:rPr lang="pt-BR" sz="1600" b="1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Planejamento da Pesquisa: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prstClr val="black">
                  <a:lumMod val="50000"/>
                  <a:lumOff val="50000"/>
                </a:prstClr>
              </a:buClr>
            </a:pPr>
            <a:r>
              <a:rPr lang="pt-BR" sz="1400" b="1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22/08/2024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prstClr val="black">
                  <a:lumMod val="50000"/>
                  <a:lumOff val="50000"/>
                </a:prstClr>
              </a:buClr>
            </a:pPr>
            <a:endParaRPr lang="pt-BR" sz="1600" b="1" dirty="0">
              <a:solidFill>
                <a:schemeClr val="bg2">
                  <a:lumMod val="50000"/>
                </a:schemeClr>
              </a:solidFill>
              <a:latin typeface="Calibri" panose="020F0502020204030204"/>
              <a:cs typeface="Times New Roman" panose="02020603050405020304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prstClr val="black">
                  <a:lumMod val="50000"/>
                  <a:lumOff val="50000"/>
                </a:prstClr>
              </a:buClr>
            </a:pPr>
            <a:r>
              <a:rPr lang="pt-BR" sz="1600" b="1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Período de Campo: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prstClr val="black">
                  <a:lumMod val="50000"/>
                  <a:lumOff val="50000"/>
                </a:prstClr>
              </a:buClr>
            </a:pPr>
            <a:r>
              <a:rPr lang="pt-BR" sz="1400" b="1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27/11/2024 à 04/02/2025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prstClr val="black">
                  <a:lumMod val="50000"/>
                  <a:lumOff val="50000"/>
                </a:prstClr>
              </a:buClr>
            </a:pPr>
            <a:endParaRPr lang="pt-BR" sz="1600" b="1" dirty="0">
              <a:solidFill>
                <a:schemeClr val="bg2">
                  <a:lumMod val="50000"/>
                </a:schemeClr>
              </a:solidFill>
              <a:latin typeface="Calibri" panose="020F0502020204030204"/>
              <a:cs typeface="Times New Roman" panose="02020603050405020304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prstClr val="black">
                  <a:lumMod val="50000"/>
                  <a:lumOff val="50000"/>
                </a:prstClr>
              </a:buClr>
            </a:pPr>
            <a:r>
              <a:rPr lang="pt-BR" sz="1600" b="1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Forma de coleta dos dados: </a:t>
            </a:r>
            <a:r>
              <a:rPr lang="pt-BR" sz="140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Calibri Light" panose="020F0302020204030204" pitchFamily="34" charset="0"/>
              </a:rPr>
              <a:t>Pesquisa telefônica (CATI) e online</a:t>
            </a:r>
            <a:r>
              <a:rPr lang="pt-BR" sz="1400" b="1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. </a:t>
            </a:r>
            <a:r>
              <a:rPr lang="pt-BR" sz="140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Seguindo os códigos de ética </a:t>
            </a:r>
            <a:r>
              <a:rPr lang="pt-BR" sz="1400" b="1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ASQ, ICC/ESOMAR </a:t>
            </a:r>
            <a:r>
              <a:rPr lang="pt-BR" sz="140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e a </a:t>
            </a:r>
            <a:r>
              <a:rPr lang="pt-BR" sz="1400" b="1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norma ABNT NBR ISO 20.252</a:t>
            </a:r>
            <a:endParaRPr lang="pt-BR" sz="1600" b="1" dirty="0">
              <a:solidFill>
                <a:schemeClr val="bg2">
                  <a:lumMod val="50000"/>
                </a:schemeClr>
              </a:solidFill>
              <a:latin typeface="Calibri" panose="020F0502020204030204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923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ângulo de cantos arredondados 13">
            <a:extLst>
              <a:ext uri="{FF2B5EF4-FFF2-40B4-BE49-F238E27FC236}">
                <a16:creationId xmlns:a16="http://schemas.microsoft.com/office/drawing/2014/main" id="{60B28004-2733-4B1D-8150-86FAB6F2421F}"/>
              </a:ext>
            </a:extLst>
          </p:cNvPr>
          <p:cNvSpPr/>
          <p:nvPr/>
        </p:nvSpPr>
        <p:spPr>
          <a:xfrm>
            <a:off x="-24680" y="168833"/>
            <a:ext cx="4896618" cy="717699"/>
          </a:xfrm>
          <a:prstGeom prst="roundRect">
            <a:avLst/>
          </a:prstGeom>
          <a:solidFill>
            <a:srgbClr val="A1A1A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300" dirty="0">
                <a:latin typeface="Arial Rounded MT Bold" panose="020F0704030504030204" pitchFamily="34" charset="0"/>
              </a:rPr>
              <a:t>Dados Técnicos</a:t>
            </a:r>
            <a:endParaRPr lang="pt-BR" sz="30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36493672-5825-AD8C-F67B-772AF519639F}"/>
              </a:ext>
            </a:extLst>
          </p:cNvPr>
          <p:cNvSpPr/>
          <p:nvPr/>
        </p:nvSpPr>
        <p:spPr>
          <a:xfrm>
            <a:off x="4863872" y="1127312"/>
            <a:ext cx="3600000" cy="2077492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38100">
            <a:noFill/>
          </a:ln>
          <a:effectLst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400" kern="0" spc="300" dirty="0">
              <a:solidFill>
                <a:schemeClr val="bg2">
                  <a:lumMod val="50000"/>
                </a:schemeClr>
              </a:solidFill>
              <a:latin typeface="Calibri" panose="020F0502020204030204"/>
              <a:cs typeface="Khmer UI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kern="0" spc="30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Khmer UI" panose="020B0502040204020203" pitchFamily="34" charset="0"/>
              </a:rPr>
              <a:t>TAXA DE RESPONDENTES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5000" b="1" kern="0" spc="30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Khmer UI" panose="020B0502040204020203" pitchFamily="34" charset="0"/>
              </a:rPr>
              <a:t>4</a:t>
            </a:r>
            <a:r>
              <a:rPr lang="pt-BR" sz="5000" b="1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Khmer UI" panose="020B0502040204020203" pitchFamily="34" charset="0"/>
              </a:rPr>
              <a:t>%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400" b="1" kern="0" spc="30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cs typeface="Khmer UI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b="1" kern="0" spc="3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Khmer UI" panose="020B0502040204020203" pitchFamily="34" charset="0"/>
              </a:rPr>
              <a:t>Total de Contatos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b="1" kern="0" spc="3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Khmer UI" panose="020B0502040204020203" pitchFamily="34" charset="0"/>
              </a:rPr>
              <a:t>Telefônico e Online: 8.907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900" b="1" kern="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cs typeface="+mn-cs"/>
            </a:endParaRP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0F008AA1-EB18-C624-006F-D33B6475686D}"/>
              </a:ext>
            </a:extLst>
          </p:cNvPr>
          <p:cNvSpPr txBox="1"/>
          <p:nvPr/>
        </p:nvSpPr>
        <p:spPr>
          <a:xfrm>
            <a:off x="-24680" y="6372089"/>
            <a:ext cx="6696744" cy="369279"/>
          </a:xfrm>
          <a:prstGeom prst="rect">
            <a:avLst/>
          </a:prstGeom>
          <a:noFill/>
        </p:spPr>
        <p:txBody>
          <a:bodyPr wrap="square" lIns="91390" tIns="45694" rIns="91390" bIns="45694" rtlCol="0">
            <a:spAutoFit/>
          </a:bodyPr>
          <a:lstStyle>
            <a:defPPr>
              <a:defRPr lang="pt-BR"/>
            </a:defPPr>
            <a:lvl1pPr defTabSz="1219535">
              <a:defRPr sz="1000" kern="0">
                <a:solidFill>
                  <a:srgbClr val="4D4E53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t-BR" sz="90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+mn-cs"/>
              </a:rPr>
              <a:t>Nota: Outros = </a:t>
            </a:r>
            <a:r>
              <a:rPr lang="pt-BR" sz="90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Demais classificações não especificadas anteriormente (por exemplo: o beneficiário é incapacitado de responder)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t-BR" sz="90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Times New Roman" panose="02020603050405020304" pitchFamily="18" charset="0"/>
              </a:rPr>
              <a:t>Nota²: O universo amostral online com base em sorteio está diretamente relacionado à quantidade de registros com endereços de e-mail.</a:t>
            </a:r>
          </a:p>
        </p:txBody>
      </p:sp>
      <p:sp>
        <p:nvSpPr>
          <p:cNvPr id="33" name="Seta: Pentágono 32">
            <a:extLst>
              <a:ext uri="{FF2B5EF4-FFF2-40B4-BE49-F238E27FC236}">
                <a16:creationId xmlns:a16="http://schemas.microsoft.com/office/drawing/2014/main" id="{8B02853A-C630-DBFA-ACD9-3BAF036AFEAD}"/>
              </a:ext>
            </a:extLst>
          </p:cNvPr>
          <p:cNvSpPr/>
          <p:nvPr/>
        </p:nvSpPr>
        <p:spPr>
          <a:xfrm>
            <a:off x="543652" y="3593513"/>
            <a:ext cx="5590541" cy="414710"/>
          </a:xfrm>
          <a:prstGeom prst="homePlate">
            <a:avLst/>
          </a:prstGeom>
          <a:solidFill>
            <a:schemeClr val="bg2">
              <a:lumMod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kern="0" dirty="0">
                <a:solidFill>
                  <a:prstClr val="white"/>
                </a:solidFill>
                <a:latin typeface="Calibri" panose="020F0502020204030204"/>
                <a:cs typeface="Times New Roman" panose="02020603050405020304" pitchFamily="18" charset="0"/>
              </a:rPr>
              <a:t>Questionários concluídos </a:t>
            </a:r>
            <a:r>
              <a:rPr lang="pt-BR" sz="1000" kern="0" dirty="0">
                <a:solidFill>
                  <a:prstClr val="white"/>
                </a:solidFill>
                <a:latin typeface="Calibri" panose="020F0502020204030204"/>
                <a:cs typeface="Times New Roman" panose="02020603050405020304" pitchFamily="18" charset="0"/>
              </a:rPr>
              <a:t>(banco de dados)</a:t>
            </a:r>
          </a:p>
        </p:txBody>
      </p:sp>
      <p:sp>
        <p:nvSpPr>
          <p:cNvPr id="35" name="Seta: Pentágono 34">
            <a:extLst>
              <a:ext uri="{FF2B5EF4-FFF2-40B4-BE49-F238E27FC236}">
                <a16:creationId xmlns:a16="http://schemas.microsoft.com/office/drawing/2014/main" id="{A46B8145-7168-58B7-36CB-537B0EB1E60B}"/>
              </a:ext>
            </a:extLst>
          </p:cNvPr>
          <p:cNvSpPr/>
          <p:nvPr/>
        </p:nvSpPr>
        <p:spPr>
          <a:xfrm>
            <a:off x="543392" y="4057439"/>
            <a:ext cx="5590800" cy="414000"/>
          </a:xfrm>
          <a:prstGeom prst="homePlate">
            <a:avLst/>
          </a:prstGeom>
          <a:solidFill>
            <a:schemeClr val="bg2">
              <a:lumMod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kern="0" dirty="0">
                <a:solidFill>
                  <a:prstClr val="white"/>
                </a:solidFill>
                <a:latin typeface="Calibri" panose="020F0502020204030204"/>
                <a:cs typeface="Times New Roman" panose="02020603050405020304" pitchFamily="18" charset="0"/>
              </a:rPr>
              <a:t>Beneficiários não aceitaram participar da pesquisa </a:t>
            </a:r>
            <a:r>
              <a:rPr lang="pt-BR" sz="1000" kern="0" dirty="0">
                <a:solidFill>
                  <a:prstClr val="white"/>
                </a:solidFill>
                <a:latin typeface="Calibri" panose="020F0502020204030204"/>
                <a:cs typeface="Times New Roman" panose="02020603050405020304" pitchFamily="18" charset="0"/>
              </a:rPr>
              <a:t>(banco de dados e evidência 1)  </a:t>
            </a:r>
            <a:endParaRPr lang="pt-BR" sz="1400" kern="0" dirty="0">
              <a:solidFill>
                <a:prstClr val="white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36" name="Seta: Pentágono 35">
            <a:extLst>
              <a:ext uri="{FF2B5EF4-FFF2-40B4-BE49-F238E27FC236}">
                <a16:creationId xmlns:a16="http://schemas.microsoft.com/office/drawing/2014/main" id="{566AA8A2-43F4-972F-0EED-126FDE7B9928}"/>
              </a:ext>
            </a:extLst>
          </p:cNvPr>
          <p:cNvSpPr/>
          <p:nvPr/>
        </p:nvSpPr>
        <p:spPr>
          <a:xfrm>
            <a:off x="543392" y="4506975"/>
            <a:ext cx="5590800" cy="414710"/>
          </a:xfrm>
          <a:prstGeom prst="homePlate">
            <a:avLst/>
          </a:prstGeom>
          <a:solidFill>
            <a:schemeClr val="bg2">
              <a:lumMod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kern="0" dirty="0">
                <a:solidFill>
                  <a:prstClr val="white"/>
                </a:solidFill>
                <a:latin typeface="Calibri" panose="020F0502020204030204"/>
                <a:cs typeface="+mn-cs"/>
              </a:rPr>
              <a:t>Pesquisas</a:t>
            </a:r>
            <a:r>
              <a:rPr lang="pt-BR" sz="1400" kern="0" dirty="0">
                <a:solidFill>
                  <a:prstClr val="white"/>
                </a:solidFill>
                <a:latin typeface="Calibri" panose="020F0502020204030204"/>
                <a:cs typeface="Times New Roman" panose="02020603050405020304" pitchFamily="18" charset="0"/>
              </a:rPr>
              <a:t> Incompletas </a:t>
            </a:r>
            <a:r>
              <a:rPr lang="pt-BR" sz="1000" kern="0" dirty="0">
                <a:solidFill>
                  <a:prstClr val="white"/>
                </a:solidFill>
                <a:latin typeface="Calibri" panose="020F0502020204030204"/>
                <a:cs typeface="Times New Roman" panose="02020603050405020304" pitchFamily="18" charset="0"/>
              </a:rPr>
              <a:t>(banco de dados)</a:t>
            </a:r>
            <a:endParaRPr lang="pt-BR" sz="1000" kern="0" dirty="0">
              <a:solidFill>
                <a:prstClr val="white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37" name="Seta: Pentágono 36">
            <a:extLst>
              <a:ext uri="{FF2B5EF4-FFF2-40B4-BE49-F238E27FC236}">
                <a16:creationId xmlns:a16="http://schemas.microsoft.com/office/drawing/2014/main" id="{21DA8549-DBDB-1E62-8AE6-2BE47E9B56F9}"/>
              </a:ext>
            </a:extLst>
          </p:cNvPr>
          <p:cNvSpPr/>
          <p:nvPr/>
        </p:nvSpPr>
        <p:spPr>
          <a:xfrm>
            <a:off x="543392" y="4959215"/>
            <a:ext cx="5590800" cy="414000"/>
          </a:xfrm>
          <a:prstGeom prst="homePlate">
            <a:avLst/>
          </a:prstGeom>
          <a:solidFill>
            <a:schemeClr val="bg2">
              <a:lumMod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kern="0" dirty="0">
                <a:solidFill>
                  <a:prstClr val="white"/>
                </a:solidFill>
                <a:latin typeface="Calibri" panose="020F0502020204030204"/>
                <a:cs typeface="Times New Roman" panose="02020603050405020304" pitchFamily="18" charset="0"/>
              </a:rPr>
              <a:t>Não foi possível localizar o beneficiário </a:t>
            </a:r>
            <a:r>
              <a:rPr lang="pt-BR" sz="1000" kern="0" dirty="0">
                <a:solidFill>
                  <a:prstClr val="white"/>
                </a:solidFill>
                <a:latin typeface="Calibri" panose="020F0502020204030204"/>
                <a:cs typeface="Times New Roman" panose="02020603050405020304" pitchFamily="18" charset="0"/>
              </a:rPr>
              <a:t>(banco de dados e evidência 2) </a:t>
            </a:r>
            <a:endParaRPr lang="pt-BR" sz="1000" kern="0" dirty="0">
              <a:solidFill>
                <a:prstClr val="white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38" name="Seta: Pentágono 37">
            <a:extLst>
              <a:ext uri="{FF2B5EF4-FFF2-40B4-BE49-F238E27FC236}">
                <a16:creationId xmlns:a16="http://schemas.microsoft.com/office/drawing/2014/main" id="{49BCA191-99BF-2E2C-8C0C-25028A2CA71B}"/>
              </a:ext>
            </a:extLst>
          </p:cNvPr>
          <p:cNvSpPr/>
          <p:nvPr/>
        </p:nvSpPr>
        <p:spPr>
          <a:xfrm>
            <a:off x="543392" y="5432954"/>
            <a:ext cx="5590800" cy="414710"/>
          </a:xfrm>
          <a:prstGeom prst="homePlate">
            <a:avLst/>
          </a:prstGeom>
          <a:solidFill>
            <a:schemeClr val="bg2">
              <a:lumMod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kern="0" dirty="0">
                <a:solidFill>
                  <a:prstClr val="white"/>
                </a:solidFill>
                <a:latin typeface="Calibri" panose="020F0502020204030204"/>
                <a:cs typeface="Times New Roman" panose="02020603050405020304" pitchFamily="18" charset="0"/>
              </a:rPr>
              <a:t>Outros motivos </a:t>
            </a:r>
            <a:r>
              <a:rPr lang="pt-BR" sz="1000" kern="0" dirty="0">
                <a:solidFill>
                  <a:prstClr val="white"/>
                </a:solidFill>
                <a:latin typeface="Calibri" panose="020F0502020204030204"/>
                <a:cs typeface="Times New Roman" panose="02020603050405020304" pitchFamily="18" charset="0"/>
              </a:rPr>
              <a:t>(banco de dados e evidência 3)</a:t>
            </a:r>
            <a:endParaRPr lang="pt-BR" sz="1000" kern="0" dirty="0">
              <a:solidFill>
                <a:prstClr val="white"/>
              </a:solidFill>
              <a:latin typeface="Calibri" panose="020F0502020204030204"/>
              <a:cs typeface="+mn-cs"/>
            </a:endParaRPr>
          </a:p>
        </p:txBody>
      </p:sp>
      <p:pic>
        <p:nvPicPr>
          <p:cNvPr id="39" name="Gráfico 38" descr="Sinal de polegar para cima com preenchimento sólido">
            <a:extLst>
              <a:ext uri="{FF2B5EF4-FFF2-40B4-BE49-F238E27FC236}">
                <a16:creationId xmlns:a16="http://schemas.microsoft.com/office/drawing/2014/main" id="{3469F136-9698-7A23-DA13-E62F3F5012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85969" y="1000303"/>
            <a:ext cx="792000" cy="792000"/>
          </a:xfrm>
          <a:prstGeom prst="rect">
            <a:avLst/>
          </a:prstGeom>
        </p:spPr>
      </p:pic>
      <p:pic>
        <p:nvPicPr>
          <p:cNvPr id="40" name="Gráfico 39" descr="Engrenagens estrutura de tópicos">
            <a:extLst>
              <a:ext uri="{FF2B5EF4-FFF2-40B4-BE49-F238E27FC236}">
                <a16:creationId xmlns:a16="http://schemas.microsoft.com/office/drawing/2014/main" id="{CE2DEF2A-D3CB-704C-E1EE-9B4C82417F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14198" y="1597531"/>
            <a:ext cx="3568684" cy="3568684"/>
          </a:xfrm>
          <a:prstGeom prst="rect">
            <a:avLst/>
          </a:prstGeom>
        </p:spPr>
      </p:pic>
      <p:sp>
        <p:nvSpPr>
          <p:cNvPr id="41" name="Retângulo 40">
            <a:extLst>
              <a:ext uri="{FF2B5EF4-FFF2-40B4-BE49-F238E27FC236}">
                <a16:creationId xmlns:a16="http://schemas.microsoft.com/office/drawing/2014/main" id="{47FCD8A4-75E6-868E-AEB9-179FB9BC90F9}"/>
              </a:ext>
            </a:extLst>
          </p:cNvPr>
          <p:cNvSpPr/>
          <p:nvPr/>
        </p:nvSpPr>
        <p:spPr>
          <a:xfrm>
            <a:off x="6672264" y="3275921"/>
            <a:ext cx="1872000" cy="3177415"/>
          </a:xfrm>
          <a:prstGeom prst="rect">
            <a:avLst/>
          </a:prstGeom>
          <a:solidFill>
            <a:srgbClr val="F2F2F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800" kern="0" dirty="0">
              <a:solidFill>
                <a:prstClr val="white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F64B3CE8-9FFE-0C7B-1D9D-E91830A65E80}"/>
              </a:ext>
            </a:extLst>
          </p:cNvPr>
          <p:cNvSpPr/>
          <p:nvPr/>
        </p:nvSpPr>
        <p:spPr>
          <a:xfrm>
            <a:off x="6798777" y="3635278"/>
            <a:ext cx="828000" cy="360000"/>
          </a:xfrm>
          <a:prstGeom prst="rect">
            <a:avLst/>
          </a:prstGeom>
          <a:solidFill>
            <a:schemeClr val="bg2">
              <a:lumMod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800" b="1" kern="0" dirty="0">
                <a:solidFill>
                  <a:prstClr val="white"/>
                </a:solidFill>
                <a:latin typeface="Calibri" panose="020F0502020204030204"/>
                <a:cs typeface="+mn-cs"/>
              </a:rPr>
              <a:t>4%</a:t>
            </a:r>
          </a:p>
        </p:txBody>
      </p:sp>
      <p:sp>
        <p:nvSpPr>
          <p:cNvPr id="43" name="Retângulo 42">
            <a:extLst>
              <a:ext uri="{FF2B5EF4-FFF2-40B4-BE49-F238E27FC236}">
                <a16:creationId xmlns:a16="http://schemas.microsoft.com/office/drawing/2014/main" id="{E47856CC-29F5-7709-FF87-AD186F370BA8}"/>
              </a:ext>
            </a:extLst>
          </p:cNvPr>
          <p:cNvSpPr/>
          <p:nvPr/>
        </p:nvSpPr>
        <p:spPr>
          <a:xfrm>
            <a:off x="6798777" y="4098173"/>
            <a:ext cx="828000" cy="360000"/>
          </a:xfrm>
          <a:prstGeom prst="rect">
            <a:avLst/>
          </a:prstGeom>
          <a:solidFill>
            <a:schemeClr val="bg2">
              <a:lumMod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800" b="1" kern="0" dirty="0">
                <a:solidFill>
                  <a:prstClr val="white"/>
                </a:solidFill>
                <a:latin typeface="Calibri" panose="020F0502020204030204"/>
                <a:cs typeface="+mn-cs"/>
              </a:rPr>
              <a:t>1%</a:t>
            </a:r>
          </a:p>
        </p:txBody>
      </p:sp>
      <p:sp>
        <p:nvSpPr>
          <p:cNvPr id="44" name="Retângulo 43">
            <a:extLst>
              <a:ext uri="{FF2B5EF4-FFF2-40B4-BE49-F238E27FC236}">
                <a16:creationId xmlns:a16="http://schemas.microsoft.com/office/drawing/2014/main" id="{A8C017A2-B355-47B1-2527-48B04FF8C7BE}"/>
              </a:ext>
            </a:extLst>
          </p:cNvPr>
          <p:cNvSpPr/>
          <p:nvPr/>
        </p:nvSpPr>
        <p:spPr>
          <a:xfrm>
            <a:off x="6798777" y="4562466"/>
            <a:ext cx="828000" cy="360000"/>
          </a:xfrm>
          <a:prstGeom prst="rect">
            <a:avLst/>
          </a:prstGeom>
          <a:solidFill>
            <a:schemeClr val="bg2">
              <a:lumMod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800" b="1" kern="0" dirty="0">
                <a:solidFill>
                  <a:prstClr val="white"/>
                </a:solidFill>
                <a:latin typeface="Calibri" panose="020F0502020204030204"/>
                <a:cs typeface="+mn-cs"/>
              </a:rPr>
              <a:t>1%</a:t>
            </a:r>
          </a:p>
        </p:txBody>
      </p:sp>
      <p:sp>
        <p:nvSpPr>
          <p:cNvPr id="45" name="Retângulo 44">
            <a:extLst>
              <a:ext uri="{FF2B5EF4-FFF2-40B4-BE49-F238E27FC236}">
                <a16:creationId xmlns:a16="http://schemas.microsoft.com/office/drawing/2014/main" id="{CA5725E6-D872-22E1-1358-606F484646F5}"/>
              </a:ext>
            </a:extLst>
          </p:cNvPr>
          <p:cNvSpPr/>
          <p:nvPr/>
        </p:nvSpPr>
        <p:spPr>
          <a:xfrm>
            <a:off x="6798777" y="5026415"/>
            <a:ext cx="828000" cy="360000"/>
          </a:xfrm>
          <a:prstGeom prst="rect">
            <a:avLst/>
          </a:prstGeom>
          <a:solidFill>
            <a:schemeClr val="bg2">
              <a:lumMod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800" b="1" kern="0" dirty="0">
                <a:solidFill>
                  <a:prstClr val="white"/>
                </a:solidFill>
                <a:latin typeface="Calibri" panose="020F0502020204030204"/>
                <a:cs typeface="+mn-cs"/>
              </a:rPr>
              <a:t>23%</a:t>
            </a:r>
          </a:p>
        </p:txBody>
      </p:sp>
      <p:sp>
        <p:nvSpPr>
          <p:cNvPr id="46" name="Retângulo 45">
            <a:extLst>
              <a:ext uri="{FF2B5EF4-FFF2-40B4-BE49-F238E27FC236}">
                <a16:creationId xmlns:a16="http://schemas.microsoft.com/office/drawing/2014/main" id="{881CDC7E-ECB5-F0BF-B8C9-578136B06E1C}"/>
              </a:ext>
            </a:extLst>
          </p:cNvPr>
          <p:cNvSpPr/>
          <p:nvPr/>
        </p:nvSpPr>
        <p:spPr>
          <a:xfrm>
            <a:off x="6798777" y="5480173"/>
            <a:ext cx="828000" cy="360000"/>
          </a:xfrm>
          <a:prstGeom prst="rect">
            <a:avLst/>
          </a:prstGeom>
          <a:solidFill>
            <a:schemeClr val="bg2">
              <a:lumMod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800" b="1" kern="0" dirty="0">
                <a:solidFill>
                  <a:prstClr val="white"/>
                </a:solidFill>
                <a:latin typeface="Calibri" panose="020F0502020204030204"/>
                <a:cs typeface="+mn-cs"/>
              </a:rPr>
              <a:t>71%</a:t>
            </a:r>
          </a:p>
        </p:txBody>
      </p:sp>
      <p:sp>
        <p:nvSpPr>
          <p:cNvPr id="47" name="Retângulo 46">
            <a:extLst>
              <a:ext uri="{FF2B5EF4-FFF2-40B4-BE49-F238E27FC236}">
                <a16:creationId xmlns:a16="http://schemas.microsoft.com/office/drawing/2014/main" id="{8CBF13B7-8882-902C-879E-CADCCBA4354E}"/>
              </a:ext>
            </a:extLst>
          </p:cNvPr>
          <p:cNvSpPr/>
          <p:nvPr/>
        </p:nvSpPr>
        <p:spPr>
          <a:xfrm>
            <a:off x="7778437" y="3635278"/>
            <a:ext cx="684000" cy="360000"/>
          </a:xfrm>
          <a:prstGeom prst="rect">
            <a:avLst/>
          </a:prstGeom>
          <a:solidFill>
            <a:schemeClr val="bg2">
              <a:lumMod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kern="0" dirty="0">
                <a:solidFill>
                  <a:prstClr val="white"/>
                </a:solidFill>
                <a:latin typeface="Calibri" panose="020F0502020204030204"/>
                <a:cs typeface="+mn-cs"/>
              </a:rPr>
              <a:t>380</a:t>
            </a:r>
            <a:endParaRPr lang="pt-BR" sz="1200" kern="0" dirty="0">
              <a:solidFill>
                <a:prstClr val="white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48" name="Retângulo 47">
            <a:extLst>
              <a:ext uri="{FF2B5EF4-FFF2-40B4-BE49-F238E27FC236}">
                <a16:creationId xmlns:a16="http://schemas.microsoft.com/office/drawing/2014/main" id="{5822C0FE-4460-26A4-8EBE-9500D31BAB68}"/>
              </a:ext>
            </a:extLst>
          </p:cNvPr>
          <p:cNvSpPr/>
          <p:nvPr/>
        </p:nvSpPr>
        <p:spPr>
          <a:xfrm>
            <a:off x="7778437" y="4562466"/>
            <a:ext cx="684000" cy="360000"/>
          </a:xfrm>
          <a:prstGeom prst="rect">
            <a:avLst/>
          </a:prstGeom>
          <a:solidFill>
            <a:schemeClr val="bg2">
              <a:lumMod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kern="0" dirty="0">
                <a:solidFill>
                  <a:prstClr val="white"/>
                </a:solidFill>
                <a:latin typeface="Calibri" panose="020F0502020204030204"/>
                <a:cs typeface="+mn-cs"/>
              </a:rPr>
              <a:t>62</a:t>
            </a:r>
          </a:p>
        </p:txBody>
      </p:sp>
      <p:sp>
        <p:nvSpPr>
          <p:cNvPr id="49" name="Retângulo 48">
            <a:extLst>
              <a:ext uri="{FF2B5EF4-FFF2-40B4-BE49-F238E27FC236}">
                <a16:creationId xmlns:a16="http://schemas.microsoft.com/office/drawing/2014/main" id="{65DBDF4D-786D-0423-6522-92224B50E915}"/>
              </a:ext>
            </a:extLst>
          </p:cNvPr>
          <p:cNvSpPr/>
          <p:nvPr/>
        </p:nvSpPr>
        <p:spPr>
          <a:xfrm>
            <a:off x="7778437" y="5026415"/>
            <a:ext cx="684000" cy="360000"/>
          </a:xfrm>
          <a:prstGeom prst="rect">
            <a:avLst/>
          </a:prstGeom>
          <a:solidFill>
            <a:schemeClr val="bg2">
              <a:lumMod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kern="0" dirty="0">
                <a:solidFill>
                  <a:prstClr val="white"/>
                </a:solidFill>
                <a:latin typeface="Calibri" panose="020F0502020204030204"/>
                <a:cs typeface="+mn-cs"/>
              </a:rPr>
              <a:t>2076</a:t>
            </a:r>
          </a:p>
        </p:txBody>
      </p:sp>
      <p:sp>
        <p:nvSpPr>
          <p:cNvPr id="50" name="Retângulo 49">
            <a:extLst>
              <a:ext uri="{FF2B5EF4-FFF2-40B4-BE49-F238E27FC236}">
                <a16:creationId xmlns:a16="http://schemas.microsoft.com/office/drawing/2014/main" id="{4601E4E0-7E90-5E1E-7A44-BA9F7F9F430C}"/>
              </a:ext>
            </a:extLst>
          </p:cNvPr>
          <p:cNvSpPr/>
          <p:nvPr/>
        </p:nvSpPr>
        <p:spPr>
          <a:xfrm>
            <a:off x="7778437" y="5480173"/>
            <a:ext cx="684000" cy="360000"/>
          </a:xfrm>
          <a:prstGeom prst="rect">
            <a:avLst/>
          </a:prstGeom>
          <a:solidFill>
            <a:schemeClr val="bg2">
              <a:lumMod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kern="0" dirty="0">
                <a:solidFill>
                  <a:prstClr val="white"/>
                </a:solidFill>
                <a:latin typeface="Calibri" panose="020F0502020204030204"/>
                <a:cs typeface="+mn-cs"/>
              </a:rPr>
              <a:t>6329</a:t>
            </a:r>
          </a:p>
        </p:txBody>
      </p:sp>
      <p:sp>
        <p:nvSpPr>
          <p:cNvPr id="51" name="Retângulo 50">
            <a:extLst>
              <a:ext uri="{FF2B5EF4-FFF2-40B4-BE49-F238E27FC236}">
                <a16:creationId xmlns:a16="http://schemas.microsoft.com/office/drawing/2014/main" id="{D379FB68-8218-2885-C7F8-F854E986EEB1}"/>
              </a:ext>
            </a:extLst>
          </p:cNvPr>
          <p:cNvSpPr/>
          <p:nvPr/>
        </p:nvSpPr>
        <p:spPr>
          <a:xfrm>
            <a:off x="7776774" y="4108708"/>
            <a:ext cx="684000" cy="360000"/>
          </a:xfrm>
          <a:prstGeom prst="rect">
            <a:avLst/>
          </a:prstGeom>
          <a:solidFill>
            <a:schemeClr val="bg2">
              <a:lumMod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kern="0" dirty="0">
                <a:solidFill>
                  <a:prstClr val="white"/>
                </a:solidFill>
                <a:latin typeface="Calibri" panose="020F0502020204030204"/>
                <a:cs typeface="+mn-cs"/>
              </a:rPr>
              <a:t>60</a:t>
            </a:r>
          </a:p>
        </p:txBody>
      </p:sp>
      <p:sp>
        <p:nvSpPr>
          <p:cNvPr id="53" name="Retângulo 52">
            <a:extLst>
              <a:ext uri="{FF2B5EF4-FFF2-40B4-BE49-F238E27FC236}">
                <a16:creationId xmlns:a16="http://schemas.microsoft.com/office/drawing/2014/main" id="{AE5AC892-B621-A409-61A1-E90E71D46FAF}"/>
              </a:ext>
            </a:extLst>
          </p:cNvPr>
          <p:cNvSpPr/>
          <p:nvPr/>
        </p:nvSpPr>
        <p:spPr>
          <a:xfrm>
            <a:off x="570104" y="1127312"/>
            <a:ext cx="3568684" cy="2077492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38100">
            <a:noFill/>
          </a:ln>
          <a:effectLst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5000" b="1" kern="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Khmer UI" panose="020B0502040204020203" pitchFamily="34" charset="0"/>
              </a:rPr>
              <a:t>380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kern="0" spc="30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Khmer UI" panose="020B0502040204020203" pitchFamily="34" charset="0"/>
              </a:rPr>
              <a:t>ENTREVISTADOS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400" b="1" kern="0" spc="30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cs typeface="Khmer UI" panose="020B0502040204020203" pitchFamily="34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400" b="1" kern="0" spc="30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cs typeface="Khmer UI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b="1" kern="0" spc="3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Khmer UI" panose="020B0502040204020203" pitchFamily="34" charset="0"/>
              </a:rPr>
              <a:t>Nível de Confiança: 95%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b="1" kern="0" spc="3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Khmer UI" panose="020B0502040204020203" pitchFamily="34" charset="0"/>
              </a:rPr>
              <a:t>Margem de Erro: 5,0%</a:t>
            </a:r>
            <a:endParaRPr lang="pt-BR" sz="1400" b="1" kern="0" spc="30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900" b="1" kern="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cs typeface="+mn-cs"/>
            </a:endParaRPr>
          </a:p>
        </p:txBody>
      </p:sp>
      <p:pic>
        <p:nvPicPr>
          <p:cNvPr id="54" name="Gráfico 53" descr="Microfone de rádio com preenchimento sólido">
            <a:extLst>
              <a:ext uri="{FF2B5EF4-FFF2-40B4-BE49-F238E27FC236}">
                <a16:creationId xmlns:a16="http://schemas.microsoft.com/office/drawing/2014/main" id="{73057466-EF96-0695-4D4A-B00CBF091E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0330" y="1000303"/>
            <a:ext cx="792000" cy="792000"/>
          </a:xfrm>
          <a:prstGeom prst="rect">
            <a:avLst/>
          </a:prstGeom>
        </p:spPr>
      </p:pic>
      <p:sp>
        <p:nvSpPr>
          <p:cNvPr id="55" name="Retângulo 54">
            <a:extLst>
              <a:ext uri="{FF2B5EF4-FFF2-40B4-BE49-F238E27FC236}">
                <a16:creationId xmlns:a16="http://schemas.microsoft.com/office/drawing/2014/main" id="{99691706-2D98-DA56-7707-7C2FD6304DC4}"/>
              </a:ext>
            </a:extLst>
          </p:cNvPr>
          <p:cNvSpPr/>
          <p:nvPr/>
        </p:nvSpPr>
        <p:spPr>
          <a:xfrm>
            <a:off x="6798777" y="5938345"/>
            <a:ext cx="828000" cy="360000"/>
          </a:xfrm>
          <a:prstGeom prst="rect">
            <a:avLst/>
          </a:prstGeom>
          <a:solidFill>
            <a:schemeClr val="bg2">
              <a:lumMod val="50000"/>
            </a:schemeClr>
          </a:solidFill>
          <a:ln w="12700" cap="flat" cmpd="sng" algn="ctr">
            <a:noFill/>
            <a:prstDash val="dashDot"/>
            <a:miter lim="800000"/>
          </a:ln>
          <a:effectLst/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800" b="1" kern="0" dirty="0">
                <a:solidFill>
                  <a:prstClr val="white"/>
                </a:solidFill>
                <a:latin typeface="Calibri" panose="020F0502020204030204"/>
                <a:cs typeface="+mn-cs"/>
              </a:rPr>
              <a:t>100%</a:t>
            </a:r>
          </a:p>
        </p:txBody>
      </p:sp>
      <p:sp>
        <p:nvSpPr>
          <p:cNvPr id="56" name="Retângulo 55">
            <a:extLst>
              <a:ext uri="{FF2B5EF4-FFF2-40B4-BE49-F238E27FC236}">
                <a16:creationId xmlns:a16="http://schemas.microsoft.com/office/drawing/2014/main" id="{09FD9E9D-FDC3-CEFF-09D4-21FEC2E57AC5}"/>
              </a:ext>
            </a:extLst>
          </p:cNvPr>
          <p:cNvSpPr/>
          <p:nvPr/>
        </p:nvSpPr>
        <p:spPr>
          <a:xfrm>
            <a:off x="7778437" y="5938345"/>
            <a:ext cx="684000" cy="360000"/>
          </a:xfrm>
          <a:prstGeom prst="rect">
            <a:avLst/>
          </a:prstGeom>
          <a:solidFill>
            <a:schemeClr val="bg2">
              <a:lumMod val="50000"/>
            </a:schemeClr>
          </a:solidFill>
          <a:ln w="12700" cap="flat" cmpd="sng" algn="ctr">
            <a:noFill/>
            <a:prstDash val="dashDot"/>
            <a:miter lim="800000"/>
          </a:ln>
          <a:effectLst/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kern="0" dirty="0">
                <a:solidFill>
                  <a:prstClr val="white"/>
                </a:solidFill>
                <a:latin typeface="Calibri" panose="020F0502020204030204"/>
                <a:cs typeface="+mn-cs"/>
              </a:rPr>
              <a:t>8907</a:t>
            </a:r>
          </a:p>
        </p:txBody>
      </p:sp>
      <p:pic>
        <p:nvPicPr>
          <p:cNvPr id="57" name="Imagem 56" descr="Forma&#10;&#10;Descrição gerada automaticamente com confiança baixa">
            <a:extLst>
              <a:ext uri="{FF2B5EF4-FFF2-40B4-BE49-F238E27FC236}">
                <a16:creationId xmlns:a16="http://schemas.microsoft.com/office/drawing/2014/main" id="{65E604B5-1A29-21E7-4EA0-3711E4F0A0D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104" y="3214205"/>
            <a:ext cx="414000" cy="41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126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ângulo de cantos arredondados 13">
            <a:extLst>
              <a:ext uri="{FF2B5EF4-FFF2-40B4-BE49-F238E27FC236}">
                <a16:creationId xmlns:a16="http://schemas.microsoft.com/office/drawing/2014/main" id="{60B28004-2733-4B1D-8150-86FAB6F2421F}"/>
              </a:ext>
            </a:extLst>
          </p:cNvPr>
          <p:cNvSpPr/>
          <p:nvPr/>
        </p:nvSpPr>
        <p:spPr>
          <a:xfrm>
            <a:off x="-24680" y="168833"/>
            <a:ext cx="4896618" cy="717699"/>
          </a:xfrm>
          <a:prstGeom prst="roundRect">
            <a:avLst/>
          </a:prstGeom>
          <a:solidFill>
            <a:srgbClr val="A1A1A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300" dirty="0">
                <a:latin typeface="Arial Rounded MT Bold" panose="020F0704030504030204" pitchFamily="34" charset="0"/>
              </a:rPr>
              <a:t>Dados Técnicos</a:t>
            </a:r>
            <a:endParaRPr lang="pt-BR" sz="30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32675E30-F342-0C8E-1E7D-9EDC8CA83F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0668115"/>
              </p:ext>
            </p:extLst>
          </p:nvPr>
        </p:nvGraphicFramePr>
        <p:xfrm>
          <a:off x="1775520" y="1484784"/>
          <a:ext cx="7920000" cy="4392003"/>
        </p:xfrm>
        <a:graphic>
          <a:graphicData uri="http://schemas.openxmlformats.org/drawingml/2006/table">
            <a:tbl>
              <a:tblPr/>
              <a:tblGrid>
                <a:gridCol w="1800000">
                  <a:extLst>
                    <a:ext uri="{9D8B030D-6E8A-4147-A177-3AD203B41FA5}">
                      <a16:colId xmlns:a16="http://schemas.microsoft.com/office/drawing/2014/main" val="70855966"/>
                    </a:ext>
                  </a:extLst>
                </a:gridCol>
                <a:gridCol w="3240000">
                  <a:extLst>
                    <a:ext uri="{9D8B030D-6E8A-4147-A177-3AD203B41FA5}">
                      <a16:colId xmlns:a16="http://schemas.microsoft.com/office/drawing/2014/main" val="2479003568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96546883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858869224"/>
                    </a:ext>
                  </a:extLst>
                </a:gridCol>
              </a:tblGrid>
              <a:tr h="3992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endParaRPr lang="pt-BR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Questão</a:t>
                      </a:r>
                    </a:p>
                  </a:txBody>
                  <a:tcPr marL="9525" marR="9525" marT="9525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Base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Margem de Erro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50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1881372"/>
                  </a:ext>
                </a:extLst>
              </a:tr>
              <a:tr h="399273">
                <a:tc rowSpan="5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Bloco A: </a:t>
                      </a:r>
                    </a:p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Atenção à Saúde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08000" algn="l" fontAlgn="b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1 - Cuidados de saúde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347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5.23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589148"/>
                  </a:ext>
                </a:extLst>
              </a:tr>
              <a:tr h="399273">
                <a:tc v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08000" algn="l" fontAlgn="b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2 - Atenção imediata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267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5.97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26021"/>
                  </a:ext>
                </a:extLst>
              </a:tr>
              <a:tr h="399273">
                <a:tc v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08000" algn="l" fontAlgn="b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3 - Comunicação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333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5.34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835570"/>
                  </a:ext>
                </a:extLst>
              </a:tr>
              <a:tr h="399273">
                <a:tc v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08000" algn="l" fontAlgn="b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4 - Atenção à saúde recebida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355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5.17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306459"/>
                  </a:ext>
                </a:extLst>
              </a:tr>
              <a:tr h="399273">
                <a:tc v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08000" algn="l" fontAlgn="b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5 - Lista de médicos (acesso aos prestadores)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342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5.27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8344492"/>
                  </a:ext>
                </a:extLst>
              </a:tr>
              <a:tr h="399273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Bloco B: </a:t>
                      </a:r>
                    </a:p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Canais de Atendimento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08000" algn="l" fontAlgn="b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6 - Atendimento multicanal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311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5.53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1401038"/>
                  </a:ext>
                </a:extLst>
              </a:tr>
              <a:tr h="399273">
                <a:tc v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08000" algn="l" fontAlgn="b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7 - Resolutividade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10.26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8792988"/>
                  </a:ext>
                </a:extLst>
              </a:tr>
              <a:tr h="399273">
                <a:tc v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08000" algn="l" fontAlgn="b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8 - Documentos e formulários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6.81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49674"/>
                  </a:ext>
                </a:extLst>
              </a:tr>
              <a:tr h="399273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Bloco C: </a:t>
                      </a:r>
                    </a:p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Satisfação 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08000" algn="l" fontAlgn="b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9 - Avaliação 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374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5.04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6676065"/>
                  </a:ext>
                </a:extLst>
              </a:tr>
              <a:tr h="399273">
                <a:tc v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08000" algn="l" fontAlgn="b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10 - Recomendação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374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5.04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711154"/>
                  </a:ext>
                </a:extLst>
              </a:tr>
            </a:tbl>
          </a:graphicData>
        </a:graphic>
      </p:graphicFrame>
      <p:sp>
        <p:nvSpPr>
          <p:cNvPr id="2" name="CaixaDeTexto 1">
            <a:extLst>
              <a:ext uri="{FF2B5EF4-FFF2-40B4-BE49-F238E27FC236}">
                <a16:creationId xmlns:a16="http://schemas.microsoft.com/office/drawing/2014/main" id="{BE9099B7-2515-180C-8EFB-5007F9D9A4AC}"/>
              </a:ext>
            </a:extLst>
          </p:cNvPr>
          <p:cNvSpPr txBox="1"/>
          <p:nvPr/>
        </p:nvSpPr>
        <p:spPr>
          <a:xfrm>
            <a:off x="-24680" y="951574"/>
            <a:ext cx="2731590" cy="317186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t-BR" sz="1400" b="1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+mn-cs"/>
              </a:rPr>
              <a:t>Margem de erro por atributo</a:t>
            </a:r>
          </a:p>
        </p:txBody>
      </p:sp>
    </p:spTree>
    <p:extLst>
      <p:ext uri="{BB962C8B-B14F-4D97-AF65-F5344CB8AC3E}">
        <p14:creationId xmlns:p14="http://schemas.microsoft.com/office/powerpoint/2010/main" val="12123982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ângulo de cantos arredondados 13">
            <a:extLst>
              <a:ext uri="{FF2B5EF4-FFF2-40B4-BE49-F238E27FC236}">
                <a16:creationId xmlns:a16="http://schemas.microsoft.com/office/drawing/2014/main" id="{60B28004-2733-4B1D-8150-86FAB6F2421F}"/>
              </a:ext>
            </a:extLst>
          </p:cNvPr>
          <p:cNvSpPr/>
          <p:nvPr/>
        </p:nvSpPr>
        <p:spPr>
          <a:xfrm>
            <a:off x="-24680" y="168833"/>
            <a:ext cx="4896618" cy="717699"/>
          </a:xfrm>
          <a:prstGeom prst="roundRect">
            <a:avLst/>
          </a:prstGeom>
          <a:solidFill>
            <a:srgbClr val="A1A1A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300" dirty="0">
                <a:latin typeface="Arial Rounded MT Bold" panose="020F0704030504030204" pitchFamily="34" charset="0"/>
              </a:rPr>
              <a:t>Dados Técnicos</a:t>
            </a:r>
            <a:endParaRPr lang="pt-BR" sz="30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CC2F4777-120B-5742-1FFF-A288E65D2C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1016310"/>
              </p:ext>
            </p:extLst>
          </p:nvPr>
        </p:nvGraphicFramePr>
        <p:xfrm>
          <a:off x="839416" y="1269328"/>
          <a:ext cx="10188000" cy="4833888"/>
        </p:xfrm>
        <a:graphic>
          <a:graphicData uri="http://schemas.openxmlformats.org/drawingml/2006/table">
            <a:tbl>
              <a:tblPr/>
              <a:tblGrid>
                <a:gridCol w="5400000">
                  <a:extLst>
                    <a:ext uri="{9D8B030D-6E8A-4147-A177-3AD203B41FA5}">
                      <a16:colId xmlns:a16="http://schemas.microsoft.com/office/drawing/2014/main" val="1115746144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114320034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1700799369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341990963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2236980782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1461168209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4140011720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3092386113"/>
                    </a:ext>
                  </a:extLst>
                </a:gridCol>
              </a:tblGrid>
              <a:tr h="3321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1 - Cuidados de saúde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152215"/>
                  </a:ext>
                </a:extLst>
              </a:tr>
              <a:tr h="324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Sempre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209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50,0%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60,0%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9033785"/>
                  </a:ext>
                </a:extLst>
              </a:tr>
              <a:tr h="324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Na maioria das vezes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23,7%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4,3%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19,4%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28,0%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672863"/>
                  </a:ext>
                </a:extLst>
              </a:tr>
              <a:tr h="324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Às vezes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1,6%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3,2%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8,6%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1815492"/>
                  </a:ext>
                </a:extLst>
              </a:tr>
              <a:tr h="324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Nunca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0,9%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590655"/>
                  </a:ext>
                </a:extLst>
              </a:tr>
              <a:tr h="324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Nos 12 últimos meses não procurei cuidados de saúde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1,3%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4,3%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9,4%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575494"/>
                  </a:ext>
                </a:extLst>
              </a:tr>
              <a:tr h="324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Não sei/Não me lembro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1,4%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3,2%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1968288"/>
                  </a:ext>
                </a:extLst>
              </a:tr>
              <a:tr h="2562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endParaRPr lang="pt-BR" sz="11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endParaRPr lang="pt-BR" sz="11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endParaRPr lang="pt-BR" sz="11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endParaRPr lang="pt-BR" sz="11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endParaRPr lang="pt-BR" sz="11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endParaRPr lang="pt-BR" sz="11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endParaRPr lang="pt-BR" sz="11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0655131"/>
                  </a:ext>
                </a:extLst>
              </a:tr>
              <a:tr h="3321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2 - Atenção imediata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8637983"/>
                  </a:ext>
                </a:extLst>
              </a:tr>
              <a:tr h="324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Sempre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191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50,3%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45,2%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55,3%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2814259"/>
                  </a:ext>
                </a:extLst>
              </a:tr>
              <a:tr h="324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Na maioria das vezes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12,9%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3,4%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16,3%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750375"/>
                  </a:ext>
                </a:extLst>
              </a:tr>
              <a:tr h="324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Às vezes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5,3%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2,2%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4631606"/>
                  </a:ext>
                </a:extLst>
              </a:tr>
              <a:tr h="324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Nunca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1,4%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3,2%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5981715"/>
                  </a:ext>
                </a:extLst>
              </a:tr>
              <a:tr h="324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Nos 12 últimos não precisei de atenção imediata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104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27,4%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2,2%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22,9%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31,9%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7853615"/>
                  </a:ext>
                </a:extLst>
              </a:tr>
              <a:tr h="324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Não sei/Não me lembro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2,4%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3,9%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9623709"/>
                  </a:ext>
                </a:extLst>
              </a:tr>
            </a:tbl>
          </a:graphicData>
        </a:graphic>
      </p:graphicFrame>
      <p:sp>
        <p:nvSpPr>
          <p:cNvPr id="4" name="CaixaDeTexto 3">
            <a:extLst>
              <a:ext uri="{FF2B5EF4-FFF2-40B4-BE49-F238E27FC236}">
                <a16:creationId xmlns:a16="http://schemas.microsoft.com/office/drawing/2014/main" id="{D05D2FC3-B9AD-548D-FA93-99304BED7343}"/>
              </a:ext>
            </a:extLst>
          </p:cNvPr>
          <p:cNvSpPr txBox="1"/>
          <p:nvPr/>
        </p:nvSpPr>
        <p:spPr>
          <a:xfrm>
            <a:off x="-7019" y="908720"/>
            <a:ext cx="1854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t-BR" sz="14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Intervalo de Confiança</a:t>
            </a:r>
          </a:p>
        </p:txBody>
      </p:sp>
    </p:spTree>
    <p:extLst>
      <p:ext uri="{BB962C8B-B14F-4D97-AF65-F5344CB8AC3E}">
        <p14:creationId xmlns:p14="http://schemas.microsoft.com/office/powerpoint/2010/main" val="1484160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1BE77139-FB6D-905C-692C-199FAD41E5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528601"/>
              </p:ext>
            </p:extLst>
          </p:nvPr>
        </p:nvGraphicFramePr>
        <p:xfrm>
          <a:off x="911424" y="1628800"/>
          <a:ext cx="10188000" cy="4185888"/>
        </p:xfrm>
        <a:graphic>
          <a:graphicData uri="http://schemas.openxmlformats.org/drawingml/2006/table">
            <a:tbl>
              <a:tblPr/>
              <a:tblGrid>
                <a:gridCol w="5400000">
                  <a:extLst>
                    <a:ext uri="{9D8B030D-6E8A-4147-A177-3AD203B41FA5}">
                      <a16:colId xmlns:a16="http://schemas.microsoft.com/office/drawing/2014/main" val="1115746144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114320034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1700799369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341990963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2236980782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1461168209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4140011720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3092386113"/>
                    </a:ext>
                  </a:extLst>
                </a:gridCol>
              </a:tblGrid>
              <a:tr h="3321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3 - Comunicação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15221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Sim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3,6%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11,9%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19,2%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903378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274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72,1%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2,3%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67,6%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76,6%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67286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Não sei/Não me lembro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12,4%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3,3%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15,7%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1815492"/>
                  </a:ext>
                </a:extLst>
              </a:tr>
              <a:tr h="2562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endParaRPr lang="pt-BR" sz="11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0655131"/>
                  </a:ext>
                </a:extLst>
              </a:tr>
              <a:tr h="3321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 – Atenção em saúde recebida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863798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145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38,2%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2,4%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4,9%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33,3%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43,0%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2814259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Bom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164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43,2%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38,2%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48,1%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4685029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8,7%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1,4%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5,9%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75037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Ruim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2,6%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1,6%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4,2%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463160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0,9%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598171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Nos 12 últimos meses não recebi atenção em saúde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2,3%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3,4%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785361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Não sei/Não me lembro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0,9%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9623709"/>
                  </a:ext>
                </a:extLst>
              </a:tr>
            </a:tbl>
          </a:graphicData>
        </a:graphic>
      </p:graphicFrame>
      <p:sp>
        <p:nvSpPr>
          <p:cNvPr id="6" name="Retângulo de cantos arredondados 13">
            <a:extLst>
              <a:ext uri="{FF2B5EF4-FFF2-40B4-BE49-F238E27FC236}">
                <a16:creationId xmlns:a16="http://schemas.microsoft.com/office/drawing/2014/main" id="{EC6C787E-B5FD-FE42-D80F-7B71301B90E7}"/>
              </a:ext>
            </a:extLst>
          </p:cNvPr>
          <p:cNvSpPr/>
          <p:nvPr/>
        </p:nvSpPr>
        <p:spPr>
          <a:xfrm>
            <a:off x="-24680" y="168833"/>
            <a:ext cx="4896618" cy="717699"/>
          </a:xfrm>
          <a:prstGeom prst="roundRect">
            <a:avLst/>
          </a:prstGeom>
          <a:solidFill>
            <a:srgbClr val="A1A1A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300" dirty="0">
                <a:latin typeface="Arial Rounded MT Bold" panose="020F0704030504030204" pitchFamily="34" charset="0"/>
              </a:rPr>
              <a:t>Dados Técnicos</a:t>
            </a:r>
            <a:endParaRPr lang="pt-BR" sz="30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D892778A-C9EE-731D-8F9F-F40DEA7D4713}"/>
              </a:ext>
            </a:extLst>
          </p:cNvPr>
          <p:cNvSpPr txBox="1"/>
          <p:nvPr/>
        </p:nvSpPr>
        <p:spPr>
          <a:xfrm>
            <a:off x="-7019" y="908720"/>
            <a:ext cx="1854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t-BR" sz="14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Intervalo de Confiança</a:t>
            </a:r>
          </a:p>
        </p:txBody>
      </p:sp>
    </p:spTree>
    <p:extLst>
      <p:ext uri="{BB962C8B-B14F-4D97-AF65-F5344CB8AC3E}">
        <p14:creationId xmlns:p14="http://schemas.microsoft.com/office/powerpoint/2010/main" val="1727042228"/>
      </p:ext>
    </p:extLst>
  </p:cSld>
  <p:clrMapOvr>
    <a:masterClrMapping/>
  </p:clrMapOvr>
</p:sld>
</file>

<file path=ppt/theme/theme1.xml><?xml version="1.0" encoding="utf-8"?>
<a:theme xmlns:a="http://schemas.openxmlformats.org/drawingml/2006/main" name="2_Design padrão">
  <a:themeElements>
    <a:clrScheme name="1_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sign padrão">
  <a:themeElements>
    <a:clrScheme name="1_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7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95406</TotalTime>
  <Words>6788</Words>
  <Application>Microsoft Office PowerPoint</Application>
  <PresentationFormat>Widescreen</PresentationFormat>
  <Paragraphs>1453</Paragraphs>
  <Slides>26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26</vt:i4>
      </vt:variant>
    </vt:vector>
  </HeadingPairs>
  <TitlesOfParts>
    <vt:vector size="34" baseType="lpstr">
      <vt:lpstr>Arial</vt:lpstr>
      <vt:lpstr>Arial Rounded MT Bold</vt:lpstr>
      <vt:lpstr>Calibri</vt:lpstr>
      <vt:lpstr>Calibri Light</vt:lpstr>
      <vt:lpstr>Myriad Pro</vt:lpstr>
      <vt:lpstr>Wingdings</vt:lpstr>
      <vt:lpstr>2_Design padrão</vt:lpstr>
      <vt:lpstr>3_Design padrão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IBRC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IBRC - Pesquisa de Satisfação - Participantes</dc:title>
  <dc:creator>IBRC - Karine Leopoldina</dc:creator>
  <cp:lastModifiedBy>Priscila Prado</cp:lastModifiedBy>
  <cp:revision>6139</cp:revision>
  <cp:lastPrinted>2016-02-05T13:05:45Z</cp:lastPrinted>
  <dcterms:created xsi:type="dcterms:W3CDTF">2006-01-31T15:57:28Z</dcterms:created>
  <dcterms:modified xsi:type="dcterms:W3CDTF">2025-02-28T18:52:36Z</dcterms:modified>
</cp:coreProperties>
</file>