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7"/>
  </p:notesMasterIdLst>
  <p:sldIdLst>
    <p:sldId id="256" r:id="rId2"/>
    <p:sldId id="343" r:id="rId3"/>
    <p:sldId id="258" r:id="rId4"/>
    <p:sldId id="264" r:id="rId5"/>
    <p:sldId id="265" r:id="rId6"/>
    <p:sldId id="263" r:id="rId7"/>
    <p:sldId id="262" r:id="rId8"/>
    <p:sldId id="345" r:id="rId9"/>
    <p:sldId id="346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47" r:id="rId18"/>
    <p:sldId id="339" r:id="rId19"/>
    <p:sldId id="340" r:id="rId20"/>
    <p:sldId id="341" r:id="rId21"/>
    <p:sldId id="342" r:id="rId22"/>
    <p:sldId id="348" r:id="rId23"/>
    <p:sldId id="296" r:id="rId24"/>
    <p:sldId id="297" r:id="rId25"/>
    <p:sldId id="303" r:id="rId26"/>
    <p:sldId id="299" r:id="rId27"/>
    <p:sldId id="330" r:id="rId28"/>
    <p:sldId id="349" r:id="rId29"/>
    <p:sldId id="304" r:id="rId30"/>
    <p:sldId id="305" r:id="rId31"/>
    <p:sldId id="306" r:id="rId32"/>
    <p:sldId id="307" r:id="rId33"/>
    <p:sldId id="308" r:id="rId34"/>
    <p:sldId id="309" r:id="rId35"/>
    <p:sldId id="310" r:id="rId36"/>
    <p:sldId id="311" r:id="rId37"/>
    <p:sldId id="312" r:id="rId38"/>
    <p:sldId id="313" r:id="rId39"/>
    <p:sldId id="314" r:id="rId40"/>
    <p:sldId id="315" r:id="rId41"/>
    <p:sldId id="316" r:id="rId42"/>
    <p:sldId id="317" r:id="rId43"/>
    <p:sldId id="318" r:id="rId44"/>
    <p:sldId id="319" r:id="rId45"/>
    <p:sldId id="320" r:id="rId46"/>
    <p:sldId id="321" r:id="rId47"/>
    <p:sldId id="322" r:id="rId48"/>
    <p:sldId id="323" r:id="rId49"/>
    <p:sldId id="324" r:id="rId50"/>
    <p:sldId id="325" r:id="rId51"/>
    <p:sldId id="326" r:id="rId52"/>
    <p:sldId id="327" r:id="rId53"/>
    <p:sldId id="328" r:id="rId54"/>
    <p:sldId id="329" r:id="rId55"/>
    <p:sldId id="261" r:id="rId5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1D3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3041"/>
    <p:restoredTop sz="94674"/>
  </p:normalViewPr>
  <p:slideViewPr>
    <p:cSldViewPr snapToGrid="0">
      <p:cViewPr>
        <p:scale>
          <a:sx n="117" d="100"/>
          <a:sy n="117" d="100"/>
        </p:scale>
        <p:origin x="-108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7FECE6-8A57-4E9A-B1C8-D712660BFE98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FF86CC-E80A-4776-9D7B-DA452C7E28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5296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48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49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50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51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52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53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54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C3EB-DAC3-4FBC-BABC-340DE700BC50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71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594AB1B-AFA1-CBE3-B1E6-C1BE3FB0B3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Espaço Reservado para Texto 13">
            <a:extLst>
              <a:ext uri="{FF2B5EF4-FFF2-40B4-BE49-F238E27FC236}">
                <a16:creationId xmlns:a16="http://schemas.microsoft.com/office/drawing/2014/main" xmlns="" id="{FE61C95B-D61B-76C1-F03B-70BC14AE26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39" y="3025083"/>
            <a:ext cx="5935661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0" name="Espaço Reservado para Texto 13">
            <a:extLst>
              <a:ext uri="{FF2B5EF4-FFF2-40B4-BE49-F238E27FC236}">
                <a16:creationId xmlns:a16="http://schemas.microsoft.com/office/drawing/2014/main" xmlns="" id="{6835AD87-0429-4DF7-703C-D16E451F16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8339" y="3643150"/>
            <a:ext cx="5935661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Subtítulo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850F15AB-D73B-E321-1976-A6ABD099D9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8338" y="626534"/>
            <a:ext cx="1572721" cy="22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202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DA2166D3-C056-C5EE-5407-6643B0F78B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Espaço Reservado para Texto 13">
            <a:extLst>
              <a:ext uri="{FF2B5EF4-FFF2-40B4-BE49-F238E27FC236}">
                <a16:creationId xmlns:a16="http://schemas.microsoft.com/office/drawing/2014/main" xmlns="" id="{D60631E0-2341-626A-19D9-BF499CB30C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66933" y="2912533"/>
            <a:ext cx="5350934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0" name="Espaço Reservado para Texto 13">
            <a:extLst>
              <a:ext uri="{FF2B5EF4-FFF2-40B4-BE49-F238E27FC236}">
                <a16:creationId xmlns:a16="http://schemas.microsoft.com/office/drawing/2014/main" xmlns="" id="{EFF32ADE-34D3-F885-C17E-F8FA617238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66933" y="3530600"/>
            <a:ext cx="5350934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Subtítulo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A8141813-4F5D-1A26-5675-0BE6068691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4131" y="3320683"/>
            <a:ext cx="1572721" cy="22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165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0FB082BC-B4FC-5953-8E24-EAB48158C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Espaço Reservado para Texto 9">
            <a:extLst>
              <a:ext uri="{FF2B5EF4-FFF2-40B4-BE49-F238E27FC236}">
                <a16:creationId xmlns:a16="http://schemas.microsoft.com/office/drawing/2014/main" xmlns="" id="{9C9289D0-8B6D-8038-E9CE-62059B3D3B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6333" y="727603"/>
            <a:ext cx="8356600" cy="5254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0" name="Espaço Reservado para Texto 11">
            <a:extLst>
              <a:ext uri="{FF2B5EF4-FFF2-40B4-BE49-F238E27FC236}">
                <a16:creationId xmlns:a16="http://schemas.microsoft.com/office/drawing/2014/main" xmlns="" id="{8C21460C-2A07-C88E-30C6-989A3269B7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067" y="1980668"/>
            <a:ext cx="11472333" cy="44370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0000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699955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EC634542-7E33-3D62-29FB-D459AC31C4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Espaço Reservado para Texto 9">
            <a:extLst>
              <a:ext uri="{FF2B5EF4-FFF2-40B4-BE49-F238E27FC236}">
                <a16:creationId xmlns:a16="http://schemas.microsoft.com/office/drawing/2014/main" xmlns="" id="{D68DF935-9833-2638-412A-77C534BDA7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07067" y="364067"/>
            <a:ext cx="9719732" cy="5254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0" name="Espaço Reservado para Texto 11">
            <a:extLst>
              <a:ext uri="{FF2B5EF4-FFF2-40B4-BE49-F238E27FC236}">
                <a16:creationId xmlns:a16="http://schemas.microsoft.com/office/drawing/2014/main" xmlns="" id="{3EFE3532-91BA-ECCA-76C1-417B055667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07068" y="1253596"/>
            <a:ext cx="9719732" cy="5240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j-lt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1327112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1F0644F9-DB9A-1170-A49F-4183C543B0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Espaço Reservado para Texto 13">
            <a:extLst>
              <a:ext uri="{FF2B5EF4-FFF2-40B4-BE49-F238E27FC236}">
                <a16:creationId xmlns:a16="http://schemas.microsoft.com/office/drawing/2014/main" xmlns="" id="{E05A09D9-AB32-81D0-0B3C-C8FD68ACD7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39" y="2819400"/>
            <a:ext cx="6138861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Obrigado(a)</a:t>
            </a:r>
          </a:p>
        </p:txBody>
      </p:sp>
      <p:sp>
        <p:nvSpPr>
          <p:cNvPr id="12" name="Espaço Reservado para Texto 13">
            <a:extLst>
              <a:ext uri="{FF2B5EF4-FFF2-40B4-BE49-F238E27FC236}">
                <a16:creationId xmlns:a16="http://schemas.microsoft.com/office/drawing/2014/main" xmlns="" id="{4B224F45-7AC8-7276-3FD3-7F109A3D7C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8339" y="3437467"/>
            <a:ext cx="6138861" cy="3894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Nome do Palestrante</a:t>
            </a:r>
          </a:p>
        </p:txBody>
      </p:sp>
      <p:sp>
        <p:nvSpPr>
          <p:cNvPr id="13" name="Espaço Reservado para Texto 13">
            <a:extLst>
              <a:ext uri="{FF2B5EF4-FFF2-40B4-BE49-F238E27FC236}">
                <a16:creationId xmlns:a16="http://schemas.microsoft.com/office/drawing/2014/main" xmlns="" id="{0E2D1014-55B7-9603-54AE-7AD93EEAA1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339" y="3835400"/>
            <a:ext cx="6138861" cy="3894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Área e E-mail</a:t>
            </a: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xmlns="" id="{20037493-6BD8-FE0C-A685-B457FB11E7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339" y="5359400"/>
            <a:ext cx="6138861" cy="3894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Nome do Diretor</a:t>
            </a:r>
          </a:p>
        </p:txBody>
      </p:sp>
      <p:sp>
        <p:nvSpPr>
          <p:cNvPr id="15" name="Espaço Reservado para Texto 13">
            <a:extLst>
              <a:ext uri="{FF2B5EF4-FFF2-40B4-BE49-F238E27FC236}">
                <a16:creationId xmlns:a16="http://schemas.microsoft.com/office/drawing/2014/main" xmlns="" id="{12DCF622-B10E-A8CC-2882-9DDA7FB1C5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8339" y="5757333"/>
            <a:ext cx="6138861" cy="3894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Nome da Diretoria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CB6DF5DF-7770-F2C1-818C-F6785B661A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8338" y="626534"/>
            <a:ext cx="1572721" cy="22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088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641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iometria.unimedceara.com.br/autwebbio/login.do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biometria-prd02.unimedceara.com.br/autwebbio/login.do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6824" y="3300213"/>
            <a:ext cx="5935661" cy="609600"/>
          </a:xfrm>
        </p:spPr>
        <p:txBody>
          <a:bodyPr/>
          <a:lstStyle/>
          <a:p>
            <a:pPr algn="ctr"/>
            <a:r>
              <a:rPr lang="pt-BR" dirty="0"/>
              <a:t>MANUAL DO PRESTADOR                          2024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1CDD93D-0BDC-EE8F-4065-059279219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132" y="5366365"/>
            <a:ext cx="2436413" cy="908285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1"/>
          </p:nvPr>
        </p:nvSpPr>
        <p:spPr>
          <a:xfrm>
            <a:off x="255643" y="924227"/>
            <a:ext cx="7229488" cy="609600"/>
          </a:xfrm>
        </p:spPr>
        <p:txBody>
          <a:bodyPr/>
          <a:lstStyle/>
          <a:p>
            <a:r>
              <a:rPr lang="pt-BR" dirty="0"/>
              <a:t>2º Treinamento da Rede Credenciada</a:t>
            </a:r>
          </a:p>
        </p:txBody>
      </p:sp>
    </p:spTree>
    <p:extLst>
      <p:ext uri="{BB962C8B-B14F-4D97-AF65-F5344CB8AC3E}">
        <p14:creationId xmlns:p14="http://schemas.microsoft.com/office/powerpoint/2010/main" val="3239114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9274" y="956441"/>
            <a:ext cx="5935661" cy="609600"/>
          </a:xfrm>
        </p:spPr>
        <p:txBody>
          <a:bodyPr/>
          <a:lstStyle/>
          <a:p>
            <a:r>
              <a:rPr lang="pt-BR" dirty="0"/>
              <a:t>Acesso ao Sistema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003" y="2878112"/>
            <a:ext cx="6264564" cy="3747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1773" y="1511121"/>
            <a:ext cx="10655507" cy="157685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t-BR" sz="1600" dirty="0">
                <a:latin typeface="Arial" pitchFamily="34" charset="0"/>
                <a:cs typeface="Arial" pitchFamily="34" charset="0"/>
              </a:rPr>
              <a:t>Acessar ao sistema atráves de um dos links: </a:t>
            </a:r>
          </a:p>
          <a:p>
            <a:pPr>
              <a:lnSpc>
                <a:spcPct val="100000"/>
              </a:lnSpc>
            </a:pPr>
            <a:r>
              <a:rPr lang="pt-BR" sz="1600" dirty="0">
                <a:latin typeface="Arial" pitchFamily="34" charset="0"/>
                <a:cs typeface="Arial" pitchFamily="34" charset="0"/>
                <a:hlinkClick r:id="rId3"/>
              </a:rPr>
              <a:t>https://biometria.unimedceara.com.br/autwebbio/login.do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pt-BR" sz="1600" dirty="0">
                <a:latin typeface="Arial" pitchFamily="34" charset="0"/>
                <a:cs typeface="Arial" pitchFamily="34" charset="0"/>
                <a:hlinkClick r:id="rId4"/>
              </a:rPr>
              <a:t>https://biometria-prd02.unimedceara.com.br/autwebbio/login.do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lnSpc>
                <a:spcPct val="100000"/>
              </a:lnSpc>
            </a:pPr>
            <a:r>
              <a:rPr lang="pt-BR" sz="1600" dirty="0">
                <a:latin typeface="Arial" pitchFamily="34" charset="0"/>
                <a:cs typeface="Arial" pitchFamily="34" charset="0"/>
              </a:rPr>
              <a:t>Coloca a unimed de origem, nome de usuário e fazer a autentificação para entrar no sistema. </a:t>
            </a:r>
          </a:p>
        </p:txBody>
      </p:sp>
    </p:spTree>
    <p:extLst>
      <p:ext uri="{BB962C8B-B14F-4D97-AF65-F5344CB8AC3E}">
        <p14:creationId xmlns:p14="http://schemas.microsoft.com/office/powerpoint/2010/main" val="2587327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9274" y="956440"/>
            <a:ext cx="10747946" cy="1037251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57288" y="2155825"/>
            <a:ext cx="10655300" cy="1576388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pt-BR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671" y="1499016"/>
            <a:ext cx="7989757" cy="5358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220444" y="848050"/>
            <a:ext cx="10476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/>
              <a:t>EXECUÇÃO DE PROCEDIMENTO E PEDIDO DE REVISÃO NA BIOMETRIA</a:t>
            </a:r>
          </a:p>
        </p:txBody>
      </p:sp>
    </p:spTree>
    <p:extLst>
      <p:ext uri="{BB962C8B-B14F-4D97-AF65-F5344CB8AC3E}">
        <p14:creationId xmlns:p14="http://schemas.microsoft.com/office/powerpoint/2010/main" val="3903992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54240" y="1028513"/>
            <a:ext cx="10747946" cy="1037251"/>
          </a:xfrm>
        </p:spPr>
        <p:txBody>
          <a:bodyPr/>
          <a:lstStyle/>
          <a:p>
            <a:r>
              <a:rPr lang="pt-BR" sz="2800" dirty="0">
                <a:latin typeface="+mn-lt"/>
              </a:rPr>
              <a:t>EXECUÇÃO DE PROCEDIMENTO E PEDIDO DE REVISÃO NA BIOMETRIA</a:t>
            </a:r>
          </a:p>
        </p:txBody>
      </p:sp>
      <p:sp>
        <p:nvSpPr>
          <p:cNvPr id="6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41755" y="3085089"/>
            <a:ext cx="5843662" cy="457488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0070C0"/>
                </a:solidFill>
              </a:rPr>
              <a:t>1</a:t>
            </a:r>
            <a:r>
              <a:rPr lang="pt-BR" sz="2000" dirty="0"/>
              <a:t> – Passe o cartão do cooperado ou prestador </a:t>
            </a:r>
          </a:p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0070C0"/>
                </a:solidFill>
              </a:rPr>
              <a:t>2</a:t>
            </a:r>
            <a:r>
              <a:rPr lang="pt-BR" sz="2000" dirty="0"/>
              <a:t> – Passe o cartão do cliente ou use o token “código usado no cartão virtual”, se for Unimed de </a:t>
            </a:r>
          </a:p>
          <a:p>
            <a:pPr>
              <a:lnSpc>
                <a:spcPct val="100000"/>
              </a:lnSpc>
            </a:pPr>
            <a:r>
              <a:rPr lang="pt-BR" sz="2000" dirty="0"/>
              <a:t>outro Estado, se não conseguir, digite o número. </a:t>
            </a:r>
          </a:p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0070C0"/>
                </a:solidFill>
              </a:rPr>
              <a:t>3</a:t>
            </a:r>
            <a:r>
              <a:rPr lang="pt-BR" sz="2000" dirty="0"/>
              <a:t> – Digitar o RG do cliente cujo cartão foi passado </a:t>
            </a:r>
          </a:p>
          <a:p>
            <a:pPr>
              <a:lnSpc>
                <a:spcPct val="100000"/>
              </a:lnSpc>
            </a:pPr>
            <a:r>
              <a:rPr lang="pt-BR" sz="2000" dirty="0"/>
              <a:t>(no caso de clientes dependentes que não tem RG, solicite o documento</a:t>
            </a:r>
          </a:p>
          <a:p>
            <a:pPr>
              <a:lnSpc>
                <a:spcPct val="100000"/>
              </a:lnSpc>
            </a:pPr>
            <a:r>
              <a:rPr lang="pt-BR" sz="2000" dirty="0"/>
              <a:t> do pai ou da mãe) </a:t>
            </a:r>
          </a:p>
        </p:txBody>
      </p:sp>
      <p:sp>
        <p:nvSpPr>
          <p:cNvPr id="8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23091" y="1783443"/>
            <a:ext cx="5843662" cy="4574886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pt-BR" sz="2000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</a:pPr>
            <a:endParaRPr lang="pt-BR" sz="2000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</a:pPr>
            <a:endParaRPr lang="pt-BR" sz="2000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0070C0"/>
                </a:solidFill>
              </a:rPr>
              <a:t>4</a:t>
            </a:r>
            <a:r>
              <a:rPr lang="pt-BR" sz="2000" dirty="0"/>
              <a:t> – Solicitar a digital ou facial do cliente </a:t>
            </a:r>
          </a:p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0070C0"/>
                </a:solidFill>
              </a:rPr>
              <a:t>5</a:t>
            </a:r>
            <a:r>
              <a:rPr lang="pt-BR" sz="2000" dirty="0"/>
              <a:t> – Informar o CID (número do Código Internacional </a:t>
            </a:r>
          </a:p>
          <a:p>
            <a:pPr>
              <a:lnSpc>
                <a:spcPct val="100000"/>
              </a:lnSpc>
            </a:pPr>
            <a:r>
              <a:rPr lang="pt-BR" sz="2000" dirty="0"/>
              <a:t>da Doença) </a:t>
            </a:r>
          </a:p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0070C0"/>
                </a:solidFill>
              </a:rPr>
              <a:t>6 </a:t>
            </a:r>
            <a:r>
              <a:rPr lang="pt-BR" sz="2000" dirty="0"/>
              <a:t>– informar caráter de solicitação</a:t>
            </a:r>
          </a:p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0070C0"/>
                </a:solidFill>
              </a:rPr>
              <a:t>7</a:t>
            </a:r>
            <a:r>
              <a:rPr lang="pt-BR" sz="2000" dirty="0"/>
              <a:t> – indicar acidente </a:t>
            </a:r>
          </a:p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0070C0"/>
                </a:solidFill>
              </a:rPr>
              <a:t>8</a:t>
            </a:r>
            <a:r>
              <a:rPr lang="pt-BR" sz="2000" dirty="0"/>
              <a:t> – informar indicador clínico</a:t>
            </a:r>
          </a:p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0070C0"/>
                </a:solidFill>
              </a:rPr>
              <a:t>9 </a:t>
            </a:r>
            <a:r>
              <a:rPr lang="pt-BR" sz="2000" dirty="0"/>
              <a:t>– informar tipo de atendimento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648916" y="1665655"/>
            <a:ext cx="953374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2800" dirty="0"/>
              <a:t>Etapas para a transação on-line  no sistema da  Biometria:</a:t>
            </a:r>
            <a:endParaRPr lang="pt-BR" sz="2800" dirty="0">
              <a:cs typeface="Arial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7912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44185" y="926460"/>
            <a:ext cx="10747946" cy="1037251"/>
          </a:xfrm>
        </p:spPr>
        <p:txBody>
          <a:bodyPr/>
          <a:lstStyle/>
          <a:p>
            <a:r>
              <a:rPr lang="pt-BR" sz="2800" dirty="0">
                <a:latin typeface="+mn-lt"/>
              </a:rPr>
              <a:t>EXECUÇÃO DE PROCEDIMENTO E PEDIDO DE REVISÃO NA BIOMETRIA</a:t>
            </a:r>
          </a:p>
        </p:txBody>
      </p:sp>
      <p:sp>
        <p:nvSpPr>
          <p:cNvPr id="7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57288" y="2155825"/>
            <a:ext cx="10655300" cy="15763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t-BR" sz="2000" dirty="0"/>
              <a:t>10 – Informar o(s) código(s) do(s) serviço(s) a ser(em) executado(s) e sua(s) respectiva(s) quantidade(s) e clique no botão ADICIONAR.</a:t>
            </a:r>
          </a:p>
          <a:p>
            <a:pPr>
              <a:lnSpc>
                <a:spcPct val="100000"/>
              </a:lnSpc>
            </a:pPr>
            <a:r>
              <a:rPr lang="pt-BR" sz="2000" dirty="0"/>
              <a:t>11 – Caso deseje excluir um serviço, clique no botão EXCLUIR. </a:t>
            </a:r>
          </a:p>
          <a:p>
            <a:pPr>
              <a:lnSpc>
                <a:spcPct val="100000"/>
              </a:lnSpc>
            </a:pPr>
            <a:r>
              <a:rPr lang="pt-BR" sz="2000" dirty="0"/>
              <a:t>12 – Clicar no botão PROCURAR e anexar guia e/ou pedido médico. (Pode ser no formato: PDF, Documentos office (doc, xls, ppt, etc.) e Arquivos de imagens (jpg, jpeg, bmp, png, etc). </a:t>
            </a:r>
          </a:p>
          <a:p>
            <a:pPr>
              <a:lnSpc>
                <a:spcPct val="100000"/>
              </a:lnSpc>
            </a:pPr>
            <a:r>
              <a:rPr lang="pt-BR" sz="2000" dirty="0"/>
              <a:t>13 - Se o pedido for via CONSULTÓRIO ONLINE não precisará anexar nenhum arquivo. </a:t>
            </a:r>
          </a:p>
          <a:p>
            <a:pPr>
              <a:lnSpc>
                <a:spcPct val="100000"/>
              </a:lnSpc>
            </a:pPr>
            <a:r>
              <a:rPr lang="pt-BR" sz="2000" dirty="0"/>
              <a:t>14 – Utilizando o mouse e clique no botão PROCESSAR EXECUÇÃO DE PROCEDIMENTO.</a:t>
            </a:r>
          </a:p>
        </p:txBody>
      </p:sp>
    </p:spTree>
    <p:extLst>
      <p:ext uri="{BB962C8B-B14F-4D97-AF65-F5344CB8AC3E}">
        <p14:creationId xmlns:p14="http://schemas.microsoft.com/office/powerpoint/2010/main" val="3031083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59176" y="1046381"/>
            <a:ext cx="11082726" cy="1037251"/>
          </a:xfrm>
        </p:spPr>
        <p:txBody>
          <a:bodyPr/>
          <a:lstStyle/>
          <a:p>
            <a:r>
              <a:rPr lang="pt-BR" sz="2800" dirty="0">
                <a:latin typeface="+mn-lt"/>
                <a:cs typeface="Arial" pitchFamily="34" charset="0"/>
              </a:rPr>
              <a:t>EXECUÇÃO DE PROCEDIMENTO E PEDIDO DE REVISÃO NA BIOMETRIA</a:t>
            </a:r>
          </a:p>
        </p:txBody>
      </p:sp>
      <p:sp>
        <p:nvSpPr>
          <p:cNvPr id="7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57288" y="2155825"/>
            <a:ext cx="10655300" cy="15763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t-BR" sz="2000" dirty="0"/>
              <a:t>Após processamento acima, caso saia alguma transação, por favor solicite no próprio sistema o pedido de revisão, conforme abaixo: </a:t>
            </a:r>
          </a:p>
          <a:p>
            <a:pPr>
              <a:lnSpc>
                <a:spcPct val="100000"/>
              </a:lnSpc>
            </a:pPr>
            <a:endParaRPr lang="pt-BR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925" y="2848132"/>
            <a:ext cx="5781544" cy="3687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9887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9274" y="956440"/>
            <a:ext cx="10747946" cy="1037251"/>
          </a:xfrm>
        </p:spPr>
        <p:txBody>
          <a:bodyPr/>
          <a:lstStyle/>
          <a:p>
            <a:r>
              <a:rPr lang="pt-BR" sz="2800" dirty="0">
                <a:latin typeface="+mn-lt"/>
              </a:rPr>
              <a:t>EXECUÇÃO DE PROCEDIMENTO E PEDIDO DE REVISÃO NA BIOMETRIA</a:t>
            </a:r>
          </a:p>
        </p:txBody>
      </p:sp>
      <p:sp>
        <p:nvSpPr>
          <p:cNvPr id="7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57288" y="2155825"/>
            <a:ext cx="10655300" cy="15763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t-BR" sz="2000" dirty="0"/>
              <a:t>Após clicar em PEDIDO REVISÃO aparecerá a tela abaixo para ser preenchida:</a:t>
            </a: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016" y="2755848"/>
            <a:ext cx="8949127" cy="371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936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9274" y="956440"/>
            <a:ext cx="10747946" cy="1037251"/>
          </a:xfrm>
        </p:spPr>
        <p:txBody>
          <a:bodyPr/>
          <a:lstStyle/>
          <a:p>
            <a:r>
              <a:rPr lang="pt-BR" sz="2800" dirty="0">
                <a:latin typeface="+mn-lt"/>
              </a:rPr>
              <a:t>EXECUÇÃO DE PROCEDIMENTO E PEDIDO DE REVISÃO NA BIOMETRIA</a:t>
            </a:r>
          </a:p>
        </p:txBody>
      </p:sp>
      <p:sp>
        <p:nvSpPr>
          <p:cNvPr id="7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57288" y="2155825"/>
            <a:ext cx="10655300" cy="1576388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pt-BR" sz="20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134" y="2143724"/>
            <a:ext cx="9818557" cy="4167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4121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6231AFC3-92A4-A20C-5DD5-0386AC6F50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013" y="2499839"/>
            <a:ext cx="5350934" cy="609600"/>
          </a:xfrm>
        </p:spPr>
        <p:txBody>
          <a:bodyPr/>
          <a:lstStyle/>
          <a:p>
            <a:r>
              <a:rPr lang="pt-BR" dirty="0"/>
              <a:t>CONTESTAÇÃO DE GLOSAS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995DC50-1595-197E-0B5F-257CE16528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1768" y="3773361"/>
            <a:ext cx="5350934" cy="609600"/>
          </a:xfrm>
        </p:spPr>
        <p:txBody>
          <a:bodyPr/>
          <a:lstStyle/>
          <a:p>
            <a:r>
              <a:rPr lang="pt-BR" dirty="0"/>
              <a:t>Carlos </a:t>
            </a:r>
            <a:r>
              <a:rPr lang="pt-BR" dirty="0" err="1"/>
              <a:t>Átila</a:t>
            </a:r>
            <a:r>
              <a:rPr lang="pt-BR" dirty="0"/>
              <a:t> </a:t>
            </a:r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xmlns="" id="{7995DC50-1595-197E-0B5F-257CE165286E}"/>
              </a:ext>
            </a:extLst>
          </p:cNvPr>
          <p:cNvSpPr txBox="1">
            <a:spLocks/>
          </p:cNvSpPr>
          <p:nvPr/>
        </p:nvSpPr>
        <p:spPr>
          <a:xfrm>
            <a:off x="6381768" y="4190101"/>
            <a:ext cx="5350934" cy="6096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1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600" dirty="0"/>
              <a:t>Gestão </a:t>
            </a:r>
          </a:p>
        </p:txBody>
      </p:sp>
    </p:spTree>
    <p:extLst>
      <p:ext uri="{BB962C8B-B14F-4D97-AF65-F5344CB8AC3E}">
        <p14:creationId xmlns:p14="http://schemas.microsoft.com/office/powerpoint/2010/main" val="2977860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9431" y="956441"/>
            <a:ext cx="5935661" cy="609600"/>
          </a:xfrm>
        </p:spPr>
        <p:txBody>
          <a:bodyPr/>
          <a:lstStyle/>
          <a:p>
            <a:r>
              <a:rPr lang="pt-BR" dirty="0"/>
              <a:t>Acesso ao Sistema</a:t>
            </a:r>
          </a:p>
        </p:txBody>
      </p:sp>
      <p:sp>
        <p:nvSpPr>
          <p:cNvPr id="6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6940" y="1526111"/>
            <a:ext cx="11959650" cy="24612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t-BR" sz="1600" dirty="0">
                <a:latin typeface="Arial" pitchFamily="34" charset="0"/>
                <a:cs typeface="Arial" pitchFamily="34" charset="0"/>
              </a:rPr>
              <a:t>Acessar ao site www.unimedsobral.com.br, clica em “Área do Prestador” ou “Área do Cooperado”, insere usuário e senha (o mesmo que já utiliza para consulta a produção). Em seguida, clique no icone "RECURSO DE GLOSAS" ou poderá acessar direto neste link: https://relatorionotas.unimedceara.com.br/unimed/arquivo_transacao/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315" y="2653259"/>
            <a:ext cx="4287421" cy="3769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722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9274" y="956441"/>
            <a:ext cx="10672995" cy="609600"/>
          </a:xfrm>
        </p:spPr>
        <p:txBody>
          <a:bodyPr/>
          <a:lstStyle/>
          <a:p>
            <a:r>
              <a:rPr lang="pt-BR" sz="1600" dirty="0">
                <a:latin typeface="Arial" pitchFamily="34" charset="0"/>
                <a:cs typeface="Arial" pitchFamily="34" charset="0"/>
              </a:rPr>
              <a:t>Após acessar, clicar em “SERVIÇOS GLOSADOS” e em seguida insira o período que deseja pesquisar, selecione o status como mostrado na imagem abaixo e depois clicar em “GERAR” </a:t>
            </a:r>
          </a:p>
        </p:txBody>
      </p:sp>
      <p:sp>
        <p:nvSpPr>
          <p:cNvPr id="6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6940" y="1526111"/>
            <a:ext cx="11959650" cy="2461272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140" y="1515317"/>
            <a:ext cx="10303240" cy="2666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934386" y="4541942"/>
            <a:ext cx="108378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00000"/>
                </a:solidFill>
              </a:rPr>
              <a:t>Todos: </a:t>
            </a:r>
            <a:r>
              <a:rPr lang="pt-BR" sz="2000" dirty="0"/>
              <a:t>todas as notas glosadas;</a:t>
            </a:r>
          </a:p>
          <a:p>
            <a:r>
              <a:rPr lang="pt-BR" sz="2000" b="1" dirty="0">
                <a:solidFill>
                  <a:srgbClr val="000000"/>
                </a:solidFill>
              </a:rPr>
              <a:t>Prestador (Contestação [P]): </a:t>
            </a:r>
            <a:r>
              <a:rPr lang="pt-BR" sz="2000" dirty="0"/>
              <a:t>contestação respondida pelo prestador e que não foi respondida pela auditoria; </a:t>
            </a:r>
            <a:r>
              <a:rPr lang="pt-BR" sz="2000" b="1" dirty="0">
                <a:solidFill>
                  <a:srgbClr val="000000"/>
                </a:solidFill>
              </a:rPr>
              <a:t>Auditor (Contestação [A]): </a:t>
            </a:r>
            <a:r>
              <a:rPr lang="pt-BR" sz="2000" dirty="0"/>
              <a:t>contestação respondida pelo auditor; </a:t>
            </a:r>
          </a:p>
          <a:p>
            <a:r>
              <a:rPr lang="pt-BR" sz="2000" b="1" dirty="0">
                <a:solidFill>
                  <a:srgbClr val="000000"/>
                </a:solidFill>
              </a:rPr>
              <a:t>Respondidas (Contestação [A], (Contestação [P]): </a:t>
            </a:r>
            <a:r>
              <a:rPr lang="pt-BR" sz="2000" dirty="0"/>
              <a:t>contestação respondida ou pelo prestador ou pelo auditor;</a:t>
            </a:r>
          </a:p>
          <a:p>
            <a:r>
              <a:rPr lang="pt-BR" sz="2000" b="1" dirty="0">
                <a:solidFill>
                  <a:srgbClr val="000000"/>
                </a:solidFill>
              </a:rPr>
              <a:t> N. Respondidas (Contestação N/C): </a:t>
            </a:r>
            <a:r>
              <a:rPr lang="pt-BR" sz="2000" dirty="0"/>
              <a:t>contestação não respondida pelo prestador.</a:t>
            </a:r>
          </a:p>
        </p:txBody>
      </p:sp>
    </p:spTree>
    <p:extLst>
      <p:ext uri="{BB962C8B-B14F-4D97-AF65-F5344CB8AC3E}">
        <p14:creationId xmlns:p14="http://schemas.microsoft.com/office/powerpoint/2010/main" val="3082643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6231AFC3-92A4-A20C-5DD5-0386AC6F50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CONSULTÓRIO ONLINE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995DC50-1595-197E-0B5F-257CE16528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Manuela Arruda </a:t>
            </a:r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xmlns="" id="{7995DC50-1595-197E-0B5F-257CE165286E}"/>
              </a:ext>
            </a:extLst>
          </p:cNvPr>
          <p:cNvSpPr txBox="1">
            <a:spLocks/>
          </p:cNvSpPr>
          <p:nvPr/>
        </p:nvSpPr>
        <p:spPr>
          <a:xfrm>
            <a:off x="6381768" y="3987800"/>
            <a:ext cx="5350934" cy="6096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1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600" dirty="0"/>
              <a:t>Gestão da Qualidade </a:t>
            </a:r>
          </a:p>
        </p:txBody>
      </p:sp>
    </p:spTree>
    <p:extLst>
      <p:ext uri="{BB962C8B-B14F-4D97-AF65-F5344CB8AC3E}">
        <p14:creationId xmlns:p14="http://schemas.microsoft.com/office/powerpoint/2010/main" val="1316138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9274" y="956441"/>
            <a:ext cx="10672995" cy="609600"/>
          </a:xfrm>
        </p:spPr>
        <p:txBody>
          <a:bodyPr/>
          <a:lstStyle/>
          <a:p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6940" y="1526111"/>
            <a:ext cx="11959650" cy="2461272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31" y="1753850"/>
            <a:ext cx="10518141" cy="3687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31" y="2473378"/>
            <a:ext cx="6875243" cy="2968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6043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9274" y="956441"/>
            <a:ext cx="10672995" cy="609600"/>
          </a:xfrm>
        </p:spPr>
        <p:txBody>
          <a:bodyPr/>
          <a:lstStyle/>
          <a:p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6940" y="1526111"/>
            <a:ext cx="11959650" cy="2461272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420" y="884421"/>
            <a:ext cx="10972800" cy="4392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099278" y="5276538"/>
            <a:ext cx="104131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latin typeface="Arial" pitchFamily="34" charset="0"/>
                <a:cs typeface="Arial" pitchFamily="34" charset="0"/>
              </a:rPr>
              <a:t>Obs. 1: O prestador terá direito de fazer apenas 01 contestação por nota. </a:t>
            </a:r>
          </a:p>
          <a:p>
            <a:r>
              <a:rPr lang="pt-BR" sz="2000" b="1" dirty="0">
                <a:latin typeface="Arial" pitchFamily="34" charset="0"/>
                <a:cs typeface="Arial" pitchFamily="34" charset="0"/>
              </a:rPr>
              <a:t>Obs. 2: Somente serão permitidos os anexos dos tipos: PDF, Documentos offce (doc,xls,ppt, etc.), Arquivos de imagens (jpg, jpeg,bmp,png, etc.)</a:t>
            </a:r>
          </a:p>
        </p:txBody>
      </p:sp>
    </p:spTree>
    <p:extLst>
      <p:ext uri="{BB962C8B-B14F-4D97-AF65-F5344CB8AC3E}">
        <p14:creationId xmlns:p14="http://schemas.microsoft.com/office/powerpoint/2010/main" val="1088139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6231AFC3-92A4-A20C-5DD5-0386AC6F50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013" y="2499839"/>
            <a:ext cx="5350934" cy="609600"/>
          </a:xfrm>
        </p:spPr>
        <p:txBody>
          <a:bodyPr/>
          <a:lstStyle/>
          <a:p>
            <a:r>
              <a:rPr lang="pt-BR" dirty="0"/>
              <a:t>AUDITORIA DE ENFERMAGEM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995DC50-1595-197E-0B5F-257CE16528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1768" y="3773361"/>
            <a:ext cx="5350934" cy="609600"/>
          </a:xfrm>
        </p:spPr>
        <p:txBody>
          <a:bodyPr/>
          <a:lstStyle/>
          <a:p>
            <a:r>
              <a:rPr lang="pt-BR" dirty="0"/>
              <a:t>Cecília Pompeu </a:t>
            </a:r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xmlns="" id="{7995DC50-1595-197E-0B5F-257CE165286E}"/>
              </a:ext>
            </a:extLst>
          </p:cNvPr>
          <p:cNvSpPr txBox="1">
            <a:spLocks/>
          </p:cNvSpPr>
          <p:nvPr/>
        </p:nvSpPr>
        <p:spPr>
          <a:xfrm>
            <a:off x="6381768" y="4190101"/>
            <a:ext cx="5350934" cy="6096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1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600" dirty="0"/>
              <a:t>Auditoria de Enfermagem </a:t>
            </a:r>
          </a:p>
        </p:txBody>
      </p:sp>
    </p:spTree>
    <p:extLst>
      <p:ext uri="{BB962C8B-B14F-4D97-AF65-F5344CB8AC3E}">
        <p14:creationId xmlns:p14="http://schemas.microsoft.com/office/powerpoint/2010/main" val="39283898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AUDITORIA DE SP/SADT - CLÍNICAS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1"/>
          </p:nvPr>
        </p:nvSpPr>
        <p:spPr>
          <a:xfrm>
            <a:off x="1507067" y="987228"/>
            <a:ext cx="9748953" cy="5506705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502" y="1295269"/>
            <a:ext cx="7180296" cy="523095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130350" y="2152481"/>
            <a:ext cx="2532808" cy="25894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AutoShape 2" descr="O padrão TISS e o preenchimento da Guia SP/SADT - Consultório L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7257206" y="2636654"/>
            <a:ext cx="2210475" cy="25894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3853175" y="2895600"/>
            <a:ext cx="5614506" cy="25894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2864598" y="3234116"/>
            <a:ext cx="5907168" cy="447759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2563845" y="5534952"/>
            <a:ext cx="6903836" cy="29805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4958412" y="6267281"/>
            <a:ext cx="2210475" cy="25894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8512821" y="1379691"/>
            <a:ext cx="1011504" cy="137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4958412" y="5499313"/>
            <a:ext cx="1569857" cy="369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FISIOTERAPIA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8771766" y="6279418"/>
            <a:ext cx="1011504" cy="137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521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185" y="283221"/>
            <a:ext cx="10058400" cy="612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778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7496525" cy="609600"/>
          </a:xfrm>
        </p:spPr>
        <p:txBody>
          <a:bodyPr/>
          <a:lstStyle/>
          <a:p>
            <a:r>
              <a:rPr lang="pt-BR" dirty="0"/>
              <a:t>INDICADORES DE GLOSAS CLINICAS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4" y="1448474"/>
            <a:ext cx="12094896" cy="514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8016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NA PRÁTICA: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585" y="949238"/>
            <a:ext cx="3212537" cy="248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319002" y="882031"/>
            <a:ext cx="2346690" cy="28483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749" y="3879218"/>
            <a:ext cx="9208736" cy="170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1472748" y="4337330"/>
            <a:ext cx="1966365" cy="92333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6990169" y="4164649"/>
            <a:ext cx="1966365" cy="92333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1472749" y="4062202"/>
            <a:ext cx="1108610" cy="2123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335" y="833206"/>
            <a:ext cx="2453233" cy="271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7532334" y="833206"/>
            <a:ext cx="2453233" cy="28516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095" y="2626557"/>
            <a:ext cx="6206706" cy="2106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250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Recomendações: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839" y="1111771"/>
            <a:ext cx="6673892" cy="2786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4062202" y="3447207"/>
            <a:ext cx="388417" cy="45719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4062201" y="3553888"/>
            <a:ext cx="388417" cy="45719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5371762" y="3447343"/>
            <a:ext cx="388417" cy="45719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5371762" y="3584975"/>
            <a:ext cx="388417" cy="45719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6723132" y="3447206"/>
            <a:ext cx="388417" cy="45719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6723132" y="3544651"/>
            <a:ext cx="388417" cy="45719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7320594" y="3559554"/>
            <a:ext cx="388417" cy="45719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7895129" y="3444780"/>
            <a:ext cx="388417" cy="45719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9222223" y="3424483"/>
            <a:ext cx="388417" cy="45719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9222223" y="3559553"/>
            <a:ext cx="388417" cy="45719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9278867" y="3719910"/>
            <a:ext cx="388417" cy="45719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5899094" y="3493062"/>
            <a:ext cx="1996035" cy="2725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8283546" y="3605272"/>
            <a:ext cx="1540185" cy="2725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3924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6231AFC3-92A4-A20C-5DD5-0386AC6F50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013" y="2499839"/>
            <a:ext cx="5350934" cy="609600"/>
          </a:xfrm>
        </p:spPr>
        <p:txBody>
          <a:bodyPr/>
          <a:lstStyle/>
          <a:p>
            <a:r>
              <a:rPr lang="pt-BR" dirty="0"/>
              <a:t>AUDITORIA DE ENFERMAGEM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995DC50-1595-197E-0B5F-257CE16528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1768" y="3773361"/>
            <a:ext cx="5350934" cy="609600"/>
          </a:xfrm>
        </p:spPr>
        <p:txBody>
          <a:bodyPr/>
          <a:lstStyle/>
          <a:p>
            <a:r>
              <a:rPr lang="pt-BR" dirty="0"/>
              <a:t>Tamires Linhares </a:t>
            </a:r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xmlns="" id="{7995DC50-1595-197E-0B5F-257CE165286E}"/>
              </a:ext>
            </a:extLst>
          </p:cNvPr>
          <p:cNvSpPr txBox="1">
            <a:spLocks/>
          </p:cNvSpPr>
          <p:nvPr/>
        </p:nvSpPr>
        <p:spPr>
          <a:xfrm>
            <a:off x="6381768" y="4190101"/>
            <a:ext cx="5350934" cy="6096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1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600" dirty="0"/>
              <a:t>Auditoria de Enfermagem </a:t>
            </a:r>
          </a:p>
        </p:txBody>
      </p:sp>
    </p:spTree>
    <p:extLst>
      <p:ext uri="{BB962C8B-B14F-4D97-AF65-F5344CB8AC3E}">
        <p14:creationId xmlns:p14="http://schemas.microsoft.com/office/powerpoint/2010/main" val="35661787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INDICADORES DE GLOSAS LABORATÓRIOS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1370"/>
            <a:ext cx="12192000" cy="544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355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AAD7E1E7-6231-32F3-28B7-833B07520C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O que é o consultório ON-LINE?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499A64A8-A442-9092-BA41-AE73E7D55A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just"/>
            <a:r>
              <a:rPr lang="pt-BR" sz="3600" dirty="0"/>
              <a:t>É uma ferramenta digital com foco em munir os médicos com informações sobre solicitações de exame, consulta e procedimentos.</a:t>
            </a:r>
          </a:p>
          <a:p>
            <a:endParaRPr lang="pt-BR" sz="28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9E3DE002-2B47-BDBE-E2C5-63ED9D7A3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6748" y="703217"/>
            <a:ext cx="1922966" cy="716874"/>
          </a:xfrm>
          <a:prstGeom prst="rect">
            <a:avLst/>
          </a:prstGeom>
        </p:spPr>
      </p:pic>
      <p:pic>
        <p:nvPicPr>
          <p:cNvPr id="5" name="Imagem 4" descr="Mulher com a mão no queixo&#10;&#10;Descrição gerada automaticamente com confiança média">
            <a:extLst>
              <a:ext uri="{FF2B5EF4-FFF2-40B4-BE49-F238E27FC236}">
                <a16:creationId xmlns:a16="http://schemas.microsoft.com/office/drawing/2014/main" xmlns="" id="{BF60F5E2-0411-2CF5-12D2-D4A08CC09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2842" y="3361109"/>
            <a:ext cx="6330871" cy="305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5478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LIPIDOGRAMA/COLESTEROL 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343" y="1146387"/>
            <a:ext cx="8294977" cy="571161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431" y="4282497"/>
            <a:ext cx="12509103" cy="255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Multiplicar 6"/>
          <p:cNvSpPr/>
          <p:nvPr/>
        </p:nvSpPr>
        <p:spPr>
          <a:xfrm>
            <a:off x="1561121" y="4183582"/>
            <a:ext cx="566443" cy="35423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504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LIPIDOGRAMA/COLESTEROL  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47475" y="2288398"/>
            <a:ext cx="6138861" cy="389466"/>
          </a:xfrm>
        </p:spPr>
        <p:txBody>
          <a:bodyPr/>
          <a:lstStyle/>
          <a:p>
            <a:pPr algn="just"/>
            <a:r>
              <a:rPr lang="pt-BR" sz="2000" dirty="0"/>
              <a:t>Quando o médico solicitar:</a:t>
            </a:r>
          </a:p>
          <a:p>
            <a:pPr algn="just"/>
            <a:r>
              <a:rPr lang="pt-BR" sz="2000" b="1" dirty="0"/>
              <a:t>“Colesterol Total e Frações + Triglicerídeos”</a:t>
            </a:r>
            <a:r>
              <a:rPr lang="pt-BR" sz="2000" dirty="0"/>
              <a:t>, deve-se liberar nos códigos: </a:t>
            </a:r>
            <a:r>
              <a:rPr lang="pt-BR" sz="2000" b="1" dirty="0"/>
              <a:t>4030160-5, 4030158-3 e 4030254-7</a:t>
            </a:r>
            <a:r>
              <a:rPr lang="pt-BR" sz="2000" dirty="0"/>
              <a:t>. Colesterol LDL não será remunerado quando solicitado em conjunto com Colesterol Total, HDL e Triglicerídeos, porque ele é proveniente de uma fórmula matemática: </a:t>
            </a:r>
          </a:p>
          <a:p>
            <a:pPr algn="just"/>
            <a:r>
              <a:rPr lang="pt-BR" sz="2000" dirty="0"/>
              <a:t>LDL = Colesterol Total – HDL – Triglicerídeos/5. </a:t>
            </a:r>
          </a:p>
          <a:p>
            <a:pPr algn="just"/>
            <a:r>
              <a:rPr lang="pt-BR" sz="2000" dirty="0"/>
              <a:t>Colesterol VLDL não será remunerado em conjunto com Triglicerídeos, porque ele é proveniente de uma fórmula matemática: VLDL = Triglicerídeos/5.</a:t>
            </a:r>
          </a:p>
          <a:p>
            <a:pPr algn="just"/>
            <a:endParaRPr lang="pt-BR" sz="2000" b="1" dirty="0"/>
          </a:p>
          <a:p>
            <a:pPr algn="just"/>
            <a:endParaRPr lang="pt-BR" sz="2000" dirty="0"/>
          </a:p>
        </p:txBody>
      </p:sp>
      <p:sp>
        <p:nvSpPr>
          <p:cNvPr id="4" name="Retângulo 3"/>
          <p:cNvSpPr/>
          <p:nvPr/>
        </p:nvSpPr>
        <p:spPr>
          <a:xfrm>
            <a:off x="1386135" y="1779675"/>
            <a:ext cx="7274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Colesterol Total e Frações (Colesterol Total, HDL-LDL- VLDL) e Triglicerídeos</a:t>
            </a:r>
          </a:p>
        </p:txBody>
      </p:sp>
    </p:spTree>
    <p:extLst>
      <p:ext uri="{BB962C8B-B14F-4D97-AF65-F5344CB8AC3E}">
        <p14:creationId xmlns:p14="http://schemas.microsoft.com/office/powerpoint/2010/main" val="8122330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LIPIDOGRAMA/COLESTEROL  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47475" y="2288398"/>
            <a:ext cx="6138861" cy="389466"/>
          </a:xfrm>
        </p:spPr>
        <p:txBody>
          <a:bodyPr/>
          <a:lstStyle/>
          <a:p>
            <a:pPr algn="just"/>
            <a:r>
              <a:rPr lang="pt-BR" sz="2000" b="1" dirty="0"/>
              <a:t>Solicitação: Colesterol Total e Frações + Triglicerídeos</a:t>
            </a:r>
            <a:r>
              <a:rPr lang="pt-BR" sz="2000" dirty="0"/>
              <a:t>: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Neste caso a autorização será remunerada nos seguintes códigos:</a:t>
            </a:r>
          </a:p>
          <a:p>
            <a:pPr algn="just"/>
            <a:r>
              <a:rPr lang="pt-BR" sz="2000" b="1" dirty="0"/>
              <a:t>4030160-5 – COLESTEROL TOTAL </a:t>
            </a:r>
          </a:p>
          <a:p>
            <a:pPr algn="just"/>
            <a:r>
              <a:rPr lang="pt-BR" sz="2000" b="1" dirty="0"/>
              <a:t>4030158-3 – COLESTEROL HDL </a:t>
            </a:r>
          </a:p>
          <a:p>
            <a:pPr algn="just"/>
            <a:r>
              <a:rPr lang="pt-BR" sz="2000" b="1" dirty="0"/>
              <a:t>4030254-7 – TRIGLICEÍDEOS </a:t>
            </a:r>
          </a:p>
          <a:p>
            <a:pPr algn="just"/>
            <a:endParaRPr lang="pt-BR" sz="2000" b="1" dirty="0"/>
          </a:p>
          <a:p>
            <a:pPr algn="just"/>
            <a:endParaRPr lang="pt-BR" sz="2000" dirty="0"/>
          </a:p>
        </p:txBody>
      </p:sp>
      <p:sp>
        <p:nvSpPr>
          <p:cNvPr id="4" name="Retângulo 3"/>
          <p:cNvSpPr/>
          <p:nvPr/>
        </p:nvSpPr>
        <p:spPr>
          <a:xfrm>
            <a:off x="1386135" y="1779675"/>
            <a:ext cx="7274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Colesterol Total e Frações (Colesterol Total, HDL-LDL- VLDL) e Triglicerídeos</a:t>
            </a:r>
          </a:p>
        </p:txBody>
      </p:sp>
    </p:spTree>
    <p:extLst>
      <p:ext uri="{BB962C8B-B14F-4D97-AF65-F5344CB8AC3E}">
        <p14:creationId xmlns:p14="http://schemas.microsoft.com/office/powerpoint/2010/main" val="13147804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LIPIDOGRAMA/COLESTEROL  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47475" y="2288398"/>
            <a:ext cx="6138861" cy="389466"/>
          </a:xfrm>
        </p:spPr>
        <p:txBody>
          <a:bodyPr/>
          <a:lstStyle/>
          <a:p>
            <a:pPr algn="just"/>
            <a:r>
              <a:rPr lang="pt-BR" sz="2000" dirty="0">
                <a:solidFill>
                  <a:srgbClr val="FF0000"/>
                </a:solidFill>
              </a:rPr>
              <a:t>Quando o médico solicitar APENAS </a:t>
            </a:r>
            <a:r>
              <a:rPr lang="pt-BR" sz="2000" b="1" dirty="0">
                <a:solidFill>
                  <a:srgbClr val="FF0000"/>
                </a:solidFill>
              </a:rPr>
              <a:t>“Colesterol Total e Frações”</a:t>
            </a:r>
            <a:r>
              <a:rPr lang="pt-BR" sz="2000" dirty="0">
                <a:solidFill>
                  <a:srgbClr val="FF0000"/>
                </a:solidFill>
              </a:rPr>
              <a:t>, não autorizar o 4030254-7 Triglicerídeos, pois ele não faz parte das frações. </a:t>
            </a:r>
          </a:p>
          <a:p>
            <a:pPr algn="just"/>
            <a:endParaRPr lang="pt-BR" sz="2000" b="1" dirty="0"/>
          </a:p>
          <a:p>
            <a:pPr algn="just"/>
            <a:r>
              <a:rPr lang="pt-BR" sz="2000" b="1" dirty="0"/>
              <a:t>Solicitação:  Colesterol Total + Frações </a:t>
            </a:r>
            <a:endParaRPr lang="pt-BR" sz="2000" dirty="0"/>
          </a:p>
          <a:p>
            <a:pPr algn="just"/>
            <a:r>
              <a:rPr lang="pt-BR" sz="2000" dirty="0"/>
              <a:t>Neste caso a autorização será remunerada nos seguintes códigos:</a:t>
            </a:r>
          </a:p>
          <a:p>
            <a:pPr algn="just"/>
            <a:r>
              <a:rPr lang="pt-BR" sz="2000" b="1" dirty="0"/>
              <a:t>4030160-5 – COLESTEROL TOTAL </a:t>
            </a:r>
          </a:p>
          <a:p>
            <a:pPr algn="just"/>
            <a:r>
              <a:rPr lang="pt-BR" sz="2000" b="1" dirty="0"/>
              <a:t>4030159-1 – COLESTEROL  LDL</a:t>
            </a:r>
          </a:p>
          <a:p>
            <a:pPr algn="just"/>
            <a:r>
              <a:rPr lang="pt-BR" sz="2000" b="1" dirty="0"/>
              <a:t>4030158-3 – COLESTEROL HDL </a:t>
            </a:r>
          </a:p>
          <a:p>
            <a:pPr algn="just"/>
            <a:r>
              <a:rPr lang="pt-BR" sz="2000" b="1" dirty="0"/>
              <a:t>4030269-5 – COLESTEROL VLDL</a:t>
            </a:r>
          </a:p>
          <a:p>
            <a:pPr algn="just"/>
            <a:endParaRPr lang="pt-BR" sz="2000" b="1" dirty="0"/>
          </a:p>
          <a:p>
            <a:pPr algn="just"/>
            <a:endParaRPr lang="pt-BR" sz="2000" dirty="0"/>
          </a:p>
        </p:txBody>
      </p:sp>
      <p:sp>
        <p:nvSpPr>
          <p:cNvPr id="4" name="Retângulo 3"/>
          <p:cNvSpPr/>
          <p:nvPr/>
        </p:nvSpPr>
        <p:spPr>
          <a:xfrm>
            <a:off x="1386135" y="1779675"/>
            <a:ext cx="7274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Colesterol Total e Frações (Colesterol Total, HDL-LDL- VLDL) e Triglicerídeos</a:t>
            </a:r>
          </a:p>
        </p:txBody>
      </p:sp>
    </p:spTree>
    <p:extLst>
      <p:ext uri="{BB962C8B-B14F-4D97-AF65-F5344CB8AC3E}">
        <p14:creationId xmlns:p14="http://schemas.microsoft.com/office/powerpoint/2010/main" val="6892499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LIPIDOGRAMA/COLESTEROL  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47475" y="2288398"/>
            <a:ext cx="6138861" cy="389466"/>
          </a:xfrm>
        </p:spPr>
        <p:txBody>
          <a:bodyPr/>
          <a:lstStyle/>
          <a:p>
            <a:pPr algn="just"/>
            <a:r>
              <a:rPr lang="pt-BR" sz="2000" dirty="0"/>
              <a:t>Código 4030275-0 Perfil lipídico / lipidograma (</a:t>
            </a:r>
            <a:r>
              <a:rPr lang="pt-BR" sz="2000" dirty="0" err="1"/>
              <a:t>lípidios</a:t>
            </a:r>
            <a:r>
              <a:rPr lang="pt-BR" sz="2000" dirty="0"/>
              <a:t> totais, c o l e s t e r o l , </a:t>
            </a:r>
            <a:r>
              <a:rPr lang="pt-BR" sz="2000" dirty="0" err="1"/>
              <a:t>triglicerídios</a:t>
            </a:r>
            <a:r>
              <a:rPr lang="pt-BR" sz="2000" dirty="0"/>
              <a:t> e eletroforese lipoproteínas. </a:t>
            </a:r>
          </a:p>
          <a:p>
            <a:pPr algn="just"/>
            <a:r>
              <a:rPr lang="pt-BR" sz="2000" dirty="0">
                <a:solidFill>
                  <a:srgbClr val="FF0000"/>
                </a:solidFill>
              </a:rPr>
              <a:t>Só será remunerado esse código quando na solicitação médica estiver especificado “Lipidograma ou Perfil Lipídico”.</a:t>
            </a:r>
            <a:endParaRPr lang="pt-BR" sz="2000" b="1" dirty="0">
              <a:solidFill>
                <a:srgbClr val="FF0000"/>
              </a:solidFill>
            </a:endParaRPr>
          </a:p>
          <a:p>
            <a:pPr algn="just"/>
            <a:endParaRPr lang="pt-BR" sz="2000" dirty="0"/>
          </a:p>
        </p:txBody>
      </p:sp>
      <p:sp>
        <p:nvSpPr>
          <p:cNvPr id="4" name="Retângulo 3"/>
          <p:cNvSpPr/>
          <p:nvPr/>
        </p:nvSpPr>
        <p:spPr>
          <a:xfrm>
            <a:off x="1386135" y="1779675"/>
            <a:ext cx="1365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Lipidograma</a:t>
            </a:r>
          </a:p>
        </p:txBody>
      </p:sp>
    </p:spTree>
    <p:extLst>
      <p:ext uri="{BB962C8B-B14F-4D97-AF65-F5344CB8AC3E}">
        <p14:creationId xmlns:p14="http://schemas.microsoft.com/office/powerpoint/2010/main" val="20574132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TRANSFERRINA 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47475" y="2288398"/>
            <a:ext cx="6138861" cy="389466"/>
          </a:xfrm>
        </p:spPr>
        <p:txBody>
          <a:bodyPr/>
          <a:lstStyle/>
          <a:p>
            <a:pPr algn="just"/>
            <a:endParaRPr lang="pt-BR" sz="20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140" y="1327094"/>
            <a:ext cx="9189720" cy="517657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826" y="4595336"/>
            <a:ext cx="9041515" cy="200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Multiplicar 6"/>
          <p:cNvSpPr/>
          <p:nvPr/>
        </p:nvSpPr>
        <p:spPr>
          <a:xfrm>
            <a:off x="3001503" y="4442022"/>
            <a:ext cx="566443" cy="35423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7355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TRANSFERRINA 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47475" y="2288398"/>
            <a:ext cx="6138861" cy="389466"/>
          </a:xfrm>
        </p:spPr>
        <p:txBody>
          <a:bodyPr/>
          <a:lstStyle/>
          <a:p>
            <a:pPr algn="just"/>
            <a:r>
              <a:rPr lang="pt-BR" sz="2000" dirty="0"/>
              <a:t>Remunerado nos códigos: </a:t>
            </a:r>
          </a:p>
          <a:p>
            <a:pPr algn="just"/>
            <a:r>
              <a:rPr lang="pt-BR" sz="2000" b="1" dirty="0"/>
              <a:t>4030184-2 Ferro sérico - pesquisa e/ou dosagem + 4030142-7 Capacidade de fixação de ferro - pesquisa e/ou dosagem.</a:t>
            </a:r>
          </a:p>
          <a:p>
            <a:pPr algn="just"/>
            <a:r>
              <a:rPr lang="pt-BR" sz="2000" dirty="0"/>
              <a:t> Caso na mesma guia o médico solicite em conjunto o Ferro Sérico, </a:t>
            </a:r>
            <a:r>
              <a:rPr lang="pt-BR" sz="2000" b="1" dirty="0"/>
              <a:t>não é necessário autorizar seu código na quantidade 02. </a:t>
            </a:r>
            <a:r>
              <a:rPr lang="pt-BR" sz="2000" dirty="0"/>
              <a:t>O valor do Ferro Sérico vai entrar no cálculo do IST, logo, o Ferro Sérico só precisa ser autorizado em quantidade 01.</a:t>
            </a:r>
          </a:p>
        </p:txBody>
      </p:sp>
      <p:sp>
        <p:nvSpPr>
          <p:cNvPr id="4" name="Retângulo 3"/>
          <p:cNvSpPr/>
          <p:nvPr/>
        </p:nvSpPr>
        <p:spPr>
          <a:xfrm>
            <a:off x="1386135" y="1779675"/>
            <a:ext cx="5377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Índice de Saturação da </a:t>
            </a:r>
            <a:r>
              <a:rPr lang="pt-BR" b="1" dirty="0" err="1"/>
              <a:t>Transferrina</a:t>
            </a:r>
            <a:r>
              <a:rPr lang="pt-BR" b="1" dirty="0"/>
              <a:t> (IST) + Ferro Sérico</a:t>
            </a:r>
          </a:p>
        </p:txBody>
      </p:sp>
    </p:spTree>
    <p:extLst>
      <p:ext uri="{BB962C8B-B14F-4D97-AF65-F5344CB8AC3E}">
        <p14:creationId xmlns:p14="http://schemas.microsoft.com/office/powerpoint/2010/main" val="31785041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ESTROGÊNIO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47475" y="2288398"/>
            <a:ext cx="6138861" cy="389466"/>
          </a:xfrm>
        </p:spPr>
        <p:txBody>
          <a:bodyPr/>
          <a:lstStyle/>
          <a:p>
            <a:pPr algn="just"/>
            <a:endParaRPr lang="pt-BR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216" y="1712559"/>
            <a:ext cx="10257106" cy="3822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288" y="4671339"/>
            <a:ext cx="11312362" cy="247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288" y="5534950"/>
            <a:ext cx="13339970" cy="250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116" y="5065614"/>
            <a:ext cx="9871314" cy="296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Multiplicar 10"/>
          <p:cNvSpPr/>
          <p:nvPr/>
        </p:nvSpPr>
        <p:spPr>
          <a:xfrm>
            <a:off x="3486893" y="4494221"/>
            <a:ext cx="566443" cy="35423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12" name="Multiplicar 11"/>
          <p:cNvSpPr/>
          <p:nvPr/>
        </p:nvSpPr>
        <p:spPr>
          <a:xfrm>
            <a:off x="3486894" y="4918481"/>
            <a:ext cx="566443" cy="35423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13" name="Multiplicar 12"/>
          <p:cNvSpPr/>
          <p:nvPr/>
        </p:nvSpPr>
        <p:spPr>
          <a:xfrm>
            <a:off x="3486894" y="5357832"/>
            <a:ext cx="566443" cy="35423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4700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ESTROGÊNIO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47475" y="2288398"/>
            <a:ext cx="6138861" cy="389466"/>
          </a:xfrm>
        </p:spPr>
        <p:txBody>
          <a:bodyPr/>
          <a:lstStyle/>
          <a:p>
            <a:pPr algn="just"/>
            <a:r>
              <a:rPr lang="pt-BR" sz="2000" dirty="0"/>
              <a:t>Quanto a sua codificação quando o médico solicitar as </a:t>
            </a:r>
            <a:r>
              <a:rPr lang="pt-BR" sz="2000" b="1" dirty="0"/>
              <a:t>frações autoriza-se os códigos: </a:t>
            </a:r>
          </a:p>
          <a:p>
            <a:pPr algn="just"/>
            <a:r>
              <a:rPr lang="pt-BR" sz="2000" dirty="0"/>
              <a:t>4031626- 2 </a:t>
            </a:r>
            <a:r>
              <a:rPr lang="pt-BR" sz="2000" dirty="0" err="1"/>
              <a:t>Estrona</a:t>
            </a:r>
            <a:endParaRPr lang="pt-BR" sz="2000" dirty="0"/>
          </a:p>
          <a:p>
            <a:pPr algn="just"/>
            <a:r>
              <a:rPr lang="pt-BR" sz="2000" dirty="0"/>
              <a:t>4031624-6 Estradiol</a:t>
            </a:r>
          </a:p>
          <a:p>
            <a:pPr algn="just"/>
            <a:r>
              <a:rPr lang="pt-BR" sz="2000" dirty="0"/>
              <a:t>4031625-4 </a:t>
            </a:r>
            <a:r>
              <a:rPr lang="pt-BR" sz="2000" dirty="0" err="1"/>
              <a:t>Estriol</a:t>
            </a:r>
            <a:r>
              <a:rPr lang="pt-BR" sz="2000" dirty="0"/>
              <a:t>. 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Quando solicitada a </a:t>
            </a:r>
            <a:r>
              <a:rPr lang="pt-BR" sz="2000" b="1" dirty="0"/>
              <a:t>dosagem total </a:t>
            </a:r>
            <a:r>
              <a:rPr lang="pt-BR" sz="2000" dirty="0"/>
              <a:t>autoriza-se o:</a:t>
            </a:r>
          </a:p>
          <a:p>
            <a:pPr algn="just"/>
            <a:r>
              <a:rPr lang="pt-BR" sz="2000" b="1" dirty="0"/>
              <a:t>4030559-7 Estrogênios totais (</a:t>
            </a:r>
            <a:r>
              <a:rPr lang="pt-BR" sz="2000" b="1" dirty="0" err="1"/>
              <a:t>fenolesteróides</a:t>
            </a:r>
            <a:r>
              <a:rPr lang="pt-BR" sz="2000" b="1" dirty="0"/>
              <a:t>)</a:t>
            </a:r>
          </a:p>
        </p:txBody>
      </p:sp>
      <p:sp>
        <p:nvSpPr>
          <p:cNvPr id="4" name="Retângulo 3"/>
          <p:cNvSpPr/>
          <p:nvPr/>
        </p:nvSpPr>
        <p:spPr>
          <a:xfrm>
            <a:off x="1386135" y="1779675"/>
            <a:ext cx="22447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Estrogênio/Estrógeno</a:t>
            </a:r>
          </a:p>
        </p:txBody>
      </p:sp>
    </p:spTree>
    <p:extLst>
      <p:ext uri="{BB962C8B-B14F-4D97-AF65-F5344CB8AC3E}">
        <p14:creationId xmlns:p14="http://schemas.microsoft.com/office/powerpoint/2010/main" val="37682892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Teste Oral de Tolerância a Glicose (TTOG)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47475" y="2288398"/>
            <a:ext cx="6138861" cy="389466"/>
          </a:xfrm>
        </p:spPr>
        <p:txBody>
          <a:bodyPr/>
          <a:lstStyle/>
          <a:p>
            <a:pPr algn="just"/>
            <a:endParaRPr lang="pt-BR" sz="20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35" y="1449275"/>
            <a:ext cx="10813144" cy="4514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043" y="5216834"/>
            <a:ext cx="7215957" cy="261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Multiplicar 10"/>
          <p:cNvSpPr/>
          <p:nvPr/>
        </p:nvSpPr>
        <p:spPr>
          <a:xfrm>
            <a:off x="4757475" y="5039716"/>
            <a:ext cx="566443" cy="35423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322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80BD620-A158-ECEB-25FB-66CCEDE32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65C69178-A005-F8CE-DB50-972626DCA8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067" y="703217"/>
            <a:ext cx="8356600" cy="525462"/>
          </a:xfrm>
        </p:spPr>
        <p:txBody>
          <a:bodyPr/>
          <a:lstStyle/>
          <a:p>
            <a:r>
              <a:rPr lang="pt-BR" b="1" i="0" dirty="0">
                <a:solidFill>
                  <a:schemeClr val="accent1"/>
                </a:solidFill>
                <a:effectLst/>
                <a:latin typeface="unimed_sansregular"/>
              </a:rPr>
              <a:t>E o que vai interferir nas consultas Médicas?</a:t>
            </a:r>
            <a:endParaRPr lang="pt-BR" b="0" i="0" dirty="0">
              <a:solidFill>
                <a:schemeClr val="accent1"/>
              </a:solidFill>
              <a:effectLst/>
              <a:latin typeface="unimed_sansregular"/>
            </a:endParaRPr>
          </a:p>
          <a:p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4821A74-F597-1D74-4F27-E45A04252D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just"/>
            <a:r>
              <a:rPr lang="pt-BR" sz="2800" dirty="0"/>
              <a:t>As guias médicas de papel, a partir de agora, podem ser eletrônicas. Dessa forma, garantimos mais segurança, comodidade e redução de papel no meio ambiente. </a:t>
            </a:r>
          </a:p>
          <a:p>
            <a:pPr algn="just"/>
            <a:r>
              <a:rPr lang="pt-BR" sz="2800" dirty="0"/>
              <a:t>Funciona da seguinte forma: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/>
              <a:t>Durante a consulta, o médico faz a solicitação de exames no sistema;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/>
              <a:t>Uma mensagem com a sua solicitação é enviada para o cliente através de SMS e e-mail cadastrados;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/>
              <a:t>O Cliente também poderá acessar essa solicitação através de um portal, disponibilizado no site ou no App Cliente Unimed Sobral.</a:t>
            </a:r>
          </a:p>
          <a:p>
            <a:endParaRPr lang="pt-BR" sz="28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C88720AE-3F5E-37FE-7378-3B2534655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6748" y="703217"/>
            <a:ext cx="1922966" cy="71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6708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Teste Oral de Tolerância a Glicose (TTOG)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47475" y="2288398"/>
            <a:ext cx="6138861" cy="389466"/>
          </a:xfrm>
        </p:spPr>
        <p:txBody>
          <a:bodyPr/>
          <a:lstStyle/>
          <a:p>
            <a:pPr algn="just"/>
            <a:r>
              <a:rPr lang="pt-BR" sz="2000" dirty="0"/>
              <a:t>Quando o médico solicitar 03 amostras (jejum, 1h, 2h), deverá ser autorizado da seguinte forma: </a:t>
            </a:r>
          </a:p>
          <a:p>
            <a:pPr algn="just"/>
            <a:r>
              <a:rPr lang="pt-BR" sz="2000" b="1" dirty="0"/>
              <a:t>4030204-0 Glicose - pesquisa e/ou dosagem x 01 - para a dosagem em jejum; </a:t>
            </a:r>
          </a:p>
          <a:p>
            <a:pPr algn="just"/>
            <a:r>
              <a:rPr lang="pt-BR" sz="2000" b="1" dirty="0"/>
              <a:t>4030270-9 Teste oral de tolerância à glicose – 2 dosagens x 01 - para a dosagem na 1ª e 2ª hora. </a:t>
            </a:r>
          </a:p>
          <a:p>
            <a:pPr algn="just"/>
            <a:r>
              <a:rPr lang="pt-BR" sz="2000" dirty="0"/>
              <a:t>O teste oral de tolerância à glicose - 2 dosagens (TTOG 75gr), código 4030270-9, é diferente da curva glicêmica (4, 5 e 6 dosagens) e da Glicemia após sobrecarga com </a:t>
            </a:r>
            <a:r>
              <a:rPr lang="pt-BR" sz="2000" dirty="0" err="1"/>
              <a:t>dextrosol</a:t>
            </a:r>
            <a:r>
              <a:rPr lang="pt-BR" sz="2000" dirty="0"/>
              <a:t> ou glicose - pesquisa e/ou dosagem, código 4030203-2. </a:t>
            </a:r>
          </a:p>
          <a:p>
            <a:pPr algn="just"/>
            <a:r>
              <a:rPr lang="pt-BR" sz="2000" dirty="0"/>
              <a:t>Esses só serão autorizados se o médico solicitar em guia médica.  </a:t>
            </a:r>
          </a:p>
        </p:txBody>
      </p:sp>
    </p:spTree>
    <p:extLst>
      <p:ext uri="{BB962C8B-B14F-4D97-AF65-F5344CB8AC3E}">
        <p14:creationId xmlns:p14="http://schemas.microsoft.com/office/powerpoint/2010/main" val="32062812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COAGULOGRAMA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47475" y="2288398"/>
            <a:ext cx="6138861" cy="389466"/>
          </a:xfrm>
        </p:spPr>
        <p:txBody>
          <a:bodyPr/>
          <a:lstStyle/>
          <a:p>
            <a:pPr algn="just"/>
            <a:endParaRPr lang="pt-BR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463" y="1355751"/>
            <a:ext cx="8431900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429" y="4575625"/>
            <a:ext cx="7339097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Multiplicar 8"/>
          <p:cNvSpPr/>
          <p:nvPr/>
        </p:nvSpPr>
        <p:spPr>
          <a:xfrm>
            <a:off x="4870764" y="4398507"/>
            <a:ext cx="566443" cy="35423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9758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COAGULOGRAMA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47475" y="2288398"/>
            <a:ext cx="6138861" cy="389466"/>
          </a:xfrm>
        </p:spPr>
        <p:txBody>
          <a:bodyPr/>
          <a:lstStyle/>
          <a:p>
            <a:pPr algn="just"/>
            <a:r>
              <a:rPr lang="pt-BR" sz="2000" dirty="0"/>
              <a:t>O exame 4030492-2 </a:t>
            </a:r>
            <a:r>
              <a:rPr lang="pt-BR" sz="2000" dirty="0" err="1"/>
              <a:t>Coagulograma</a:t>
            </a:r>
            <a:r>
              <a:rPr lang="pt-BR" sz="2000" dirty="0"/>
              <a:t> não pode ser autorizado em conjunto dos exames 4030463-9 Tempo de tromboplastina parcial ativada e 4030459-0 Tempo de </a:t>
            </a:r>
            <a:r>
              <a:rPr lang="pt-BR" sz="2000" dirty="0" err="1"/>
              <a:t>protrombina</a:t>
            </a:r>
            <a:r>
              <a:rPr lang="pt-BR" sz="2000" dirty="0"/>
              <a:t>. 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Já o 4030463-9 Tempo de tromboplastina parcial ativada e 4030459-0 Tempo de </a:t>
            </a:r>
            <a:r>
              <a:rPr lang="pt-BR" sz="2000" dirty="0" err="1"/>
              <a:t>protrombina</a:t>
            </a:r>
            <a:r>
              <a:rPr lang="pt-BR" sz="2000" dirty="0"/>
              <a:t> podem ser autorizados em conjunto se solicitado. 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b="1" dirty="0">
                <a:solidFill>
                  <a:srgbClr val="FF0000"/>
                </a:solidFill>
              </a:rPr>
              <a:t>O 4030492-2 </a:t>
            </a:r>
            <a:r>
              <a:rPr lang="pt-BR" sz="2000" b="1" dirty="0" err="1">
                <a:solidFill>
                  <a:srgbClr val="FF0000"/>
                </a:solidFill>
              </a:rPr>
              <a:t>Coagulograma</a:t>
            </a:r>
            <a:r>
              <a:rPr lang="pt-BR" sz="2000" b="1" dirty="0">
                <a:solidFill>
                  <a:srgbClr val="FF0000"/>
                </a:solidFill>
              </a:rPr>
              <a:t> somente será remunerado se no pedido vier especificando “</a:t>
            </a:r>
            <a:r>
              <a:rPr lang="pt-BR" sz="2000" b="1" dirty="0" err="1">
                <a:solidFill>
                  <a:srgbClr val="FF0000"/>
                </a:solidFill>
              </a:rPr>
              <a:t>Coagulograma</a:t>
            </a:r>
            <a:r>
              <a:rPr lang="pt-BR" sz="2000" b="1" dirty="0">
                <a:solidFill>
                  <a:srgbClr val="FF0000"/>
                </a:solidFill>
              </a:rPr>
              <a:t>”.</a:t>
            </a:r>
          </a:p>
        </p:txBody>
      </p:sp>
      <p:sp>
        <p:nvSpPr>
          <p:cNvPr id="4" name="Retângulo 3"/>
          <p:cNvSpPr/>
          <p:nvPr/>
        </p:nvSpPr>
        <p:spPr>
          <a:xfrm>
            <a:off x="1386135" y="1779675"/>
            <a:ext cx="8115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err="1"/>
              <a:t>Coagulograma</a:t>
            </a:r>
            <a:r>
              <a:rPr lang="pt-BR" b="1" dirty="0"/>
              <a:t> / Tempo de </a:t>
            </a:r>
            <a:r>
              <a:rPr lang="pt-BR" b="1" dirty="0" err="1"/>
              <a:t>Protrombina</a:t>
            </a:r>
            <a:r>
              <a:rPr lang="pt-BR" b="1" dirty="0"/>
              <a:t> / Tempo de Tromboplastina Parcial Ativada</a:t>
            </a:r>
          </a:p>
        </p:txBody>
      </p:sp>
    </p:spTree>
    <p:extLst>
      <p:ext uri="{BB962C8B-B14F-4D97-AF65-F5344CB8AC3E}">
        <p14:creationId xmlns:p14="http://schemas.microsoft.com/office/powerpoint/2010/main" val="1523882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VITAMINA D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47475" y="2288398"/>
            <a:ext cx="6138861" cy="389466"/>
          </a:xfrm>
        </p:spPr>
        <p:txBody>
          <a:bodyPr/>
          <a:lstStyle/>
          <a:p>
            <a:pPr algn="just"/>
            <a:endParaRPr lang="pt-BR" sz="20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19" y="1836216"/>
            <a:ext cx="7265181" cy="3447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921" y="5459447"/>
            <a:ext cx="879157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Multiplicar 10"/>
          <p:cNvSpPr/>
          <p:nvPr/>
        </p:nvSpPr>
        <p:spPr>
          <a:xfrm>
            <a:off x="3284083" y="5284099"/>
            <a:ext cx="566443" cy="35423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9238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VITAMINA D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47475" y="2288398"/>
            <a:ext cx="6138861" cy="389466"/>
          </a:xfrm>
        </p:spPr>
        <p:txBody>
          <a:bodyPr/>
          <a:lstStyle/>
          <a:p>
            <a:pPr algn="just"/>
            <a:r>
              <a:rPr lang="pt-BR" sz="2000" dirty="0"/>
              <a:t>4030283-0: Vitamina “D” 25 HIDROXI, pesquisa e/ou dosagem (Vitamina D3). </a:t>
            </a:r>
          </a:p>
          <a:p>
            <a:pPr algn="just"/>
            <a:r>
              <a:rPr lang="pt-BR" sz="2000" dirty="0"/>
              <a:t>4030501-5: 1,25-dihidroxi vitamina D – pesquisa e/ou dosagem. São mutuamente excludentes. Importante!! </a:t>
            </a:r>
          </a:p>
          <a:p>
            <a:pPr algn="just"/>
            <a:r>
              <a:rPr lang="pt-BR" sz="2000" dirty="0"/>
              <a:t>Quando o médico solicita “Vit. D” o que está sendo solicitado é </a:t>
            </a:r>
            <a:r>
              <a:rPr lang="pt-BR" sz="2000" b="1" dirty="0"/>
              <a:t>o 4030283-0 Vitamina “D” 25 HIDROXI, pesquisa e/ou dosagem (Vitamina D3)</a:t>
            </a:r>
            <a:r>
              <a:rPr lang="pt-BR" sz="2000" dirty="0"/>
              <a:t>. 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Sendo assim, a codificação 4030501-5 1,25 - </a:t>
            </a:r>
            <a:r>
              <a:rPr lang="pt-BR" sz="2000" dirty="0" err="1"/>
              <a:t>dihidroxi</a:t>
            </a:r>
            <a:r>
              <a:rPr lang="pt-BR" sz="2000" dirty="0"/>
              <a:t> vitamina D – pesquisa e/ou dosagem é </a:t>
            </a:r>
            <a:r>
              <a:rPr lang="pt-BR" sz="2000" dirty="0">
                <a:solidFill>
                  <a:srgbClr val="FF0000"/>
                </a:solidFill>
              </a:rPr>
              <a:t>INDEVIDA</a:t>
            </a:r>
            <a:r>
              <a:rPr lang="pt-BR" sz="2000" dirty="0"/>
              <a:t> e não será remunerada</a:t>
            </a:r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386135" y="1779675"/>
            <a:ext cx="7776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Vitamina “D” 25 HIDROXI e 1,25-dihidroxi vitamina D – pesquisa e/ou dosagem </a:t>
            </a:r>
          </a:p>
        </p:txBody>
      </p:sp>
    </p:spTree>
    <p:extLst>
      <p:ext uri="{BB962C8B-B14F-4D97-AF65-F5344CB8AC3E}">
        <p14:creationId xmlns:p14="http://schemas.microsoft.com/office/powerpoint/2010/main" val="6297640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CITOLOGIA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47475" y="2288398"/>
            <a:ext cx="6138861" cy="389466"/>
          </a:xfrm>
        </p:spPr>
        <p:txBody>
          <a:bodyPr/>
          <a:lstStyle/>
          <a:p>
            <a:pPr algn="just"/>
            <a:endParaRPr lang="pt-BR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106" y="1307046"/>
            <a:ext cx="9054987" cy="5214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021" y="4957889"/>
            <a:ext cx="8799155" cy="20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Multiplicar 5"/>
          <p:cNvSpPr/>
          <p:nvPr/>
        </p:nvSpPr>
        <p:spPr>
          <a:xfrm>
            <a:off x="3228080" y="4780771"/>
            <a:ext cx="566443" cy="35423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1229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–CITOLOGIA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47475" y="2288398"/>
            <a:ext cx="6138861" cy="389466"/>
          </a:xfrm>
        </p:spPr>
        <p:txBody>
          <a:bodyPr/>
          <a:lstStyle/>
          <a:p>
            <a:pPr algn="just"/>
            <a:r>
              <a:rPr lang="pt-BR" sz="2000" dirty="0"/>
              <a:t>40601137 - Procedimento diagnóstico em </a:t>
            </a:r>
            <a:r>
              <a:rPr lang="pt-BR" sz="2000" dirty="0" err="1"/>
              <a:t>citopatologia</a:t>
            </a:r>
            <a:r>
              <a:rPr lang="pt-BR" sz="2000" dirty="0"/>
              <a:t> </a:t>
            </a:r>
            <a:r>
              <a:rPr lang="pt-BR" sz="2000" dirty="0" err="1"/>
              <a:t>cérvico</a:t>
            </a:r>
            <a:r>
              <a:rPr lang="pt-BR" sz="2000" dirty="0"/>
              <a:t>-vaginal oncótica – </a:t>
            </a:r>
          </a:p>
          <a:p>
            <a:pPr algn="just"/>
            <a:r>
              <a:rPr lang="pt-BR" sz="2000" dirty="0"/>
              <a:t>O exame de citologia oncótica refere-se ao </a:t>
            </a:r>
            <a:r>
              <a:rPr lang="pt-BR" sz="2000" b="1" dirty="0"/>
              <a:t>preventivo do colo do útero</a:t>
            </a:r>
            <a:r>
              <a:rPr lang="pt-BR" sz="2000" dirty="0"/>
              <a:t>, o </a:t>
            </a:r>
            <a:r>
              <a:rPr lang="pt-BR" sz="2000" dirty="0" err="1"/>
              <a:t>papanicolau</a:t>
            </a:r>
            <a:r>
              <a:rPr lang="pt-BR" sz="2000" dirty="0"/>
              <a:t>, e serve para o rastreamento precoce do câncer de colo de útero e doenças sexualmente transmissíveis.</a:t>
            </a:r>
          </a:p>
          <a:p>
            <a:pPr algn="just"/>
            <a:r>
              <a:rPr lang="pt-BR" sz="2000" dirty="0"/>
              <a:t>40601323 - Procedimento diagnóstico </a:t>
            </a:r>
            <a:r>
              <a:rPr lang="pt-BR" sz="2000" dirty="0" err="1"/>
              <a:t>citopatológico</a:t>
            </a:r>
            <a:r>
              <a:rPr lang="pt-BR" sz="2000" dirty="0"/>
              <a:t> em meio líquido </a:t>
            </a:r>
          </a:p>
          <a:p>
            <a:pPr algn="just"/>
            <a:r>
              <a:rPr lang="pt-BR" sz="2000" dirty="0"/>
              <a:t>Na citologia em meio líquido, a amostra é coletada utilizando-se escova cervical podendo também ser utilizado a espátula, assim como no método convencional, porém, </a:t>
            </a:r>
            <a:r>
              <a:rPr lang="pt-BR" sz="2000" b="1" dirty="0">
                <a:solidFill>
                  <a:srgbClr val="FF0000"/>
                </a:solidFill>
              </a:rPr>
              <a:t>o material não é transferido para a lâmina</a:t>
            </a:r>
            <a:r>
              <a:rPr lang="pt-BR" sz="2000" dirty="0"/>
              <a:t>, a amostra é depositada em um frasco contendo líquido conservante e fixador.</a:t>
            </a:r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386135" y="1779675"/>
            <a:ext cx="6609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CINTOLOGIA ONCOTICA E CITOLOGIA ONCOTICA EM MEIO LIQUIDO </a:t>
            </a:r>
          </a:p>
        </p:txBody>
      </p:sp>
    </p:spTree>
    <p:extLst>
      <p:ext uri="{BB962C8B-B14F-4D97-AF65-F5344CB8AC3E}">
        <p14:creationId xmlns:p14="http://schemas.microsoft.com/office/powerpoint/2010/main" val="25764304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–CITOLOGIA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47475" y="2288398"/>
            <a:ext cx="6138861" cy="389466"/>
          </a:xfrm>
        </p:spPr>
        <p:txBody>
          <a:bodyPr/>
          <a:lstStyle/>
          <a:p>
            <a:pPr algn="just"/>
            <a:r>
              <a:rPr lang="pt-BR" sz="2000" b="1" dirty="0">
                <a:solidFill>
                  <a:srgbClr val="FF0000"/>
                </a:solidFill>
              </a:rPr>
              <a:t>SERÁ AUTORIZADO DE ACORDO COM A SOLICITAÇÃO MÉDICA. </a:t>
            </a:r>
          </a:p>
          <a:p>
            <a:pPr algn="just"/>
            <a:endParaRPr lang="pt-BR" sz="2000" b="1" dirty="0">
              <a:solidFill>
                <a:srgbClr val="FF0000"/>
              </a:solidFill>
            </a:endParaRPr>
          </a:p>
          <a:p>
            <a:pPr algn="just"/>
            <a:r>
              <a:rPr lang="pt-BR" sz="2000" dirty="0"/>
              <a:t>40601137 - Procedimento diagnóstico em </a:t>
            </a:r>
            <a:r>
              <a:rPr lang="pt-BR" sz="2000" dirty="0" err="1"/>
              <a:t>citopatologia</a:t>
            </a:r>
            <a:r>
              <a:rPr lang="pt-BR" sz="2000" dirty="0"/>
              <a:t> </a:t>
            </a:r>
            <a:r>
              <a:rPr lang="pt-BR" sz="2000" dirty="0" err="1"/>
              <a:t>cérvico</a:t>
            </a:r>
            <a:r>
              <a:rPr lang="pt-BR" sz="2000" dirty="0"/>
              <a:t>-vaginal oncótica</a:t>
            </a:r>
          </a:p>
          <a:p>
            <a:pPr algn="just"/>
            <a:endParaRPr lang="pt-BR" sz="2000" b="1" dirty="0">
              <a:solidFill>
                <a:srgbClr val="FF0000"/>
              </a:solidFill>
            </a:endParaRPr>
          </a:p>
          <a:p>
            <a:pPr algn="just"/>
            <a:r>
              <a:rPr lang="pt-BR" sz="2000" dirty="0"/>
              <a:t>40601323 - Procedimento diagnóstico </a:t>
            </a:r>
            <a:r>
              <a:rPr lang="pt-BR" sz="2000" dirty="0" err="1"/>
              <a:t>citopatológico</a:t>
            </a:r>
            <a:r>
              <a:rPr lang="pt-BR" sz="2000" dirty="0"/>
              <a:t> em meio líquido </a:t>
            </a:r>
          </a:p>
          <a:p>
            <a:pPr algn="just"/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386135" y="1779675"/>
            <a:ext cx="6609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CINTOLOGIA ONCOTICA E CITOLOGIA ONCOTICA EM MEIO LIQUIDO </a:t>
            </a:r>
          </a:p>
        </p:txBody>
      </p:sp>
    </p:spTree>
    <p:extLst>
      <p:ext uri="{BB962C8B-B14F-4D97-AF65-F5344CB8AC3E}">
        <p14:creationId xmlns:p14="http://schemas.microsoft.com/office/powerpoint/2010/main" val="27461608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TESTE DO PEZINHO 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47475" y="2288398"/>
            <a:ext cx="6138861" cy="389466"/>
          </a:xfrm>
        </p:spPr>
        <p:txBody>
          <a:bodyPr/>
          <a:lstStyle/>
          <a:p>
            <a:pPr algn="just"/>
            <a:endParaRPr lang="pt-BR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333" y="1743412"/>
            <a:ext cx="8941698" cy="4207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127" y="3629688"/>
            <a:ext cx="3743719" cy="322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Multiplicar 8"/>
          <p:cNvSpPr/>
          <p:nvPr/>
        </p:nvSpPr>
        <p:spPr>
          <a:xfrm>
            <a:off x="8998342" y="4363625"/>
            <a:ext cx="1831289" cy="1344412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6804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TESTE DO PEZINHO 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79843" y="1770508"/>
            <a:ext cx="6138861" cy="389466"/>
          </a:xfrm>
        </p:spPr>
        <p:txBody>
          <a:bodyPr/>
          <a:lstStyle/>
          <a:p>
            <a:pPr algn="just"/>
            <a:r>
              <a:rPr lang="pt-BR" sz="2000" dirty="0"/>
              <a:t>Existem quatro tipos de teste do pezinho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000" b="1" dirty="0"/>
              <a:t>Básico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000" b="1" dirty="0"/>
              <a:t>Ampliado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000" dirty="0"/>
              <a:t>Plus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000" dirty="0"/>
              <a:t>Master</a:t>
            </a:r>
          </a:p>
          <a:p>
            <a:pPr algn="just"/>
            <a:r>
              <a:rPr lang="pt-BR" sz="2000" dirty="0"/>
              <a:t>Porém, no </a:t>
            </a:r>
            <a:r>
              <a:rPr lang="pt-BR" sz="2000" b="1" dirty="0"/>
              <a:t>Rol ANS apenas dois descritos: </a:t>
            </a:r>
          </a:p>
          <a:p>
            <a:pPr algn="just"/>
            <a:r>
              <a:rPr lang="pt-BR" sz="2000" dirty="0"/>
              <a:t>4031216-0: </a:t>
            </a:r>
            <a:r>
              <a:rPr lang="pt-BR" sz="2000" b="1" dirty="0"/>
              <a:t>Teste do pezinho básico </a:t>
            </a:r>
            <a:r>
              <a:rPr lang="pt-BR" sz="2000" dirty="0"/>
              <a:t>(TSH neonatal + fenilalanina + eletroforese de </a:t>
            </a:r>
            <a:r>
              <a:rPr lang="pt-BR" sz="2000" dirty="0" err="1"/>
              <a:t>Hb</a:t>
            </a:r>
            <a:r>
              <a:rPr lang="pt-BR" sz="2000" dirty="0"/>
              <a:t> para triagem de </a:t>
            </a:r>
            <a:r>
              <a:rPr lang="pt-BR" sz="2000" dirty="0" err="1"/>
              <a:t>hemopatias</a:t>
            </a:r>
            <a:r>
              <a:rPr lang="pt-BR" sz="2000" dirty="0"/>
              <a:t>)</a:t>
            </a:r>
          </a:p>
          <a:p>
            <a:pPr algn="just"/>
            <a:r>
              <a:rPr lang="pt-BR" sz="2000" dirty="0"/>
              <a:t>4031217-8: </a:t>
            </a:r>
            <a:r>
              <a:rPr lang="pt-BR" sz="2000" b="1" dirty="0"/>
              <a:t>Teste do pezinho ampliado </a:t>
            </a:r>
            <a:r>
              <a:rPr lang="pt-BR" sz="2000" dirty="0"/>
              <a:t>(TSH neonatal + 17 OH progesterona + fenilalanina + Tripsina </a:t>
            </a:r>
            <a:r>
              <a:rPr lang="pt-BR" sz="2000" dirty="0" err="1"/>
              <a:t>imuno-reativa</a:t>
            </a:r>
            <a:r>
              <a:rPr lang="pt-BR" sz="2000" dirty="0"/>
              <a:t> + eletroforese de </a:t>
            </a:r>
            <a:r>
              <a:rPr lang="pt-BR" sz="2000" dirty="0" err="1"/>
              <a:t>Hb</a:t>
            </a:r>
            <a:r>
              <a:rPr lang="pt-BR" sz="2000" dirty="0"/>
              <a:t> para triagem de </a:t>
            </a:r>
            <a:r>
              <a:rPr lang="pt-BR" sz="2000" dirty="0" err="1"/>
              <a:t>hemopatias</a:t>
            </a:r>
            <a:r>
              <a:rPr lang="pt-BR" sz="2000" dirty="0"/>
              <a:t>)</a:t>
            </a:r>
            <a:endParaRPr lang="pt-B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56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FC47B763-EB4E-7F28-AD74-865769AAC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7343335" cy="349569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CBCA85E8-E569-27CD-6A19-1FE8F8FB1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29000"/>
            <a:ext cx="7343334" cy="329927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7F6FF5F2-2D79-357A-BDE4-D00FAA212B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2786" y="77772"/>
            <a:ext cx="4171499" cy="644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681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TESTE DO PEZINHO 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79843" y="1770508"/>
            <a:ext cx="6138861" cy="389466"/>
          </a:xfrm>
        </p:spPr>
        <p:txBody>
          <a:bodyPr/>
          <a:lstStyle/>
          <a:p>
            <a:pPr algn="just"/>
            <a:r>
              <a:rPr lang="pt-BR" sz="2800" dirty="0"/>
              <a:t>Se o médico descreve apenas </a:t>
            </a:r>
            <a:r>
              <a:rPr lang="pt-BR" sz="2800" b="1" dirty="0"/>
              <a:t>“Teste do pezinho básico”</a:t>
            </a:r>
            <a:r>
              <a:rPr lang="pt-BR" sz="2800" dirty="0"/>
              <a:t>, autorizar APENAS o código 4031216-0. Se o médico descreve apenas </a:t>
            </a:r>
            <a:r>
              <a:rPr lang="pt-BR" sz="2800" b="1" dirty="0"/>
              <a:t>“Teste do pezinho ampliado”, </a:t>
            </a:r>
            <a:r>
              <a:rPr lang="pt-BR" sz="2800" dirty="0"/>
              <a:t>autorizar APENAS o código 4031217-8.</a:t>
            </a:r>
            <a:endParaRPr lang="pt-B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0164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TESTE DO PEZINHO 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79843" y="1770508"/>
            <a:ext cx="6138861" cy="389466"/>
          </a:xfrm>
        </p:spPr>
        <p:txBody>
          <a:bodyPr/>
          <a:lstStyle/>
          <a:p>
            <a:pPr algn="just"/>
            <a:r>
              <a:rPr lang="pt-BR" sz="2000" dirty="0"/>
              <a:t>Se o médico descrever na guia os exames que compõe o teste de forma individual (um por um), então deverão autorizar: </a:t>
            </a:r>
          </a:p>
          <a:p>
            <a:pPr algn="just"/>
            <a:r>
              <a:rPr lang="pt-BR" sz="2000" dirty="0"/>
              <a:t>4031216-0: </a:t>
            </a:r>
            <a:r>
              <a:rPr lang="pt-BR" sz="2000" b="1" dirty="0"/>
              <a:t>Teste do pezinho básico </a:t>
            </a:r>
            <a:r>
              <a:rPr lang="pt-BR" sz="2000" dirty="0"/>
              <a:t>(TSH neonatal + fenilalanina + eletroforese de </a:t>
            </a:r>
            <a:r>
              <a:rPr lang="pt-BR" sz="2000" dirty="0" err="1"/>
              <a:t>Hb</a:t>
            </a:r>
            <a:r>
              <a:rPr lang="pt-BR" sz="2000" dirty="0"/>
              <a:t> para triagem de </a:t>
            </a:r>
            <a:r>
              <a:rPr lang="pt-BR" sz="2000" dirty="0" err="1"/>
              <a:t>hemopatias</a:t>
            </a:r>
            <a:r>
              <a:rPr lang="pt-BR" sz="2000" dirty="0"/>
              <a:t>) </a:t>
            </a:r>
            <a:r>
              <a:rPr lang="pt-BR" sz="2000" b="1" dirty="0"/>
              <a:t>+ os demais exames </a:t>
            </a:r>
            <a:r>
              <a:rPr lang="pt-BR" sz="2000" dirty="0"/>
              <a:t>que não estão na composição do código e que foram descritos na guia. </a:t>
            </a:r>
          </a:p>
          <a:p>
            <a:pPr algn="just"/>
            <a:r>
              <a:rPr lang="pt-BR" sz="2000" dirty="0"/>
              <a:t>OU </a:t>
            </a:r>
          </a:p>
          <a:p>
            <a:pPr algn="just"/>
            <a:r>
              <a:rPr lang="pt-BR" sz="2000" dirty="0"/>
              <a:t>4031217-8: </a:t>
            </a:r>
            <a:r>
              <a:rPr lang="pt-BR" sz="2000" b="1" dirty="0"/>
              <a:t>Teste do pezinho ampliado </a:t>
            </a:r>
            <a:r>
              <a:rPr lang="pt-BR" sz="2000" dirty="0"/>
              <a:t>(TSH neonatal + 17 OH progesterona + fenilalanina + Tripsina </a:t>
            </a:r>
            <a:r>
              <a:rPr lang="pt-BR" sz="2000" dirty="0" err="1"/>
              <a:t>imuno-reativa</a:t>
            </a:r>
            <a:r>
              <a:rPr lang="pt-BR" sz="2000" dirty="0"/>
              <a:t> + eletroforese de </a:t>
            </a:r>
            <a:r>
              <a:rPr lang="pt-BR" sz="2000" dirty="0" err="1"/>
              <a:t>Hb</a:t>
            </a:r>
            <a:r>
              <a:rPr lang="pt-BR" sz="2000" dirty="0"/>
              <a:t> para triagem de </a:t>
            </a:r>
            <a:r>
              <a:rPr lang="pt-BR" sz="2000" dirty="0" err="1"/>
              <a:t>hemopatias</a:t>
            </a:r>
            <a:r>
              <a:rPr lang="pt-BR" sz="2000" dirty="0"/>
              <a:t>) </a:t>
            </a:r>
            <a:r>
              <a:rPr lang="pt-BR" sz="2000" b="1" dirty="0"/>
              <a:t>+ os demais exames</a:t>
            </a:r>
            <a:r>
              <a:rPr lang="pt-BR" sz="2000" dirty="0"/>
              <a:t> que não estão na composição do código e que foram descritos na guia.</a:t>
            </a:r>
            <a:endParaRPr lang="pt-BR" sz="2000" b="1" dirty="0">
              <a:solidFill>
                <a:srgbClr val="FF0000"/>
              </a:solidFill>
            </a:endParaRPr>
          </a:p>
          <a:p>
            <a:pPr algn="just"/>
            <a:endParaRPr lang="pt-B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9178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LABORATÓRIOS – TESTE DO PEZINHO 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024389" y="1155513"/>
            <a:ext cx="6138861" cy="389466"/>
          </a:xfrm>
        </p:spPr>
        <p:txBody>
          <a:bodyPr/>
          <a:lstStyle/>
          <a:p>
            <a:pPr algn="just"/>
            <a:r>
              <a:rPr lang="pt-BR" sz="2000" b="1" dirty="0">
                <a:solidFill>
                  <a:srgbClr val="000000"/>
                </a:solidFill>
              </a:rPr>
              <a:t>Exemplo: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963" y="1692628"/>
            <a:ext cx="10062165" cy="4326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07160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CONTESTAÇÃO 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647475" y="2288398"/>
            <a:ext cx="6138861" cy="389466"/>
          </a:xfrm>
        </p:spPr>
        <p:txBody>
          <a:bodyPr/>
          <a:lstStyle/>
          <a:p>
            <a:pPr marL="457200" indent="-457200" algn="just">
              <a:buAutoNum type="arabicPeriod"/>
            </a:pPr>
            <a:r>
              <a:rPr lang="pt-BR" sz="2000" dirty="0"/>
              <a:t>O prestador de serviço (clínica/hospital/laboratório/consultório) somente poderá fazer a contestação entre os dias </a:t>
            </a:r>
            <a:r>
              <a:rPr lang="pt-BR" sz="2000" dirty="0">
                <a:solidFill>
                  <a:srgbClr val="FF0000"/>
                </a:solidFill>
              </a:rPr>
              <a:t>01 á 10 de cada mês, </a:t>
            </a:r>
            <a:r>
              <a:rPr lang="pt-BR" sz="2000" dirty="0"/>
              <a:t>após este período o sistema fica fechado para envio de contestações. </a:t>
            </a:r>
          </a:p>
          <a:p>
            <a:pPr marL="457200" indent="-457200" algn="just">
              <a:buAutoNum type="arabicPeriod"/>
            </a:pPr>
            <a:r>
              <a:rPr lang="pt-BR" sz="2000" dirty="0"/>
              <a:t>O prestador poderá fazer apenas 01 contestação por nota. </a:t>
            </a:r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386135" y="1779675"/>
            <a:ext cx="10661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REGRAS: </a:t>
            </a:r>
          </a:p>
        </p:txBody>
      </p:sp>
    </p:spTree>
    <p:extLst>
      <p:ext uri="{BB962C8B-B14F-4D97-AF65-F5344CB8AC3E}">
        <p14:creationId xmlns:p14="http://schemas.microsoft.com/office/powerpoint/2010/main" val="25098970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659" y="605564"/>
            <a:ext cx="10344922" cy="609600"/>
          </a:xfrm>
        </p:spPr>
        <p:txBody>
          <a:bodyPr/>
          <a:lstStyle/>
          <a:p>
            <a:r>
              <a:rPr lang="pt-BR" dirty="0"/>
              <a:t>CONTESTAÇÃO </a:t>
            </a:r>
          </a:p>
        </p:txBody>
      </p:sp>
      <p:sp>
        <p:nvSpPr>
          <p:cNvPr id="4" name="Retângulo 3"/>
          <p:cNvSpPr/>
          <p:nvPr/>
        </p:nvSpPr>
        <p:spPr>
          <a:xfrm>
            <a:off x="1386135" y="1779675"/>
            <a:ext cx="11201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Exemplo: 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505684"/>
              </p:ext>
            </p:extLst>
          </p:nvPr>
        </p:nvGraphicFramePr>
        <p:xfrm>
          <a:off x="1821607" y="2775043"/>
          <a:ext cx="8128000" cy="2672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PERÍODO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1 – ATENDIMENTOS REALIZADOS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01/07/2024</a:t>
                      </a:r>
                      <a:r>
                        <a:rPr lang="pt-BR" baseline="0" dirty="0"/>
                        <a:t> A 31/07/2024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2 – ANÁLISE DA AUDITORIA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ATÉ 15/08/2024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3 –</a:t>
                      </a:r>
                      <a:r>
                        <a:rPr lang="pt-BR" baseline="0" dirty="0"/>
                        <a:t> VISUALIZAÇÃO PELO PRESTADOR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TEMPO INTEGRAL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4- PERIODO DA CONTESTAÇÃO DAS GLOSAS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01/09/2024 A</a:t>
                      </a:r>
                      <a:r>
                        <a:rPr lang="pt-BR" baseline="0" dirty="0"/>
                        <a:t> 10/09/2024. </a:t>
                      </a:r>
                    </a:p>
                    <a:p>
                      <a:r>
                        <a:rPr lang="pt-BR" dirty="0"/>
                        <a:t>Apresentando a defesa nesse prazo, caso seja acatado, já será creditada na produção do mês seguinte.</a:t>
                      </a:r>
                      <a:r>
                        <a:rPr lang="pt-BR" baseline="0" dirty="0"/>
                        <a:t> 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07263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>
          <a:xfrm>
            <a:off x="441762" y="1411386"/>
            <a:ext cx="6138861" cy="609600"/>
          </a:xfrm>
        </p:spPr>
        <p:txBody>
          <a:bodyPr/>
          <a:lstStyle/>
          <a:p>
            <a:r>
              <a:rPr lang="pt-BR" dirty="0"/>
              <a:t>Agradecemos sua atenção!</a:t>
            </a:r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449854" y="3437467"/>
            <a:ext cx="6138861" cy="389466"/>
          </a:xfrm>
        </p:spPr>
        <p:txBody>
          <a:bodyPr/>
          <a:lstStyle/>
          <a:p>
            <a:r>
              <a:rPr lang="pt-BR" dirty="0"/>
              <a:t>Auditoria de Enfermagem</a:t>
            </a:r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12"/>
          </p:nvPr>
        </p:nvSpPr>
        <p:spPr>
          <a:xfrm>
            <a:off x="449854" y="3875860"/>
            <a:ext cx="6138861" cy="389466"/>
          </a:xfrm>
        </p:spPr>
        <p:txBody>
          <a:bodyPr/>
          <a:lstStyle/>
          <a:p>
            <a:r>
              <a:rPr lang="pt-BR" dirty="0"/>
              <a:t>(88) 99460.2155 – Cecília Pompeu</a:t>
            </a:r>
          </a:p>
        </p:txBody>
      </p:sp>
      <p:sp>
        <p:nvSpPr>
          <p:cNvPr id="6" name="Espaço Reservado para Texto 7"/>
          <p:cNvSpPr>
            <a:spLocks noGrp="1"/>
          </p:cNvSpPr>
          <p:nvPr>
            <p:ph type="body" sz="quarter" idx="12"/>
          </p:nvPr>
        </p:nvSpPr>
        <p:spPr>
          <a:xfrm>
            <a:off x="464689" y="4149640"/>
            <a:ext cx="6138861" cy="389466"/>
          </a:xfrm>
        </p:spPr>
        <p:txBody>
          <a:bodyPr/>
          <a:lstStyle/>
          <a:p>
            <a:r>
              <a:rPr lang="pt-BR" dirty="0"/>
              <a:t>(88) 99315.6226 – Tamires Linhares</a:t>
            </a:r>
          </a:p>
        </p:txBody>
      </p:sp>
    </p:spTree>
    <p:extLst>
      <p:ext uri="{BB962C8B-B14F-4D97-AF65-F5344CB8AC3E}">
        <p14:creationId xmlns:p14="http://schemas.microsoft.com/office/powerpoint/2010/main" val="1347059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74632DA-B7A8-EA9D-602D-AC8B636FA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CFB6C17E-6029-F1A9-2E6F-BB5991EA1D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067" y="536192"/>
            <a:ext cx="8356600" cy="525462"/>
          </a:xfrm>
        </p:spPr>
        <p:txBody>
          <a:bodyPr/>
          <a:lstStyle/>
          <a:p>
            <a:r>
              <a:rPr lang="pt-BR" b="1" i="0" dirty="0">
                <a:solidFill>
                  <a:schemeClr val="accent1"/>
                </a:solidFill>
                <a:effectLst/>
                <a:latin typeface="unimed_sansregular"/>
              </a:rPr>
              <a:t>E o que vai interferir nas consultas Médicas?</a:t>
            </a:r>
            <a:endParaRPr lang="pt-BR" b="0" i="0" dirty="0">
              <a:solidFill>
                <a:schemeClr val="accent1"/>
              </a:solidFill>
              <a:effectLst/>
              <a:latin typeface="unimed_sansregular"/>
            </a:endParaRPr>
          </a:p>
          <a:p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22EF3E20-1936-594F-2D62-C8FC295BD1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/>
              <a:t>Essa solicitação são referente aos exames e possui 2 meses de validade.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/>
              <a:t>Apresente o número da solicitação recebida na clínica, laboratório ou Hospital em que irá realizar o procedimento, depois de ter sido solicitada no consultório médico.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/>
              <a:t>O(a) atendente lançará essa solicitação (</a:t>
            </a:r>
            <a:r>
              <a:rPr lang="pt-BR" sz="2800" dirty="0" err="1"/>
              <a:t>pré</a:t>
            </a:r>
            <a:r>
              <a:rPr lang="pt-BR" sz="2800" dirty="0"/>
              <a:t>-senha) no sistema autorizador, para que seja executado a autorização e o cliente possa realizar seus exames.</a:t>
            </a:r>
          </a:p>
          <a:p>
            <a:pPr algn="just"/>
            <a:endParaRPr lang="pt-BR" sz="28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4DA6253-D5CF-25BF-59B4-38A91DBF0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6748" y="703217"/>
            <a:ext cx="1922966" cy="71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754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7B495F8-03F5-61A3-7E71-E0F875344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E6B06FC8-9CCE-D92D-818C-2EF5F3939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Vantagens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217D8C77-9379-CC4C-FC27-499DEE6C7B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9833" y="2709082"/>
            <a:ext cx="11472333" cy="3421315"/>
          </a:xfrm>
        </p:spPr>
        <p:txBody>
          <a:bodyPr/>
          <a:lstStyle/>
          <a:p>
            <a:pPr algn="just"/>
            <a:r>
              <a:rPr lang="pt-BR" sz="2800" dirty="0"/>
              <a:t>Garantia da excelência no atendimento, mais agilidade no processo, segurança e veracidade das suas informações, além do fator sustentabilidade pela considerável redução do consumo de papel, são algumas das vantagens da implementação do consultório online.</a:t>
            </a:r>
          </a:p>
          <a:p>
            <a:endParaRPr lang="pt-BR" sz="2400" b="1" i="0" dirty="0">
              <a:solidFill>
                <a:srgbClr val="333333"/>
              </a:solidFill>
              <a:effectLst/>
              <a:latin typeface="Trebuchet MS" panose="020B0603020202020204" pitchFamily="34" charset="0"/>
            </a:endParaRPr>
          </a:p>
          <a:p>
            <a:pPr algn="just"/>
            <a:endParaRPr lang="pt-BR" sz="32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FF19A53-8C03-1BF6-6C66-4476644CE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6748" y="703217"/>
            <a:ext cx="1922966" cy="71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783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6231AFC3-92A4-A20C-5DD5-0386AC6F50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ATENDIMENTO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995DC50-1595-197E-0B5F-257CE16528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 err="1"/>
              <a:t>Vytória</a:t>
            </a:r>
            <a:r>
              <a:rPr lang="pt-BR" dirty="0"/>
              <a:t> Sousa </a:t>
            </a:r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xmlns="" id="{7995DC50-1595-197E-0B5F-257CE165286E}"/>
              </a:ext>
            </a:extLst>
          </p:cNvPr>
          <p:cNvSpPr txBox="1">
            <a:spLocks/>
          </p:cNvSpPr>
          <p:nvPr/>
        </p:nvSpPr>
        <p:spPr>
          <a:xfrm>
            <a:off x="6381768" y="3987800"/>
            <a:ext cx="5350934" cy="6096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1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600" dirty="0"/>
              <a:t>Gestão de Atendimento </a:t>
            </a:r>
          </a:p>
        </p:txBody>
      </p:sp>
    </p:spTree>
    <p:extLst>
      <p:ext uri="{BB962C8B-B14F-4D97-AF65-F5344CB8AC3E}">
        <p14:creationId xmlns:p14="http://schemas.microsoft.com/office/powerpoint/2010/main" val="1733763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xmlns="" id="{6231AFC3-92A4-A20C-5DD5-0386AC6F50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10288" y="2556483"/>
            <a:ext cx="5350934" cy="609600"/>
          </a:xfrm>
        </p:spPr>
        <p:txBody>
          <a:bodyPr/>
          <a:lstStyle/>
          <a:p>
            <a:r>
              <a:rPr lang="pt-BR" dirty="0"/>
              <a:t>TECNOLOGIA DA INFORMAÇÃO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995DC50-1595-197E-0B5F-257CE16528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1768" y="3757177"/>
            <a:ext cx="5350934" cy="609600"/>
          </a:xfrm>
        </p:spPr>
        <p:txBody>
          <a:bodyPr/>
          <a:lstStyle/>
          <a:p>
            <a:r>
              <a:rPr lang="pt-BR" dirty="0"/>
              <a:t>Carlos </a:t>
            </a:r>
            <a:r>
              <a:rPr lang="pt-BR" dirty="0" err="1"/>
              <a:t>Átila</a:t>
            </a:r>
            <a:r>
              <a:rPr lang="pt-BR" dirty="0"/>
              <a:t> </a:t>
            </a:r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xmlns="" id="{7995DC50-1595-197E-0B5F-257CE165286E}"/>
              </a:ext>
            </a:extLst>
          </p:cNvPr>
          <p:cNvSpPr txBox="1">
            <a:spLocks/>
          </p:cNvSpPr>
          <p:nvPr/>
        </p:nvSpPr>
        <p:spPr>
          <a:xfrm>
            <a:off x="6381768" y="4291027"/>
            <a:ext cx="5350934" cy="6096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1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600" dirty="0"/>
              <a:t>Assistente de Tecnologia da Informação - TI  </a:t>
            </a:r>
          </a:p>
        </p:txBody>
      </p:sp>
    </p:spTree>
    <p:extLst>
      <p:ext uri="{BB962C8B-B14F-4D97-AF65-F5344CB8AC3E}">
        <p14:creationId xmlns:p14="http://schemas.microsoft.com/office/powerpoint/2010/main" val="36738462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Unimed">
      <a:dk1>
        <a:srgbClr val="004D4C"/>
      </a:dk1>
      <a:lt1>
        <a:srgbClr val="FFFFFF"/>
      </a:lt1>
      <a:dk2>
        <a:srgbClr val="004D4C"/>
      </a:dk2>
      <a:lt2>
        <a:srgbClr val="FFFFFF"/>
      </a:lt2>
      <a:accent1>
        <a:srgbClr val="004D4C"/>
      </a:accent1>
      <a:accent2>
        <a:srgbClr val="00995D"/>
      </a:accent2>
      <a:accent3>
        <a:srgbClr val="CCE2BA"/>
      </a:accent3>
      <a:accent4>
        <a:srgbClr val="F47820"/>
      </a:accent4>
      <a:accent5>
        <a:srgbClr val="FFE595"/>
      </a:accent5>
      <a:accent6>
        <a:srgbClr val="B1D34B"/>
      </a:accent6>
      <a:hlink>
        <a:srgbClr val="00995D"/>
      </a:hlink>
      <a:folHlink>
        <a:srgbClr val="B1D34B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2156</Words>
  <Application>Microsoft Office PowerPoint</Application>
  <PresentationFormat>Personalizar</PresentationFormat>
  <Paragraphs>233</Paragraphs>
  <Slides>55</Slides>
  <Notes>27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55</vt:i4>
      </vt:variant>
    </vt:vector>
  </HeadingPairs>
  <TitlesOfParts>
    <vt:vector size="56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Fabrício Liguori Cosimato Correa</dc:creator>
  <cp:lastModifiedBy>Maria Cecilia Guilherme Pompeu Magalhaes</cp:lastModifiedBy>
  <cp:revision>45</cp:revision>
  <dcterms:created xsi:type="dcterms:W3CDTF">2023-01-17T17:38:27Z</dcterms:created>
  <dcterms:modified xsi:type="dcterms:W3CDTF">2024-09-03T18:14:16Z</dcterms:modified>
</cp:coreProperties>
</file>