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280" r:id="rId2"/>
    <p:sldId id="4283" r:id="rId3"/>
    <p:sldId id="4292" r:id="rId4"/>
    <p:sldId id="4284" r:id="rId5"/>
    <p:sldId id="4285" r:id="rId6"/>
    <p:sldId id="3782" r:id="rId7"/>
    <p:sldId id="4293" r:id="rId8"/>
    <p:sldId id="4294" r:id="rId9"/>
    <p:sldId id="4295" r:id="rId10"/>
    <p:sldId id="4296" r:id="rId11"/>
    <p:sldId id="4297" r:id="rId12"/>
    <p:sldId id="4298" r:id="rId13"/>
    <p:sldId id="4299" r:id="rId14"/>
    <p:sldId id="4300" r:id="rId15"/>
    <p:sldId id="4301" r:id="rId16"/>
    <p:sldId id="4302" r:id="rId17"/>
    <p:sldId id="4303" r:id="rId18"/>
    <p:sldId id="4304" r:id="rId19"/>
    <p:sldId id="4305" r:id="rId20"/>
    <p:sldId id="4306" r:id="rId21"/>
    <p:sldId id="4307" r:id="rId22"/>
    <p:sldId id="4308" r:id="rId23"/>
    <p:sldId id="4309" r:id="rId24"/>
    <p:sldId id="4310" r:id="rId25"/>
    <p:sldId id="4286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71E17377-A94B-4C38-B0BA-668226A03655}">
          <p14:sldIdLst>
            <p14:sldId id="4280"/>
            <p14:sldId id="4283"/>
            <p14:sldId id="4292"/>
            <p14:sldId id="4284"/>
            <p14:sldId id="4285"/>
            <p14:sldId id="3782"/>
            <p14:sldId id="4293"/>
            <p14:sldId id="4294"/>
            <p14:sldId id="4295"/>
            <p14:sldId id="4296"/>
            <p14:sldId id="4297"/>
            <p14:sldId id="4298"/>
            <p14:sldId id="4299"/>
            <p14:sldId id="4300"/>
            <p14:sldId id="4301"/>
            <p14:sldId id="4302"/>
            <p14:sldId id="4303"/>
            <p14:sldId id="4304"/>
            <p14:sldId id="4305"/>
            <p14:sldId id="4306"/>
            <p14:sldId id="4307"/>
            <p14:sldId id="4308"/>
            <p14:sldId id="4309"/>
            <p14:sldId id="4310"/>
            <p14:sldId id="4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E699"/>
    <a:srgbClr val="71AD48"/>
    <a:srgbClr val="424241"/>
    <a:srgbClr val="56534A"/>
    <a:srgbClr val="70AD47"/>
    <a:srgbClr val="6B6554"/>
    <a:srgbClr val="57544A"/>
    <a:srgbClr val="414141"/>
    <a:srgbClr val="FDE5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94660"/>
  </p:normalViewPr>
  <p:slideViewPr>
    <p:cSldViewPr snapToGrid="0">
      <p:cViewPr varScale="1">
        <p:scale>
          <a:sx n="65" d="100"/>
          <a:sy n="65" d="100"/>
        </p:scale>
        <p:origin x="8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BRC%20-%20Caroline\Desktop\modelos\ANS%20-%20Processamento.xlsm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Lucas\Desktop\E-vida%20-%20Pesquisa%20IDSS%202021(Base%202020)%20-%20Processamento%20VF.xlsm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BRC%20-%20Caroline\Desktop\modelos\ANS%20-%20Processamento.xlsm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BRC%20-%20Caroline\Desktop\modelos\ANS%20-%20Processamento.xlsm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BRC%20-%20Caroline\Desktop\modelos\ANS%20-%20Processamento.xlsm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BRC%20-%20Caroline\Desktop\modelos\ANS%20-%20Processamento.xlsm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RC%20-%20Caroline\Desktop\modelos\ANS%20-%20Processamento.xlsm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BRC%20-%20Caroline\Desktop\modelos\ANS%20-%20Processamento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7602799650044"/>
          <c:y val="5.0925925925925923E-2"/>
          <c:w val="0.66457305336832884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Gráficos!$M$23</c:f>
              <c:strCache>
                <c:ptCount val="1"/>
                <c:pt idx="0">
                  <c:v>A - Qual a sua idade?</c:v>
                </c:pt>
              </c:strCache>
            </c:strRef>
          </c:tx>
          <c:spPr>
            <a:pattFill prst="narVert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Gráficos!$M$25:$M$30</c:f>
              <c:strCache>
                <c:ptCount val="6"/>
                <c:pt idx="0">
                  <c:v>De 18 a 20 anos</c:v>
                </c:pt>
                <c:pt idx="1">
                  <c:v>De 21 a 30 anos</c:v>
                </c:pt>
                <c:pt idx="2">
                  <c:v>De 31 a 40 anos</c:v>
                </c:pt>
                <c:pt idx="3">
                  <c:v>De 41 a 50 anos</c:v>
                </c:pt>
                <c:pt idx="4">
                  <c:v>De 51 a 60 anos</c:v>
                </c:pt>
                <c:pt idx="5">
                  <c:v>Mais de 60 anos</c:v>
                </c:pt>
              </c:strCache>
            </c:strRef>
          </c:cat>
          <c:val>
            <c:numRef>
              <c:f>Gráficos!$N$25:$N$30</c:f>
              <c:numCache>
                <c:formatCode>0.0</c:formatCode>
                <c:ptCount val="6"/>
                <c:pt idx="0">
                  <c:v>1.1152416356877324</c:v>
                </c:pt>
                <c:pt idx="1">
                  <c:v>20.446096654275092</c:v>
                </c:pt>
                <c:pt idx="2">
                  <c:v>26.765799256505574</c:v>
                </c:pt>
                <c:pt idx="3">
                  <c:v>18.587360594795538</c:v>
                </c:pt>
                <c:pt idx="4">
                  <c:v>14.49814126394052</c:v>
                </c:pt>
                <c:pt idx="5">
                  <c:v>18.587360594795538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50-46DB-BAC9-46F851CF0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48"/>
        <c:axId val="115416576"/>
        <c:axId val="89640896"/>
      </c:barChart>
      <c:catAx>
        <c:axId val="115416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640896"/>
        <c:crosses val="autoZero"/>
        <c:auto val="1"/>
        <c:lblAlgn val="ctr"/>
        <c:lblOffset val="100"/>
        <c:noMultiLvlLbl val="0"/>
      </c:catAx>
      <c:valAx>
        <c:axId val="89640896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11541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 b="1"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43-4068-90D5-2FD4E229DDED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243-4068-90D5-2FD4E229DDED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243-4068-90D5-2FD4E229DDED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43-4068-90D5-2FD4E229DDED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243-4068-90D5-2FD4E229DDE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243-4068-90D5-2FD4E229DDE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243-4068-90D5-2FD4E229DD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Gráficos!$B$158:$B$162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Gráficos!$C$158:$C$162</c:f>
              <c:numCache>
                <c:formatCode>0.0</c:formatCode>
                <c:ptCount val="5"/>
                <c:pt idx="0">
                  <c:v>25.641025641025639</c:v>
                </c:pt>
                <c:pt idx="1">
                  <c:v>51.282051282051277</c:v>
                </c:pt>
                <c:pt idx="2">
                  <c:v>19.230769230769234</c:v>
                </c:pt>
                <c:pt idx="3">
                  <c:v>2.9914529914529915</c:v>
                </c:pt>
                <c:pt idx="4">
                  <c:v>0.85470085470085477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243-4068-90D5-2FD4E229DD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Gráficos!$P$159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9A-44B4-87A3-90DC2157FF20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9A-44B4-87A3-90DC2157FF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Gráficos!$Q$158:$Q$159</c:f>
              <c:numCache>
                <c:formatCode>0.0</c:formatCode>
                <c:ptCount val="2"/>
                <c:pt idx="0">
                  <c:v>81.72043010752688</c:v>
                </c:pt>
                <c:pt idx="1">
                  <c:v>73.758865248226954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9A-44B4-87A3-90DC2157FF20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Gráficos!$R$158:$R$159</c:f>
              <c:numCache>
                <c:formatCode>0.0</c:formatCode>
                <c:ptCount val="2"/>
                <c:pt idx="0">
                  <c:v>18.27956989247312</c:v>
                </c:pt>
                <c:pt idx="1">
                  <c:v>26.241134751773046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9A-44B4-87A3-90DC2157F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21-4965-989C-38EAA99D3C66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821-4965-989C-38EAA99D3C66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821-4965-989C-38EAA99D3C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Gráficos!$B$182:$B$183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Gráficos!$C$182:$C$183</c:f>
              <c:numCache>
                <c:formatCode>0.0</c:formatCode>
                <c:ptCount val="2"/>
                <c:pt idx="0">
                  <c:v>77.777777777777786</c:v>
                </c:pt>
                <c:pt idx="1">
                  <c:v>22.222222222222221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21-4965-989C-38EAA99D3C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6C-4878-A1E3-B223780EC327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6C-4878-A1E3-B223780EC327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6C-4878-A1E3-B223780EC327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6C-4878-A1E3-B223780EC327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86C-4878-A1E3-B223780EC32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86C-4878-A1E3-B223780EC327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86C-4878-A1E3-B223780EC32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Gráficos!$B$200:$B$204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Gráficos!$C$200:$C$204</c:f>
              <c:numCache>
                <c:formatCode>0.0</c:formatCode>
                <c:ptCount val="5"/>
                <c:pt idx="0">
                  <c:v>26.72413793103448</c:v>
                </c:pt>
                <c:pt idx="1">
                  <c:v>54.310344827586206</c:v>
                </c:pt>
                <c:pt idx="2">
                  <c:v>13.793103448275861</c:v>
                </c:pt>
                <c:pt idx="3">
                  <c:v>3.4482758620689653</c:v>
                </c:pt>
                <c:pt idx="4">
                  <c:v>1.7241379310344827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86C-4878-A1E3-B223780EC32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Gráficos!$P$201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50-4A8E-8B84-EE42C4621DF4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50-4A8E-8B84-EE42C4621D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Gráficos!$Q$200:$Q$201</c:f>
              <c:numCache>
                <c:formatCode>0.0</c:formatCode>
                <c:ptCount val="2"/>
                <c:pt idx="0">
                  <c:v>85.106382978723417</c:v>
                </c:pt>
                <c:pt idx="1">
                  <c:v>78.260869565217391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50-4A8E-8B84-EE42C4621DF4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Gráficos!$R$200:$R$201</c:f>
              <c:numCache>
                <c:formatCode>0.0</c:formatCode>
                <c:ptCount val="2"/>
                <c:pt idx="0">
                  <c:v>14.893617021276583</c:v>
                </c:pt>
                <c:pt idx="1">
                  <c:v>21.739130434782609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50-4A8E-8B84-EE42C4621D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D3-4FC8-BDB6-FCE1D432B825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D3-4FC8-BDB6-FCE1D432B825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CD3-4FC8-BDB6-FCE1D432B825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CD3-4FC8-BDB6-FCE1D432B825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CD3-4FC8-BDB6-FCE1D432B82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CD3-4FC8-BDB6-FCE1D432B82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CD3-4FC8-BDB6-FCE1D432B82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Gráficos!$B$224:$B$228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Gráficos!$C$224:$C$228</c:f>
              <c:numCache>
                <c:formatCode>0.0</c:formatCode>
                <c:ptCount val="5"/>
                <c:pt idx="0">
                  <c:v>26.996197718631176</c:v>
                </c:pt>
                <c:pt idx="1">
                  <c:v>53.612167300380229</c:v>
                </c:pt>
                <c:pt idx="2">
                  <c:v>17.490494296577946</c:v>
                </c:pt>
                <c:pt idx="3">
                  <c:v>1.9011406844106464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CD3-4FC8-BDB6-FCE1D432B8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Gráficos!$P$225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D5F-4FA8-8637-63D578DBD816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5F-4FA8-8637-63D578DBD8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Gráficos!$Q$224:$Q$225</c:f>
              <c:numCache>
                <c:formatCode>0.0</c:formatCode>
                <c:ptCount val="2"/>
                <c:pt idx="0">
                  <c:v>81.132075471698101</c:v>
                </c:pt>
                <c:pt idx="1">
                  <c:v>80.254777070063696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5F-4FA8-8637-63D578DBD816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Gráficos!$R$224:$R$225</c:f>
              <c:numCache>
                <c:formatCode>0.0</c:formatCode>
                <c:ptCount val="2"/>
                <c:pt idx="0">
                  <c:v>18.867924528301899</c:v>
                </c:pt>
                <c:pt idx="1">
                  <c:v>19.745222929936304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D5F-4FA8-8637-63D578DBD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10-44CB-A076-EA241E4704D9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10-44CB-A076-EA241E4704D9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10-44CB-A076-EA241E4704D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010-44CB-A076-EA241E4704D9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010-44CB-A076-EA241E4704D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010-44CB-A076-EA241E4704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Gráficos!$B$247:$B$251</c:f>
              <c:strCache>
                <c:ptCount val="5"/>
                <c:pt idx="0">
                  <c:v>Definitivamente Recomendaria</c:v>
                </c:pt>
                <c:pt idx="1">
                  <c:v>Recomendaria</c:v>
                </c:pt>
                <c:pt idx="2">
                  <c:v>Indiferente</c:v>
                </c:pt>
                <c:pt idx="3">
                  <c:v>Recomendaria com Ressalvas</c:v>
                </c:pt>
                <c:pt idx="4">
                  <c:v>Não Recomendaria</c:v>
                </c:pt>
              </c:strCache>
            </c:strRef>
          </c:cat>
          <c:val>
            <c:numRef>
              <c:f>Gráficos!$C$247:$C$251</c:f>
              <c:numCache>
                <c:formatCode>0.0</c:formatCode>
                <c:ptCount val="5"/>
                <c:pt idx="0">
                  <c:v>5.3639846743295019</c:v>
                </c:pt>
                <c:pt idx="1">
                  <c:v>65.517241379310349</c:v>
                </c:pt>
                <c:pt idx="2">
                  <c:v>5.7471264367816088</c:v>
                </c:pt>
                <c:pt idx="3">
                  <c:v>19.923371647509576</c:v>
                </c:pt>
                <c:pt idx="4">
                  <c:v>3.4482758620689653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010-44CB-A076-EA241E4704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Gráficos!$B$26</c:f>
              <c:strCache>
                <c:ptCount val="1"/>
                <c:pt idx="0">
                  <c:v>Masculino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accent1">
                          <a:lumMod val="50000"/>
                        </a:schemeClr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877-4EF7-9F0D-B77824D9C4DF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rgbClr val="582808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77-4EF7-9F0D-B77824D9C4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Gráficos!$C$26:$D$26</c:f>
              <c:numCache>
                <c:formatCode>0.0</c:formatCode>
                <c:ptCount val="2"/>
                <c:pt idx="0">
                  <c:v>41.263940520446099</c:v>
                </c:pt>
                <c:pt idx="1">
                  <c:v>58.736059479553901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77-4EF7-9F0D-B77824D9C4DF}"/>
            </c:ext>
          </c:extLst>
        </c:ser>
        <c:ser>
          <c:idx val="1"/>
          <c:order val="1"/>
          <c:tx>
            <c:strRef>
              <c:f>Gráficos!$B$25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Gráficos!$C$25:$D$25</c:f>
              <c:numCache>
                <c:formatCode>0.0</c:formatCode>
                <c:ptCount val="2"/>
                <c:pt idx="0">
                  <c:v>58.736059479553901</c:v>
                </c:pt>
                <c:pt idx="1">
                  <c:v>41.263940520446099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877-4EF7-9F0D-B77824D9C4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54-45BC-A10D-638E1F435CC3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54-45BC-A10D-638E1F435CC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54-45BC-A10D-638E1F435CC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54-45BC-A10D-638E1F435CC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954-45BC-A10D-638E1F435CC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954-45BC-A10D-638E1F435C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Gráficos!$B$47:$B$50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Gráficos!$C$47:$C$50</c:f>
              <c:numCache>
                <c:formatCode>0.0</c:formatCode>
                <c:ptCount val="4"/>
                <c:pt idx="0">
                  <c:v>68.510638297872333</c:v>
                </c:pt>
                <c:pt idx="1">
                  <c:v>20</c:v>
                </c:pt>
                <c:pt idx="2">
                  <c:v>10.638297872340425</c:v>
                </c:pt>
                <c:pt idx="3">
                  <c:v>0.85106382978723405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954-45BC-A10D-638E1F435C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FA-4888-B69F-E76044B0180D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FA-4888-B69F-E76044B0180D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FA-4888-B69F-E76044B0180D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FA-4888-B69F-E76044B0180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1FA-4888-B69F-E76044B0180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1FA-4888-B69F-E76044B0180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Gráficos!$B$70:$B$73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Gráficos!$C$70:$C$73</c:f>
              <c:numCache>
                <c:formatCode>0.0</c:formatCode>
                <c:ptCount val="4"/>
                <c:pt idx="0">
                  <c:v>59.493670886075947</c:v>
                </c:pt>
                <c:pt idx="1">
                  <c:v>29.11392405063291</c:v>
                </c:pt>
                <c:pt idx="2">
                  <c:v>9.4936708860759502</c:v>
                </c:pt>
                <c:pt idx="3">
                  <c:v>1.89873417721519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1FA-4888-B69F-E76044B018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96-42A1-B040-AA4378BBA6C4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96-42A1-B040-AA4378BBA6C4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D96-42A1-B040-AA4378BBA6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Gráficos!$B$93:$B$94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Gráficos!$C$93:$C$94</c:f>
              <c:numCache>
                <c:formatCode>0.0</c:formatCode>
                <c:ptCount val="2"/>
                <c:pt idx="0">
                  <c:v>10.087719298245613</c:v>
                </c:pt>
                <c:pt idx="1">
                  <c:v>89.912280701754383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96-42A1-B040-AA4378BBA6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E1-4587-B725-8FBF738CF2B2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E1-4587-B725-8FBF738CF2B2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E1-4587-B725-8FBF738CF2B2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E1-4587-B725-8FBF738CF2B2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AE1-4587-B725-8FBF738CF2B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AE1-4587-B725-8FBF738CF2B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AE1-4587-B725-8FBF738CF2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Gráficos!$B$110:$B$114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Gráficos!$C$110:$C$114</c:f>
              <c:numCache>
                <c:formatCode>0.0</c:formatCode>
                <c:ptCount val="5"/>
                <c:pt idx="0">
                  <c:v>33.333333333333329</c:v>
                </c:pt>
                <c:pt idx="1">
                  <c:v>50</c:v>
                </c:pt>
                <c:pt idx="2">
                  <c:v>13.821138211382115</c:v>
                </c:pt>
                <c:pt idx="3">
                  <c:v>1.6260162601626018</c:v>
                </c:pt>
                <c:pt idx="4">
                  <c:v>1.2195121951219512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AE1-4587-B725-8FBF738CF2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Gráficos!$P$111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4931074572089E-3"/>
                  <c:y val="-0.260075336700336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87-4D42-A84E-B2EAD582FB2B}"/>
                </c:ext>
              </c:extLst>
            </c:dLbl>
            <c:dLbl>
              <c:idx val="1"/>
              <c:layout>
                <c:manualLayout>
                  <c:x val="-3.094253446271393E-2"/>
                  <c:y val="-0.240222643097643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87-4D42-A84E-B2EAD582FB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Gráficos!$Q$110:$Q$111</c:f>
              <c:numCache>
                <c:formatCode>0.0</c:formatCode>
                <c:ptCount val="2"/>
                <c:pt idx="0">
                  <c:v>87.755102040816325</c:v>
                </c:pt>
                <c:pt idx="1">
                  <c:v>80.405405405405403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87-4D42-A84E-B2EAD582FB2B}"/>
            </c:ext>
          </c:extLst>
        </c:ser>
        <c:ser>
          <c:idx val="1"/>
          <c:order val="1"/>
          <c:tx>
            <c:strRef>
              <c:f>Gráficos!$P$110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Gráficos!$R$110:$R$111</c:f>
              <c:numCache>
                <c:formatCode>0.0</c:formatCode>
                <c:ptCount val="2"/>
                <c:pt idx="0">
                  <c:v>12.244897959183675</c:v>
                </c:pt>
                <c:pt idx="1">
                  <c:v>19.594594594594597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87-4D42-A84E-B2EAD582FB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AB7-442F-B85F-8C1316BB090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AB7-442F-B85F-8C1316BB090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AB7-442F-B85F-8C1316BB090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AB7-442F-B85F-8C1316BB0900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AB7-442F-B85F-8C1316BB090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AB7-442F-B85F-8C1316BB090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AB7-442F-B85F-8C1316BB090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Gráficos!$B$134:$B$138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Gráficos!$C$134:$C$138</c:f>
              <c:numCache>
                <c:formatCode>0.0</c:formatCode>
                <c:ptCount val="5"/>
                <c:pt idx="0">
                  <c:v>24.215246636771301</c:v>
                </c:pt>
                <c:pt idx="1">
                  <c:v>50.672645739910315</c:v>
                </c:pt>
                <c:pt idx="2">
                  <c:v>20.179372197309416</c:v>
                </c:pt>
                <c:pt idx="3">
                  <c:v>2.6905829596412558</c:v>
                </c:pt>
                <c:pt idx="4">
                  <c:v>2.2421524663677128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AB7-442F-B85F-8C1316BB09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Gráficos!$P$135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80-4DF4-8A35-9A15FEFADE75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80-4DF4-8A35-9A15FEFADE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Gráficos!$Q$134:$Q$135</c:f>
              <c:numCache>
                <c:formatCode>0.0</c:formatCode>
                <c:ptCount val="2"/>
                <c:pt idx="0">
                  <c:v>80</c:v>
                </c:pt>
                <c:pt idx="1">
                  <c:v>71.428571428571431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80-4DF4-8A35-9A15FEFADE75}"/>
            </c:ext>
          </c:extLst>
        </c:ser>
        <c:ser>
          <c:idx val="1"/>
          <c:order val="1"/>
          <c:tx>
            <c:strRef>
              <c:f>Gráficos!$P$134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Gráficos!$R$134:$R$135</c:f>
              <c:numCache>
                <c:formatCode>0.0</c:formatCode>
                <c:ptCount val="2"/>
                <c:pt idx="0">
                  <c:v>20</c:v>
                </c:pt>
                <c:pt idx="1">
                  <c:v>28.571428571428569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80-4DF4-8A35-9A15FEFAD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657BF-156C-4FBC-9087-C4F0CB219B8E}" type="datetimeFigureOut">
              <a:rPr lang="pt-BR" smtClean="0"/>
              <a:t>23/04/2022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10FA5-3DD5-4ACF-930E-76BA53D583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063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1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7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7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789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672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667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15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810FA5-3DD5-4ACF-930E-76BA53D5839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972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66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94BFCD-432F-47C0-984C-BD9DAF2DB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769" y="1148618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nível0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D3A0750-620B-45DE-8672-37E282AAF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30" y="0"/>
            <a:ext cx="7444156" cy="5715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0594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499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54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49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200F559-3912-4F0E-B9A9-68DF1325B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941A-0006-4041-859E-62DD6902F30E}" type="datetimeFigureOut">
              <a:rPr lang="pt-BR" smtClean="0"/>
              <a:t>23/04/2022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A27085E-3F4E-4715-8DFA-63583DC78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EA5716-A06D-4D14-B5D3-A3E243322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4A7C8-3E83-4A82-AB52-C46F2AED23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021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tângulo 66">
            <a:extLst>
              <a:ext uri="{FF2B5EF4-FFF2-40B4-BE49-F238E27FC236}">
                <a16:creationId xmlns:a16="http://schemas.microsoft.com/office/drawing/2014/main" id="{F28BA281-2DD2-486A-B9A0-796B67CAC659}"/>
              </a:ext>
            </a:extLst>
          </p:cNvPr>
          <p:cNvSpPr/>
          <p:nvPr userDrawn="1"/>
        </p:nvSpPr>
        <p:spPr>
          <a:xfrm flipV="1">
            <a:off x="0" y="6743700"/>
            <a:ext cx="12192000" cy="11430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AC26E7DF-54B1-43C6-BA87-2D9E7A04A1E2}"/>
              </a:ext>
            </a:extLst>
          </p:cNvPr>
          <p:cNvCxnSpPr/>
          <p:nvPr userDrawn="1"/>
        </p:nvCxnSpPr>
        <p:spPr>
          <a:xfrm>
            <a:off x="490071" y="1073979"/>
            <a:ext cx="656247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>
            <a:extLst>
              <a:ext uri="{FF2B5EF4-FFF2-40B4-BE49-F238E27FC236}">
                <a16:creationId xmlns:a16="http://schemas.microsoft.com/office/drawing/2014/main" id="{FFD49BF6-D603-4F61-8A55-D68439DDF9D3}"/>
              </a:ext>
            </a:extLst>
          </p:cNvPr>
          <p:cNvSpPr/>
          <p:nvPr userDrawn="1"/>
        </p:nvSpPr>
        <p:spPr>
          <a:xfrm>
            <a:off x="-8495" y="139338"/>
            <a:ext cx="313295" cy="8334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5C160B69-EC2E-4DBD-A3BA-CA51A032F713}"/>
              </a:ext>
            </a:extLst>
          </p:cNvPr>
          <p:cNvSpPr/>
          <p:nvPr userDrawn="1"/>
        </p:nvSpPr>
        <p:spPr>
          <a:xfrm>
            <a:off x="361027" y="139338"/>
            <a:ext cx="156648" cy="8334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A25BA03-C9B5-4234-9944-CB98500FFA62}"/>
              </a:ext>
            </a:extLst>
          </p:cNvPr>
          <p:cNvSpPr/>
          <p:nvPr userDrawn="1"/>
        </p:nvSpPr>
        <p:spPr>
          <a:xfrm>
            <a:off x="11194869" y="0"/>
            <a:ext cx="692331" cy="11346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MANUAL DE UTILIZAÇÃO EM CONSULTÓRIOS E CLÍNICAS">
            <a:extLst>
              <a:ext uri="{FF2B5EF4-FFF2-40B4-BE49-F238E27FC236}">
                <a16:creationId xmlns:a16="http://schemas.microsoft.com/office/drawing/2014/main" id="{5A277553-4888-45B3-9B41-AAE373DDC6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053" y="243329"/>
            <a:ext cx="137594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83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rgbClr val="1C1C1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22.svg"/><Relationship Id="rId7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image" Target="../media/image22.svg"/><Relationship Id="rId7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chart" Target="../charts/char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.xml"/><Relationship Id="rId3" Type="http://schemas.openxmlformats.org/officeDocument/2006/relationships/image" Target="../media/image22.svg"/><Relationship Id="rId7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chart" Target="../charts/chart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image" Target="../media/image22.svg"/><Relationship Id="rId7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chart" Target="../charts/char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Mulher com celular na mão&#10;&#10;Descrição gerada automaticamente com confiança média">
            <a:extLst>
              <a:ext uri="{FF2B5EF4-FFF2-40B4-BE49-F238E27FC236}">
                <a16:creationId xmlns:a16="http://schemas.microsoft.com/office/drawing/2014/main" id="{66C03191-EAC1-4A0A-B702-815ED3CCA7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5"/>
          <a:stretch/>
        </p:blipFill>
        <p:spPr>
          <a:xfrm>
            <a:off x="0" y="-13253"/>
            <a:ext cx="12274739" cy="677186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725355B-6944-480A-86C5-30EB9E1B27FD}"/>
              </a:ext>
            </a:extLst>
          </p:cNvPr>
          <p:cNvSpPr/>
          <p:nvPr/>
        </p:nvSpPr>
        <p:spPr>
          <a:xfrm>
            <a:off x="8419080" y="-13252"/>
            <a:ext cx="3772920" cy="5760000"/>
          </a:xfrm>
          <a:prstGeom prst="rect">
            <a:avLst/>
          </a:prstGeom>
          <a:solidFill>
            <a:srgbClr val="FEFEF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spc="300" dirty="0">
              <a:solidFill>
                <a:schemeClr val="bg2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8C250E5-9607-47BB-A181-EADBA97864FF}"/>
              </a:ext>
            </a:extLst>
          </p:cNvPr>
          <p:cNvSpPr txBox="1"/>
          <p:nvPr/>
        </p:nvSpPr>
        <p:spPr>
          <a:xfrm>
            <a:off x="8419080" y="1937031"/>
            <a:ext cx="377292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ea typeface="Cambria" panose="02040503050406030204" pitchFamily="18" charset="0"/>
              </a:rPr>
              <a:t>Pesquisa de Satisfação com Beneficiários 2022</a:t>
            </a:r>
          </a:p>
          <a:p>
            <a:pPr algn="ctr"/>
            <a:r>
              <a:rPr lang="pt-BR" b="1" dirty="0">
                <a:cs typeface="Calibri" panose="020F0502020204030204" pitchFamily="34" charset="0"/>
              </a:rPr>
              <a:t>(Ano Base 2021)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609FD5A5-4354-49AF-B532-6D59A2DA9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717" y="5024946"/>
            <a:ext cx="2700141" cy="46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Imagem 13" descr="Logotipo, nome da empresa&#10;&#10;Descrição gerada automaticamente">
            <a:extLst>
              <a:ext uri="{FF2B5EF4-FFF2-40B4-BE49-F238E27FC236}">
                <a16:creationId xmlns:a16="http://schemas.microsoft.com/office/drawing/2014/main" id="{545CEBE7-CC82-478E-88DE-841059AC77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53" b="25880"/>
          <a:stretch/>
        </p:blipFill>
        <p:spPr>
          <a:xfrm>
            <a:off x="11400862" y="4962076"/>
            <a:ext cx="656133" cy="477079"/>
          </a:xfrm>
          <a:prstGeom prst="rect">
            <a:avLst/>
          </a:prstGeom>
        </p:spPr>
      </p:pic>
      <p:pic>
        <p:nvPicPr>
          <p:cNvPr id="8" name="Imagem 7" descr="MANUAL DE UTILIZAÇÃO EM CONSULTÓRIOS E CLÍNICAS">
            <a:extLst>
              <a:ext uri="{FF2B5EF4-FFF2-40B4-BE49-F238E27FC236}">
                <a16:creationId xmlns:a16="http://schemas.microsoft.com/office/drawing/2014/main" id="{C0860626-CA16-452D-8924-463C92E62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778" y="626198"/>
            <a:ext cx="2125076" cy="10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603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E92A931-AD82-41C0-9C5E-38BDBA0B0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634759"/>
              </p:ext>
            </p:extLst>
          </p:nvPr>
        </p:nvGraphicFramePr>
        <p:xfrm>
          <a:off x="664473" y="3497803"/>
          <a:ext cx="10761086" cy="2479881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1207010038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26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 preenchi documentos ou formulários exigidos pelo meu plano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787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 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  <a:tr h="1839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36B1CD8-7A90-4BA9-B427-8BC30CA03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831580"/>
              </p:ext>
            </p:extLst>
          </p:nvPr>
        </p:nvGraphicFramePr>
        <p:xfrm>
          <a:off x="664473" y="1829942"/>
          <a:ext cx="10761086" cy="1459765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2634065673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349016449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570879947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172422263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4191418555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4280801574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2026723250"/>
                    </a:ext>
                  </a:extLst>
                </a:gridCol>
                <a:gridCol w="633005">
                  <a:extLst>
                    <a:ext uri="{9D8B030D-6E8A-4147-A177-3AD203B41FA5}">
                      <a16:colId xmlns:a16="http://schemas.microsoft.com/office/drawing/2014/main" val="2654411616"/>
                    </a:ext>
                  </a:extLst>
                </a:gridCol>
              </a:tblGrid>
              <a:tr h="3243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7 - Nos últimos 12 meses, quando você fez uma reclamação para o seu plano  você teve sua demanda resolvida?</a:t>
                      </a:r>
                    </a:p>
                  </a:txBody>
                  <a:tcPr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508042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094340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12497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reclamei do meu plano de saúde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302557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676769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38DC8372-812B-45D5-B3BB-2FDB4931185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10E7F8F-81EF-4896-BB4E-36362142447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3420426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6685DE3-CFC2-478C-A015-877E33F3E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836421"/>
              </p:ext>
            </p:extLst>
          </p:nvPr>
        </p:nvGraphicFramePr>
        <p:xfrm>
          <a:off x="595607" y="4218211"/>
          <a:ext cx="11000785" cy="1955961"/>
        </p:xfrm>
        <a:graphic>
          <a:graphicData uri="http://schemas.openxmlformats.org/drawingml/2006/table">
            <a:tbl>
              <a:tblPr/>
              <a:tblGrid>
                <a:gridCol w="647105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1260288672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26852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10 -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Definitivamente recomendaria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recomendaria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tenho como avaliar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287E78D-2D62-4107-AA56-9AA3C7536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48562"/>
              </p:ext>
            </p:extLst>
          </p:nvPr>
        </p:nvGraphicFramePr>
        <p:xfrm>
          <a:off x="595608" y="1826408"/>
          <a:ext cx="11000784" cy="2012674"/>
        </p:xfrm>
        <a:graphic>
          <a:graphicData uri="http://schemas.openxmlformats.org/drawingml/2006/table">
            <a:tbl>
              <a:tblPr/>
              <a:tblGrid>
                <a:gridCol w="6471049">
                  <a:extLst>
                    <a:ext uri="{9D8B030D-6E8A-4147-A177-3AD203B41FA5}">
                      <a16:colId xmlns:a16="http://schemas.microsoft.com/office/drawing/2014/main" val="2708719931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2201748171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091327938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4247876285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2760217300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929033464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414782708"/>
                    </a:ext>
                  </a:extLst>
                </a:gridCol>
                <a:gridCol w="647105">
                  <a:extLst>
                    <a:ext uri="{9D8B030D-6E8A-4147-A177-3AD203B41FA5}">
                      <a16:colId xmlns:a16="http://schemas.microsoft.com/office/drawing/2014/main" val="3680441401"/>
                    </a:ext>
                  </a:extLst>
                </a:gridCol>
              </a:tblGrid>
              <a:tr h="401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386904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260546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560826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456092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70224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5075"/>
                  </a:ext>
                </a:extLst>
              </a:tr>
              <a:tr h="2685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tenho como avaliar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839478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543B5BD-0277-4FBE-9F09-A025A1BCB37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465C9B9-22C0-4A22-887E-43D83D84B40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3193726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AF016A0-3574-4A6D-97EA-9C17CD19A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943067"/>
              </p:ext>
            </p:extLst>
          </p:nvPr>
        </p:nvGraphicFramePr>
        <p:xfrm>
          <a:off x="539140" y="2136177"/>
          <a:ext cx="5721230" cy="2439092"/>
        </p:xfrm>
        <a:graphic>
          <a:graphicData uri="http://schemas.openxmlformats.org/drawingml/2006/table">
            <a:tbl>
              <a:tblPr/>
              <a:tblGrid>
                <a:gridCol w="2055074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  <a:gridCol w="178404">
                  <a:extLst>
                    <a:ext uri="{9D8B030D-6E8A-4147-A177-3AD203B41FA5}">
                      <a16:colId xmlns:a16="http://schemas.microsoft.com/office/drawing/2014/main" val="4221259952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29654688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70909319"/>
                    </a:ext>
                  </a:extLst>
                </a:gridCol>
              </a:tblGrid>
              <a:tr h="2385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23857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DRACENA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JUNQUEIRÓPOLIS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623956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TUPI PAULISTA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428413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PANORAMA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25611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PACAEMBU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MONTE CASTELO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2385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PAULICÉIA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2385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OURO VERDE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5060610-6D3B-4CBA-899F-3604EBD32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200741"/>
              </p:ext>
            </p:extLst>
          </p:nvPr>
        </p:nvGraphicFramePr>
        <p:xfrm>
          <a:off x="6677460" y="2136177"/>
          <a:ext cx="4899200" cy="3596075"/>
        </p:xfrm>
        <a:graphic>
          <a:graphicData uri="http://schemas.openxmlformats.org/drawingml/2006/table">
            <a:tbl>
              <a:tblPr/>
              <a:tblGrid>
                <a:gridCol w="1233044">
                  <a:extLst>
                    <a:ext uri="{9D8B030D-6E8A-4147-A177-3AD203B41FA5}">
                      <a16:colId xmlns:a16="http://schemas.microsoft.com/office/drawing/2014/main" val="122281756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3014015914"/>
                    </a:ext>
                  </a:extLst>
                </a:gridCol>
                <a:gridCol w="178404">
                  <a:extLst>
                    <a:ext uri="{9D8B030D-6E8A-4147-A177-3AD203B41FA5}">
                      <a16:colId xmlns:a16="http://schemas.microsoft.com/office/drawing/2014/main" val="326609721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653553222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4171451215"/>
                    </a:ext>
                  </a:extLst>
                </a:gridCol>
              </a:tblGrid>
              <a:tr h="2719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2820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2820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2820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301460">
                <a:tc gridSpan="2">
                  <a:txBody>
                    <a:bodyPr/>
                    <a:lstStyle/>
                    <a:p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2728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Gênero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9546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32485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2896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009218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830478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aixaDeTexto 39">
            <a:extLst>
              <a:ext uri="{FF2B5EF4-FFF2-40B4-BE49-F238E27FC236}">
                <a16:creationId xmlns:a16="http://schemas.microsoft.com/office/drawing/2014/main" id="{78AAB0CD-5DF8-4BDA-8C78-C76F374110E9}"/>
              </a:ext>
            </a:extLst>
          </p:cNvPr>
          <p:cNvSpPr txBox="1"/>
          <p:nvPr/>
        </p:nvSpPr>
        <p:spPr>
          <a:xfrm>
            <a:off x="6134034" y="1146480"/>
            <a:ext cx="1267655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>
            <a:defPPr>
              <a:defRPr lang="pt-BR"/>
            </a:defPPr>
            <a:lvl1pPr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Gênero 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221A06B4-5D81-419D-AFDA-57E6B5118284}"/>
              </a:ext>
            </a:extLst>
          </p:cNvPr>
          <p:cNvCxnSpPr>
            <a:cxnSpLocks/>
          </p:cNvCxnSpPr>
          <p:nvPr/>
        </p:nvCxnSpPr>
        <p:spPr>
          <a:xfrm>
            <a:off x="6095999" y="1155889"/>
            <a:ext cx="1" cy="511502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0BC7ED8-46FB-4431-8C43-4D688DA41171}"/>
              </a:ext>
            </a:extLst>
          </p:cNvPr>
          <p:cNvSpPr txBox="1"/>
          <p:nvPr/>
        </p:nvSpPr>
        <p:spPr>
          <a:xfrm>
            <a:off x="0" y="6548275"/>
            <a:ext cx="2833350" cy="230780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Nota: Resultados apresentados em percentual (%).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704B7EB-8FB2-4D94-8862-CE4B2FF3E24F}"/>
              </a:ext>
            </a:extLst>
          </p:cNvPr>
          <p:cNvSpPr txBox="1"/>
          <p:nvPr/>
        </p:nvSpPr>
        <p:spPr>
          <a:xfrm>
            <a:off x="264552" y="1155889"/>
            <a:ext cx="1033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Faixa Etária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284CE51-1FDA-416D-8869-31D0BF72814B}"/>
              </a:ext>
            </a:extLst>
          </p:cNvPr>
          <p:cNvSpPr txBox="1"/>
          <p:nvPr/>
        </p:nvSpPr>
        <p:spPr>
          <a:xfrm>
            <a:off x="557923" y="242563"/>
            <a:ext cx="7476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Descrição do Perfil Amostrado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2E9F6A2-FACE-450B-B164-F54367DB1CE1}"/>
              </a:ext>
            </a:extLst>
          </p:cNvPr>
          <p:cNvSpPr/>
          <p:nvPr/>
        </p:nvSpPr>
        <p:spPr>
          <a:xfrm>
            <a:off x="7156179" y="5157187"/>
            <a:ext cx="3281759" cy="541249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Beneficiários com 18 anos ou mais</a:t>
            </a:r>
          </a:p>
          <a:p>
            <a:pPr algn="just"/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425F503C-DA45-45C0-90E1-7BB8CACBC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613361"/>
              </p:ext>
            </p:extLst>
          </p:nvPr>
        </p:nvGraphicFramePr>
        <p:xfrm>
          <a:off x="557923" y="1570277"/>
          <a:ext cx="5210175" cy="4286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1" name="Agrupar 20">
            <a:extLst>
              <a:ext uri="{FF2B5EF4-FFF2-40B4-BE49-F238E27FC236}">
                <a16:creationId xmlns:a16="http://schemas.microsoft.com/office/drawing/2014/main" id="{8F822ECD-1C36-4F62-9236-73F95B00AC92}"/>
              </a:ext>
            </a:extLst>
          </p:cNvPr>
          <p:cNvGrpSpPr/>
          <p:nvPr/>
        </p:nvGrpSpPr>
        <p:grpSpPr>
          <a:xfrm>
            <a:off x="6976640" y="913798"/>
            <a:ext cx="3461298" cy="4243389"/>
            <a:chOff x="0" y="0"/>
            <a:chExt cx="2237239" cy="2543175"/>
          </a:xfrm>
        </p:grpSpPr>
        <p:pic>
          <p:nvPicPr>
            <p:cNvPr id="22" name="Imagem 21" descr="Free vector graphic: Silhouette, Man, Women'S - Free Image ...">
              <a:extLst>
                <a:ext uri="{FF2B5EF4-FFF2-40B4-BE49-F238E27FC236}">
                  <a16:creationId xmlns:a16="http://schemas.microsoft.com/office/drawing/2014/main" id="{639A07C3-BCB8-476A-B306-528404F04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5"/>
            </a:xfrm>
            <a:prstGeom prst="rect">
              <a:avLst/>
            </a:prstGeom>
          </p:spPr>
        </p:pic>
        <p:pic>
          <p:nvPicPr>
            <p:cNvPr id="23" name="Imagem 22" descr="Free vector graphic: Silhouette, Man, Women'S - Free Image ...">
              <a:extLst>
                <a:ext uri="{FF2B5EF4-FFF2-40B4-BE49-F238E27FC236}">
                  <a16:creationId xmlns:a16="http://schemas.microsoft.com/office/drawing/2014/main" id="{24764DA9-647A-4163-8FD4-0BB87A3BD2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24" name="Gráfico 23">
              <a:extLst>
                <a:ext uri="{FF2B5EF4-FFF2-40B4-BE49-F238E27FC236}">
                  <a16:creationId xmlns:a16="http://schemas.microsoft.com/office/drawing/2014/main" id="{67D4B416-DC16-4923-A983-4AEE220045DE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75154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C4A9FF0D-897D-41AA-B4EF-A16758D937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966527"/>
              </p:ext>
            </p:extLst>
          </p:nvPr>
        </p:nvGraphicFramePr>
        <p:xfrm>
          <a:off x="-70883" y="1336336"/>
          <a:ext cx="5010150" cy="307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64463" y="1105133"/>
            <a:ext cx="11932131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1 - Nos 12 últimos meses, com que frequência você conseguiu ter cuidados de saúde (por exemplo: consultas, exames ou tratamentos) por meio de seu plano de saúde quando necessitou?</a:t>
            </a:r>
          </a:p>
        </p:txBody>
      </p:sp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C1FF1FA7-BD50-422D-863C-871A84E2A6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124136"/>
              </p:ext>
            </p:extLst>
          </p:nvPr>
        </p:nvGraphicFramePr>
        <p:xfrm>
          <a:off x="6305267" y="1725490"/>
          <a:ext cx="5509468" cy="3463290"/>
        </p:xfrm>
        <a:graphic>
          <a:graphicData uri="http://schemas.openxmlformats.org/drawingml/2006/table">
            <a:tbl>
              <a:tblPr/>
              <a:tblGrid>
                <a:gridCol w="1189468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08804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97449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82,9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67845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33961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88,9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50521"/>
                  </a:ext>
                </a:extLst>
              </a:tr>
            </a:tbl>
          </a:graphicData>
        </a:graphic>
      </p:graphicFrame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FC4CEA3F-8642-4EEB-8835-89EAD7CAB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753372"/>
              </p:ext>
            </p:extLst>
          </p:nvPr>
        </p:nvGraphicFramePr>
        <p:xfrm>
          <a:off x="193181" y="4725943"/>
          <a:ext cx="5976682" cy="885825"/>
        </p:xfrm>
        <a:graphic>
          <a:graphicData uri="http://schemas.openxmlformats.org/drawingml/2006/table">
            <a:tbl>
              <a:tblPr/>
              <a:tblGrid>
                <a:gridCol w="5976682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Base: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  <a:r>
                        <a:rPr lang="pt-BR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5,25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procurei = Nos últimos 12 meses não procurei cuidados de saúde: 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 entrevistados</a:t>
                      </a:r>
                      <a:r>
                        <a:rPr lang="pt-BR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entrevistados</a:t>
                      </a:r>
                      <a:r>
                        <a:rPr lang="pt-BR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3" name="Tabela 22">
            <a:extLst>
              <a:ext uri="{FF2B5EF4-FFF2-40B4-BE49-F238E27FC236}">
                <a16:creationId xmlns:a16="http://schemas.microsoft.com/office/drawing/2014/main" id="{3D64A7B2-17A3-460F-ADF3-37DA34684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047115"/>
              </p:ext>
            </p:extLst>
          </p:nvPr>
        </p:nvGraphicFramePr>
        <p:xfrm>
          <a:off x="64463" y="3919287"/>
          <a:ext cx="5976682" cy="793559"/>
        </p:xfrm>
        <a:graphic>
          <a:graphicData uri="http://schemas.openxmlformats.org/drawingml/2006/table">
            <a:tbl>
              <a:tblPr/>
              <a:tblGrid>
                <a:gridCol w="1180579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37" name="CaixaDeTexto 36">
            <a:extLst>
              <a:ext uri="{FF2B5EF4-FFF2-40B4-BE49-F238E27FC236}">
                <a16:creationId xmlns:a16="http://schemas.microsoft.com/office/drawing/2014/main" id="{0F8ED5A4-C695-4C83-9C5F-C70E63225BF8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pic>
        <p:nvPicPr>
          <p:cNvPr id="14" name="Gráfico 13" descr="Fala com preenchimento sólido">
            <a:extLst>
              <a:ext uri="{FF2B5EF4-FFF2-40B4-BE49-F238E27FC236}">
                <a16:creationId xmlns:a16="http://schemas.microsoft.com/office/drawing/2014/main" id="{E45C7E79-15F9-4381-8DFD-C5B304D32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15846" y="5141890"/>
            <a:ext cx="638645" cy="63864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1682417-C72B-41F0-9534-A8CA6F629B52}"/>
              </a:ext>
            </a:extLst>
          </p:cNvPr>
          <p:cNvSpPr txBox="1"/>
          <p:nvPr/>
        </p:nvSpPr>
        <p:spPr>
          <a:xfrm>
            <a:off x="193181" y="5663068"/>
            <a:ext cx="11803413" cy="101566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>
            <a:defPPr>
              <a:defRPr lang="pt-BR"/>
            </a:defPPr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/>
              <a:t>Dentre os beneficiários que procuraram cuidados de saúde e souberam responder </a:t>
            </a:r>
            <a:r>
              <a:rPr lang="pt-BR" b="1" dirty="0"/>
              <a:t>88,5% </a:t>
            </a:r>
            <a:r>
              <a:rPr lang="pt-BR" dirty="0"/>
              <a:t>conseguiram ter cuidados de saúde sempre ou na maioria das vezes, classificando o atributo em patamar de </a:t>
            </a:r>
            <a:r>
              <a:rPr lang="pt-BR" b="1" dirty="0"/>
              <a:t>Não Conformidade.  </a:t>
            </a:r>
            <a:r>
              <a:rPr lang="pt-BR" dirty="0"/>
              <a:t>Destaque para a opção Nunca com apenas </a:t>
            </a:r>
            <a:r>
              <a:rPr lang="pt-BR" b="1" dirty="0"/>
              <a:t>0,9% </a:t>
            </a:r>
            <a:r>
              <a:rPr lang="pt-BR" dirty="0"/>
              <a:t>de menções.</a:t>
            </a:r>
          </a:p>
          <a:p>
            <a:pPr algn="just"/>
            <a:r>
              <a:rPr lang="pt-BR" dirty="0"/>
              <a:t>Analisando os perfis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Feminino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é o que melhor avaliou com </a:t>
            </a:r>
            <a:r>
              <a:rPr lang="pt-BR" b="1" dirty="0"/>
              <a:t>89,0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das menções, atribuindo um patamar de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Conformidade</a:t>
            </a:r>
            <a:r>
              <a:rPr lang="pt-BR" dirty="0"/>
              <a:t>. Por </a:t>
            </a:r>
            <a:r>
              <a:rPr lang="pt-BR" b="1" dirty="0"/>
              <a:t>Faixa etária </a:t>
            </a:r>
            <a:r>
              <a:rPr lang="pt-BR" dirty="0"/>
              <a:t>quem melhor avaliou foram beneficiários de </a:t>
            </a:r>
            <a:r>
              <a:rPr lang="pt-BR" b="1" dirty="0"/>
              <a:t>18 a 20 anos</a:t>
            </a:r>
            <a:r>
              <a:rPr lang="pt-BR" dirty="0"/>
              <a:t>, com </a:t>
            </a:r>
            <a:r>
              <a:rPr lang="pt-BR" b="1" dirty="0"/>
              <a:t>100,0%</a:t>
            </a:r>
            <a:r>
              <a:rPr lang="pt-BR" dirty="0"/>
              <a:t> de menções positivas. Já o público </a:t>
            </a:r>
            <a:r>
              <a:rPr lang="pt-BR" b="1" dirty="0"/>
              <a:t>De</a:t>
            </a:r>
            <a:r>
              <a:rPr lang="pt-BR" dirty="0"/>
              <a:t> </a:t>
            </a:r>
            <a:r>
              <a:rPr lang="pt-BR" b="1" dirty="0"/>
              <a:t>41 a 50 anos </a:t>
            </a:r>
            <a:r>
              <a:rPr lang="pt-BR" dirty="0"/>
              <a:t>é o que menos conseguiu ter cuidados quando necessitou com </a:t>
            </a:r>
            <a:r>
              <a:rPr lang="pt-BR" b="1" dirty="0"/>
              <a:t>82,9%</a:t>
            </a:r>
            <a:r>
              <a:rPr lang="pt-BR" dirty="0"/>
              <a:t> classificando o atributo em patamar de </a:t>
            </a:r>
            <a:r>
              <a:rPr lang="pt-BR" b="1" dirty="0"/>
              <a:t>Conformidade.</a:t>
            </a:r>
          </a:p>
        </p:txBody>
      </p:sp>
      <p:sp>
        <p:nvSpPr>
          <p:cNvPr id="17" name="Retângulo Arredondado 12">
            <a:extLst>
              <a:ext uri="{FF2B5EF4-FFF2-40B4-BE49-F238E27FC236}">
                <a16:creationId xmlns:a16="http://schemas.microsoft.com/office/drawing/2014/main" id="{B03CA3E5-B003-4329-AF52-686465D94BCD}"/>
              </a:ext>
            </a:extLst>
          </p:cNvPr>
          <p:cNvSpPr/>
          <p:nvPr/>
        </p:nvSpPr>
        <p:spPr>
          <a:xfrm>
            <a:off x="7391707" y="1395486"/>
            <a:ext cx="4287682" cy="3596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Perfis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: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Gênero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e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Faixa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etária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tângulo Arredondado 12">
            <a:extLst>
              <a:ext uri="{FF2B5EF4-FFF2-40B4-BE49-F238E27FC236}">
                <a16:creationId xmlns:a16="http://schemas.microsoft.com/office/drawing/2014/main" id="{DBC0C049-C141-4C0B-BCBA-6CD8ED4CFE66}"/>
              </a:ext>
            </a:extLst>
          </p:cNvPr>
          <p:cNvSpPr/>
          <p:nvPr/>
        </p:nvSpPr>
        <p:spPr>
          <a:xfrm>
            <a:off x="634155" y="1845462"/>
            <a:ext cx="900115" cy="55247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Negativo 11,5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tângulo Arredondado 12">
            <a:extLst>
              <a:ext uri="{FF2B5EF4-FFF2-40B4-BE49-F238E27FC236}">
                <a16:creationId xmlns:a16="http://schemas.microsoft.com/office/drawing/2014/main" id="{3C7087B6-AF4F-4EFD-95A7-53C7B74FA2E1}"/>
              </a:ext>
            </a:extLst>
          </p:cNvPr>
          <p:cNvSpPr/>
          <p:nvPr/>
        </p:nvSpPr>
        <p:spPr>
          <a:xfrm>
            <a:off x="2647127" y="1858303"/>
            <a:ext cx="828001" cy="55247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>
                <a:solidFill>
                  <a:schemeClr val="bg1"/>
                </a:solidFill>
              </a:rPr>
              <a:t>Positivo 88,5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5972AB5-5AFC-4490-8492-D892A95B3FF7}"/>
              </a:ext>
            </a:extLst>
          </p:cNvPr>
          <p:cNvSpPr/>
          <p:nvPr/>
        </p:nvSpPr>
        <p:spPr>
          <a:xfrm>
            <a:off x="9647799" y="4286552"/>
            <a:ext cx="2166936" cy="1404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6FD2EEC-A1D6-461E-8BEA-E5664D5EDB21}"/>
              </a:ext>
            </a:extLst>
          </p:cNvPr>
          <p:cNvSpPr/>
          <p:nvPr/>
        </p:nvSpPr>
        <p:spPr>
          <a:xfrm>
            <a:off x="9656128" y="3195518"/>
            <a:ext cx="2166936" cy="140400"/>
          </a:xfrm>
          <a:prstGeom prst="rect">
            <a:avLst/>
          </a:prstGeom>
          <a:noFill/>
          <a:ln w="12700" cap="flat" cmpd="sng" algn="ctr">
            <a:solidFill>
              <a:srgbClr val="71AD48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B7295EA-540F-4F11-B7C3-EAD503166C17}"/>
              </a:ext>
            </a:extLst>
          </p:cNvPr>
          <p:cNvSpPr/>
          <p:nvPr/>
        </p:nvSpPr>
        <p:spPr>
          <a:xfrm>
            <a:off x="9664456" y="2300753"/>
            <a:ext cx="2166936" cy="140400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</p:spTree>
    <p:extLst>
      <p:ext uri="{BB962C8B-B14F-4D97-AF65-F5344CB8AC3E}">
        <p14:creationId xmlns:p14="http://schemas.microsoft.com/office/powerpoint/2010/main" val="1754082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A0143059-F226-4A48-9C7E-33D50AB337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292975"/>
              </p:ext>
            </p:extLst>
          </p:nvPr>
        </p:nvGraphicFramePr>
        <p:xfrm>
          <a:off x="-30398" y="1448864"/>
          <a:ext cx="4740595" cy="2974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112112"/>
            <a:ext cx="1061858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2 - Nos últimos 12 meses, quando você necessitou de atenção imediata (por exemplo: caso de urgência ou emergência), com que frequência você foi atendido pelo seu plano de saúde assim que precisou?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2A8120DF-F567-4877-BDF1-912B828F4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537402"/>
              </p:ext>
            </p:extLst>
          </p:nvPr>
        </p:nvGraphicFramePr>
        <p:xfrm>
          <a:off x="117211" y="3895451"/>
          <a:ext cx="5593778" cy="638175"/>
        </p:xfrm>
        <a:graphic>
          <a:graphicData uri="http://schemas.openxmlformats.org/drawingml/2006/table">
            <a:tbl>
              <a:tblPr/>
              <a:tblGrid>
                <a:gridCol w="1104944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04944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04944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04944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587001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587001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29316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 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1973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19731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48324E6F-5689-4C3D-809E-1861099C8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53189"/>
              </p:ext>
            </p:extLst>
          </p:nvPr>
        </p:nvGraphicFramePr>
        <p:xfrm>
          <a:off x="108334" y="4675440"/>
          <a:ext cx="5727604" cy="826299"/>
        </p:xfrm>
        <a:graphic>
          <a:graphicData uri="http://schemas.openxmlformats.org/drawingml/2006/table">
            <a:tbl>
              <a:tblPr/>
              <a:tblGrid>
                <a:gridCol w="5727604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70658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6,45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281585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 = Nos últimos 12 meses não necessitei de atenção imediata: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70658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70658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24" name="CaixaDeTexto 23">
            <a:extLst>
              <a:ext uri="{FF2B5EF4-FFF2-40B4-BE49-F238E27FC236}">
                <a16:creationId xmlns:a16="http://schemas.microsoft.com/office/drawing/2014/main" id="{88385F3A-2E48-4057-9239-81B99959D662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sp>
        <p:nvSpPr>
          <p:cNvPr id="22" name="Retângulo Arredondado 12">
            <a:extLst>
              <a:ext uri="{FF2B5EF4-FFF2-40B4-BE49-F238E27FC236}">
                <a16:creationId xmlns:a16="http://schemas.microsoft.com/office/drawing/2014/main" id="{17430096-0F23-40F1-A9A2-D3848B298DEA}"/>
              </a:ext>
            </a:extLst>
          </p:cNvPr>
          <p:cNvSpPr/>
          <p:nvPr/>
        </p:nvSpPr>
        <p:spPr>
          <a:xfrm>
            <a:off x="2570341" y="2042666"/>
            <a:ext cx="910393" cy="53262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u="none" strike="noStrike" dirty="0">
                <a:solidFill>
                  <a:schemeClr val="bg1"/>
                </a:solidFill>
                <a:latin typeface="Calibri"/>
                <a:cs typeface="Calibri"/>
              </a:rPr>
              <a:t>Positivo</a:t>
            </a:r>
            <a:br>
              <a:rPr lang="en-US" sz="1200" b="1" i="0" u="none" strike="noStrike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en-US" sz="1200" b="1" i="0" u="none" strike="noStrike" dirty="0">
                <a:solidFill>
                  <a:schemeClr val="bg1"/>
                </a:solidFill>
                <a:latin typeface="Calibri"/>
                <a:cs typeface="Calibri"/>
              </a:rPr>
              <a:t>88,6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31" name="Retângulo Arredondado 12">
            <a:extLst>
              <a:ext uri="{FF2B5EF4-FFF2-40B4-BE49-F238E27FC236}">
                <a16:creationId xmlns:a16="http://schemas.microsoft.com/office/drawing/2014/main" id="{8EBB632B-8522-4BB8-A962-EB3D97195466}"/>
              </a:ext>
            </a:extLst>
          </p:cNvPr>
          <p:cNvSpPr/>
          <p:nvPr/>
        </p:nvSpPr>
        <p:spPr>
          <a:xfrm>
            <a:off x="645174" y="2027412"/>
            <a:ext cx="910394" cy="53262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Negativo</a:t>
            </a:r>
            <a:b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11,4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C362031-A264-44D6-8AAE-9D9B94C3CDEC}"/>
              </a:ext>
            </a:extLst>
          </p:cNvPr>
          <p:cNvSpPr txBox="1"/>
          <p:nvPr/>
        </p:nvSpPr>
        <p:spPr>
          <a:xfrm>
            <a:off x="147547" y="5602508"/>
            <a:ext cx="11803413" cy="1066686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>
            <a:defPPr>
              <a:defRPr lang="pt-BR"/>
            </a:defPPr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/>
              <a:t>Dentre os beneficiários que necessitaram de atenção imediata e souberam responder, </a:t>
            </a:r>
            <a:r>
              <a:rPr lang="pt-BR" b="1" dirty="0"/>
              <a:t>88,6%</a:t>
            </a:r>
            <a:r>
              <a:rPr lang="pt-BR" dirty="0"/>
              <a:t> conseguiram atendimento sempre  ou na maioria das vezes. Destaque positivo para a opção Nunca com </a:t>
            </a:r>
            <a:r>
              <a:rPr lang="pt-BR" b="1" dirty="0"/>
              <a:t>1,9 % </a:t>
            </a:r>
            <a:r>
              <a:rPr lang="pt-BR" dirty="0"/>
              <a:t>de menções.</a:t>
            </a:r>
          </a:p>
          <a:p>
            <a:pPr algn="just"/>
            <a:r>
              <a:rPr lang="pt-BR" dirty="0"/>
              <a:t>Analisando os perfis, o publico </a:t>
            </a:r>
            <a:r>
              <a:rPr lang="pt-BR" b="1" dirty="0"/>
              <a:t>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foram os que melhor avaliaram com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90,7%,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classificando o atributo em patamar de </a:t>
            </a:r>
            <a:r>
              <a:rPr lang="pt-BR" b="1" dirty="0"/>
              <a:t>Excelência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r>
              <a:rPr lang="pt-BR" dirty="0"/>
              <a:t> Por Faixa etária quem melhor avaliou foram beneficiários </a:t>
            </a:r>
            <a:r>
              <a:rPr lang="pt-BR" b="1" dirty="0"/>
              <a:t> De 18 a 20 anos </a:t>
            </a:r>
            <a:r>
              <a:rPr lang="pt-BR" dirty="0"/>
              <a:t>com </a:t>
            </a:r>
            <a:r>
              <a:rPr lang="pt-BR" b="1" dirty="0"/>
              <a:t>100,0% </a:t>
            </a:r>
            <a:r>
              <a:rPr lang="pt-BR" dirty="0"/>
              <a:t>de menções positivas, classificando o atributo em patamar máximo de</a:t>
            </a:r>
            <a:r>
              <a:rPr lang="pt-BR" b="1" dirty="0"/>
              <a:t> Excelência</a:t>
            </a:r>
            <a:r>
              <a:rPr lang="pt-BR" dirty="0"/>
              <a:t>. Já o público de  </a:t>
            </a:r>
            <a:r>
              <a:rPr lang="pt-BR" b="1" dirty="0"/>
              <a:t>31 a 40 anos </a:t>
            </a:r>
            <a:r>
              <a:rPr lang="pt-BR" dirty="0"/>
              <a:t>é o que menos conseguiu ter cuidados quando necessitou, com </a:t>
            </a:r>
            <a:r>
              <a:rPr lang="pt-BR" b="1" dirty="0"/>
              <a:t>83,7% </a:t>
            </a:r>
            <a:r>
              <a:rPr lang="pt-BR" dirty="0"/>
              <a:t>de menções positivas</a:t>
            </a:r>
            <a:r>
              <a:rPr lang="pt-BR" b="1" dirty="0"/>
              <a:t>,</a:t>
            </a:r>
            <a:r>
              <a:rPr lang="pt-BR" dirty="0"/>
              <a:t> classificando o atributo no patamar de </a:t>
            </a:r>
            <a:r>
              <a:rPr lang="pt-BR" b="1" dirty="0"/>
              <a:t>Conformidade.</a:t>
            </a:r>
          </a:p>
        </p:txBody>
      </p:sp>
      <p:sp>
        <p:nvSpPr>
          <p:cNvPr id="19" name="Retângulo Arredondado 12">
            <a:extLst>
              <a:ext uri="{FF2B5EF4-FFF2-40B4-BE49-F238E27FC236}">
                <a16:creationId xmlns:a16="http://schemas.microsoft.com/office/drawing/2014/main" id="{9AF50D1E-0D1D-421F-B58C-FEA8654ADDCD}"/>
              </a:ext>
            </a:extLst>
          </p:cNvPr>
          <p:cNvSpPr/>
          <p:nvPr/>
        </p:nvSpPr>
        <p:spPr>
          <a:xfrm>
            <a:off x="7391707" y="1412602"/>
            <a:ext cx="4287682" cy="3596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Perfis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: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Gênero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e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Faixa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etária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99231FD1-0BAF-43BD-92CE-94DF7A929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062202"/>
              </p:ext>
            </p:extLst>
          </p:nvPr>
        </p:nvGraphicFramePr>
        <p:xfrm>
          <a:off x="6356064" y="1720943"/>
          <a:ext cx="5458670" cy="3440430"/>
        </p:xfrm>
        <a:graphic>
          <a:graphicData uri="http://schemas.openxmlformats.org/drawingml/2006/table">
            <a:tbl>
              <a:tblPr/>
              <a:tblGrid>
                <a:gridCol w="109173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9173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91734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9173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91734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45854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90,7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83,7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084804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322948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060766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67535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989621"/>
                  </a:ext>
                </a:extLst>
              </a:tr>
            </a:tbl>
          </a:graphicData>
        </a:graphic>
      </p:graphicFrame>
      <p:pic>
        <p:nvPicPr>
          <p:cNvPr id="12" name="Gráfico 11" descr="Fala com preenchimento sólido">
            <a:extLst>
              <a:ext uri="{FF2B5EF4-FFF2-40B4-BE49-F238E27FC236}">
                <a16:creationId xmlns:a16="http://schemas.microsoft.com/office/drawing/2014/main" id="{2519614C-B827-4248-B118-202D4A9F3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3601" y="5097719"/>
            <a:ext cx="638645" cy="638645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02F35BB4-0345-4DCB-84C8-10DE38280EBE}"/>
              </a:ext>
            </a:extLst>
          </p:cNvPr>
          <p:cNvSpPr/>
          <p:nvPr/>
        </p:nvSpPr>
        <p:spPr>
          <a:xfrm>
            <a:off x="9647798" y="3918287"/>
            <a:ext cx="2166936" cy="1404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C80B8D1-14B3-4874-82B0-E78FCFF434D6}"/>
              </a:ext>
            </a:extLst>
          </p:cNvPr>
          <p:cNvSpPr/>
          <p:nvPr/>
        </p:nvSpPr>
        <p:spPr>
          <a:xfrm>
            <a:off x="9647798" y="3188197"/>
            <a:ext cx="2166936" cy="141082"/>
          </a:xfrm>
          <a:prstGeom prst="rect">
            <a:avLst/>
          </a:prstGeom>
          <a:noFill/>
          <a:ln w="12700" cap="flat" cmpd="sng" algn="ctr">
            <a:solidFill>
              <a:srgbClr val="71AD48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C65C0C8-730E-4B4E-A729-2DDA1CB6DEB5}"/>
              </a:ext>
            </a:extLst>
          </p:cNvPr>
          <p:cNvSpPr/>
          <p:nvPr/>
        </p:nvSpPr>
        <p:spPr>
          <a:xfrm>
            <a:off x="9647798" y="2654333"/>
            <a:ext cx="2166936" cy="140400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</p:spTree>
    <p:extLst>
      <p:ext uri="{BB962C8B-B14F-4D97-AF65-F5344CB8AC3E}">
        <p14:creationId xmlns:p14="http://schemas.microsoft.com/office/powerpoint/2010/main" val="2649272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074188"/>
            <a:ext cx="11781920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3 - Nos últimos 12 meses, você recebeu algum tipo de comunicação de seu plano de saúde (por exemplo: carta, e-mail, telefonema, etc.) convidando e/ou esclarecendo sobre a necessidade de realização de consultas ou exames preventivos, tais como: mamografia, preventivo de câncer, consulta preventiva com urologista, consulta preventiva com dentista, etc.?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667020"/>
              </p:ext>
            </p:extLst>
          </p:nvPr>
        </p:nvGraphicFramePr>
        <p:xfrm>
          <a:off x="6624931" y="1895354"/>
          <a:ext cx="5104722" cy="2900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89,4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97,0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93,0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96,7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69E25270-58F3-40BB-84B5-90D106D9E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091770"/>
              </p:ext>
            </p:extLst>
          </p:nvPr>
        </p:nvGraphicFramePr>
        <p:xfrm>
          <a:off x="119351" y="4631735"/>
          <a:ext cx="6487381" cy="571500"/>
        </p:xfrm>
        <a:graphic>
          <a:graphicData uri="http://schemas.openxmlformats.org/drawingml/2006/table">
            <a:tbl>
              <a:tblPr/>
              <a:tblGrid>
                <a:gridCol w="6487381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228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Margem de Erro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5,33</a:t>
                      </a:r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 entrevistados.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26" name="CaixaDeTexto 25">
            <a:extLst>
              <a:ext uri="{FF2B5EF4-FFF2-40B4-BE49-F238E27FC236}">
                <a16:creationId xmlns:a16="http://schemas.microsoft.com/office/drawing/2014/main" id="{62745AA2-B99F-451C-9C98-22C1D3F1C24D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65AE10E-E601-4EFF-82E4-A01887FEF9A7}"/>
              </a:ext>
            </a:extLst>
          </p:cNvPr>
          <p:cNvSpPr/>
          <p:nvPr/>
        </p:nvSpPr>
        <p:spPr>
          <a:xfrm>
            <a:off x="10034146" y="4579754"/>
            <a:ext cx="1713706" cy="216000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Gráfico 12" descr="Fala com preenchimento sólido">
            <a:extLst>
              <a:ext uri="{FF2B5EF4-FFF2-40B4-BE49-F238E27FC236}">
                <a16:creationId xmlns:a16="http://schemas.microsoft.com/office/drawing/2014/main" id="{8CE479D6-3F2E-4C85-87E5-718073517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9303" y="4868847"/>
            <a:ext cx="638645" cy="638645"/>
          </a:xfrm>
          <a:prstGeom prst="rect">
            <a:avLst/>
          </a:prstGeom>
        </p:spPr>
      </p:pic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05010F8D-DB2A-4D32-8F5D-633295AF6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179310"/>
              </p:ext>
            </p:extLst>
          </p:nvPr>
        </p:nvGraphicFramePr>
        <p:xfrm>
          <a:off x="167162" y="3863187"/>
          <a:ext cx="2652621" cy="630615"/>
        </p:xfrm>
        <a:graphic>
          <a:graphicData uri="http://schemas.openxmlformats.org/drawingml/2006/table">
            <a:tbl>
              <a:tblPr/>
              <a:tblGrid>
                <a:gridCol w="884207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84207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84207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</a:tblGrid>
              <a:tr h="27768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7646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76463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14" name="Retângulo 13">
            <a:extLst>
              <a:ext uri="{FF2B5EF4-FFF2-40B4-BE49-F238E27FC236}">
                <a16:creationId xmlns:a16="http://schemas.microsoft.com/office/drawing/2014/main" id="{D2533EB9-B584-4CCE-967A-1331E13F163A}"/>
              </a:ext>
            </a:extLst>
          </p:cNvPr>
          <p:cNvSpPr/>
          <p:nvPr/>
        </p:nvSpPr>
        <p:spPr>
          <a:xfrm>
            <a:off x="72571" y="5435999"/>
            <a:ext cx="12045600" cy="1212870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relação à comunicação dentre os beneficiários que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disseram que receberam comunicação do plano de saúde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89,9%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relatam não ter recebido comunicação nos últimos 12 meses, um índice elevado o que cabe um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é o que mais recebe comunicação do plano,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10,6%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menções para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quem mais recebe comunicação são beneficiários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Mais de 60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27,9%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menção positiva. O público com menor frequência de contato são beneficiários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apresentando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100,0%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para 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um índice elevado o que cabe um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B5CC3DD-9A78-4E2C-B6E1-FCF4C1DE31AC}"/>
              </a:ext>
            </a:extLst>
          </p:cNvPr>
          <p:cNvSpPr/>
          <p:nvPr/>
        </p:nvSpPr>
        <p:spPr>
          <a:xfrm>
            <a:off x="8320440" y="3549473"/>
            <a:ext cx="1713706" cy="216000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CCEDD9D-362C-4541-9E76-1AACC8C67CC8}"/>
              </a:ext>
            </a:extLst>
          </p:cNvPr>
          <p:cNvSpPr/>
          <p:nvPr/>
        </p:nvSpPr>
        <p:spPr>
          <a:xfrm>
            <a:off x="10015947" y="2537181"/>
            <a:ext cx="1713706" cy="216000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F907AD9E-048B-494D-8E92-760ECD0FA8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1383152"/>
              </p:ext>
            </p:extLst>
          </p:nvPr>
        </p:nvGraphicFramePr>
        <p:xfrm>
          <a:off x="312209" y="1793623"/>
          <a:ext cx="3643312" cy="227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6260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Gráfico 41">
            <a:extLst>
              <a:ext uri="{FF2B5EF4-FFF2-40B4-BE49-F238E27FC236}">
                <a16:creationId xmlns:a16="http://schemas.microsoft.com/office/drawing/2014/main" id="{22A1DE04-5B55-4231-89D1-977C62DE6C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107912"/>
              </p:ext>
            </p:extLst>
          </p:nvPr>
        </p:nvGraphicFramePr>
        <p:xfrm>
          <a:off x="-4715" y="1875189"/>
          <a:ext cx="4445794" cy="301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D62A1659-F1D5-4C5B-BBF7-3ECAF64C7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166344"/>
              </p:ext>
            </p:extLst>
          </p:nvPr>
        </p:nvGraphicFramePr>
        <p:xfrm>
          <a:off x="137813" y="4360887"/>
          <a:ext cx="5796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23" name="Retângulo 22">
            <a:extLst>
              <a:ext uri="{FF2B5EF4-FFF2-40B4-BE49-F238E27FC236}">
                <a16:creationId xmlns:a16="http://schemas.microsoft.com/office/drawing/2014/main" id="{DD44DF35-513A-4573-856E-802A345B0DEC}"/>
              </a:ext>
            </a:extLst>
          </p:cNvPr>
          <p:cNvSpPr/>
          <p:nvPr/>
        </p:nvSpPr>
        <p:spPr>
          <a:xfrm>
            <a:off x="6101168" y="3888428"/>
            <a:ext cx="5837546" cy="2796041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receberam atenção à saúde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83,3%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avaliam satisfatoriamente, com menções positivas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 classificando o atributo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</a:p>
          <a:p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para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 soma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chegam a  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com isso observamos que o maior índice de não satisfação está concentrado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13,8%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16,7pp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entre as menções positivas, indicando probabilidade de migração da satisfação para não satisfação.</a:t>
            </a: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é o que melhor avalia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87,8,%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por faixa etária, todos os beneficiários avaliaram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sendo os mais satisfeitos os respondentes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18 a 20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100,0%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menções positivas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classificando o atributo em patamar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máximo de Excelência, 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já os menos satisfeitos são os respondentes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51 a 60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71,4%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107750"/>
            <a:ext cx="10618591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4 - Nos últimos 12 meses, como você avalia toda a atenção em saúde recebida (por exemplo: atendimento em hospitais, laboratórios, clínicas, dentistas, fisioterapeutas, nutricionistas, psicólogos e outros)?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855105"/>
              </p:ext>
            </p:extLst>
          </p:nvPr>
        </p:nvGraphicFramePr>
        <p:xfrm>
          <a:off x="9090248" y="1754248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T2B*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AD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78,3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33" name="Seta para a Direita 134">
            <a:extLst>
              <a:ext uri="{FF2B5EF4-FFF2-40B4-BE49-F238E27FC236}">
                <a16:creationId xmlns:a16="http://schemas.microsoft.com/office/drawing/2014/main" id="{354E2A86-F412-48AD-94F1-0319D6AE1D73}"/>
              </a:ext>
            </a:extLst>
          </p:cNvPr>
          <p:cNvSpPr/>
          <p:nvPr/>
        </p:nvSpPr>
        <p:spPr>
          <a:xfrm>
            <a:off x="735807" y="1879084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0B19A8F9-F341-479D-B343-D9473D637406}"/>
              </a:ext>
            </a:extLst>
          </p:cNvPr>
          <p:cNvSpPr/>
          <p:nvPr/>
        </p:nvSpPr>
        <p:spPr>
          <a:xfrm>
            <a:off x="2716566" y="2061979"/>
            <a:ext cx="1610675" cy="2535881"/>
          </a:xfrm>
          <a:prstGeom prst="rect">
            <a:avLst/>
          </a:prstGeom>
          <a:noFill/>
          <a:ln w="12700" cap="flat" cmpd="sng" algn="ctr">
            <a:solidFill>
              <a:srgbClr val="FFE699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57" name="Círculo Q4">
            <a:extLst>
              <a:ext uri="{FF2B5EF4-FFF2-40B4-BE49-F238E27FC236}">
                <a16:creationId xmlns:a16="http://schemas.microsoft.com/office/drawing/2014/main" id="{BF5DC169-89EF-4922-A1AD-B14DB1D347AC}"/>
              </a:ext>
            </a:extLst>
          </p:cNvPr>
          <p:cNvSpPr/>
          <p:nvPr/>
        </p:nvSpPr>
        <p:spPr>
          <a:xfrm>
            <a:off x="3171943" y="1691893"/>
            <a:ext cx="688935" cy="642313"/>
          </a:xfrm>
          <a:prstGeom prst="ellipse">
            <a:avLst/>
          </a:prstGeom>
          <a:solidFill>
            <a:srgbClr val="FFE699"/>
          </a:solidFill>
          <a:ln>
            <a:solidFill>
              <a:srgbClr val="FFE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83,3</a:t>
            </a:r>
          </a:p>
        </p:txBody>
      </p:sp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9D0327F1-7B64-4C70-80D3-2456F9107F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760451"/>
              </p:ext>
            </p:extLst>
          </p:nvPr>
        </p:nvGraphicFramePr>
        <p:xfrm>
          <a:off x="119352" y="5080321"/>
          <a:ext cx="5837546" cy="847725"/>
        </p:xfrm>
        <a:graphic>
          <a:graphicData uri="http://schemas.openxmlformats.org/drawingml/2006/table">
            <a:tbl>
              <a:tblPr/>
              <a:tblGrid>
                <a:gridCol w="5837546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246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5,13</a:t>
                      </a:r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 = Nos últimos 12 meses não recebi atenção em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677BABB6-F1C5-40AF-9415-4A5832D88656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pic>
        <p:nvPicPr>
          <p:cNvPr id="27" name="Gráfico 26" descr="Fala com preenchimento sólido">
            <a:extLst>
              <a:ext uri="{FF2B5EF4-FFF2-40B4-BE49-F238E27FC236}">
                <a16:creationId xmlns:a16="http://schemas.microsoft.com/office/drawing/2014/main" id="{2DF554B4-9E54-4F34-80E7-2364C9C3D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5840" y="3317651"/>
            <a:ext cx="638645" cy="638645"/>
          </a:xfrm>
          <a:prstGeom prst="rect">
            <a:avLst/>
          </a:prstGeom>
        </p:spPr>
      </p:pic>
      <p:sp>
        <p:nvSpPr>
          <p:cNvPr id="62" name="Retângulo 61">
            <a:extLst>
              <a:ext uri="{FF2B5EF4-FFF2-40B4-BE49-F238E27FC236}">
                <a16:creationId xmlns:a16="http://schemas.microsoft.com/office/drawing/2014/main" id="{46B30A06-D55D-4EE4-944B-BA76DE3D28A6}"/>
              </a:ext>
            </a:extLst>
          </p:cNvPr>
          <p:cNvSpPr/>
          <p:nvPr/>
        </p:nvSpPr>
        <p:spPr>
          <a:xfrm>
            <a:off x="9118705" y="3060537"/>
            <a:ext cx="2848466" cy="253377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F510612F-E9B3-40DF-9259-A7CED693D606}"/>
              </a:ext>
            </a:extLst>
          </p:cNvPr>
          <p:cNvGrpSpPr/>
          <p:nvPr/>
        </p:nvGrpSpPr>
        <p:grpSpPr>
          <a:xfrm>
            <a:off x="119352" y="6047425"/>
            <a:ext cx="4024269" cy="637044"/>
            <a:chOff x="157406" y="5740245"/>
            <a:chExt cx="4024269" cy="637044"/>
          </a:xfrm>
        </p:grpSpPr>
        <p:sp>
          <p:nvSpPr>
            <p:cNvPr id="34" name="Retângulo: Cantos Arredondados 33">
              <a:extLst>
                <a:ext uri="{FF2B5EF4-FFF2-40B4-BE49-F238E27FC236}">
                  <a16:creationId xmlns:a16="http://schemas.microsoft.com/office/drawing/2014/main" id="{3517FA7F-5895-4D99-8E83-2BDE7427A628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Arredondado 81">
              <a:extLst>
                <a:ext uri="{FF2B5EF4-FFF2-40B4-BE49-F238E27FC236}">
                  <a16:creationId xmlns:a16="http://schemas.microsoft.com/office/drawing/2014/main" id="{ECE5A479-E655-4AD2-BF15-566921666880}"/>
                </a:ext>
              </a:extLst>
            </p:cNvPr>
            <p:cNvSpPr/>
            <p:nvPr/>
          </p:nvSpPr>
          <p:spPr>
            <a:xfrm>
              <a:off x="273189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90 a 100</a:t>
              </a:r>
            </a:p>
          </p:txBody>
        </p:sp>
        <p:sp>
          <p:nvSpPr>
            <p:cNvPr id="48" name="Retângulo Arredondado 82">
              <a:extLst>
                <a:ext uri="{FF2B5EF4-FFF2-40B4-BE49-F238E27FC236}">
                  <a16:creationId xmlns:a16="http://schemas.microsoft.com/office/drawing/2014/main" id="{28C8743A-7F2C-485C-84BF-32FB4106E861}"/>
                </a:ext>
              </a:extLst>
            </p:cNvPr>
            <p:cNvSpPr/>
            <p:nvPr/>
          </p:nvSpPr>
          <p:spPr>
            <a:xfrm>
              <a:off x="1304886" y="5985083"/>
              <a:ext cx="720000" cy="1894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49" name="Retângulo Arredondado 84">
              <a:extLst>
                <a:ext uri="{FF2B5EF4-FFF2-40B4-BE49-F238E27FC236}">
                  <a16:creationId xmlns:a16="http://schemas.microsoft.com/office/drawing/2014/main" id="{87F071AB-832B-4BD3-A1D3-9B775D739926}"/>
                </a:ext>
              </a:extLst>
            </p:cNvPr>
            <p:cNvSpPr/>
            <p:nvPr/>
          </p:nvSpPr>
          <p:spPr>
            <a:xfrm>
              <a:off x="2695273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0 a 79</a:t>
              </a:r>
            </a:p>
          </p:txBody>
        </p:sp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7F5D2D7C-F9AE-4E91-953D-D5C8DE779922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Satisfação</a:t>
              </a:r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1F1AE84D-D64C-43FE-A99E-46F2516F367D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6524FA1D-4968-4D6F-A5B7-A5D3DE66EC75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9F0A1297-4EF4-47C2-958F-8414FD38967A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39FC92FF-4CE0-4FF8-A7A4-FCC3BFFCAA73}"/>
              </a:ext>
            </a:extLst>
          </p:cNvPr>
          <p:cNvSpPr txBox="1"/>
          <p:nvPr/>
        </p:nvSpPr>
        <p:spPr>
          <a:xfrm>
            <a:off x="8985403" y="3599303"/>
            <a:ext cx="3733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rgbClr val="404040"/>
                </a:solidFill>
                <a:latin typeface="Calibri" panose="020F0502020204030204" pitchFamily="34" charset="0"/>
              </a:rPr>
              <a:t>*T2B = soma de Bom e Muito Bom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E1122400-9DD7-4E8A-AE5C-29BCA7A57D24}"/>
              </a:ext>
            </a:extLst>
          </p:cNvPr>
          <p:cNvSpPr/>
          <p:nvPr/>
        </p:nvSpPr>
        <p:spPr>
          <a:xfrm>
            <a:off x="9090248" y="2013049"/>
            <a:ext cx="2848466" cy="253377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2EC7F7C9-833A-4242-BC21-E89FDD8BD1B4}"/>
              </a:ext>
            </a:extLst>
          </p:cNvPr>
          <p:cNvGrpSpPr/>
          <p:nvPr/>
        </p:nvGrpSpPr>
        <p:grpSpPr>
          <a:xfrm>
            <a:off x="6650234" y="1586576"/>
            <a:ext cx="2408399" cy="2376001"/>
            <a:chOff x="0" y="0"/>
            <a:chExt cx="2237239" cy="2543175"/>
          </a:xfrm>
        </p:grpSpPr>
        <p:pic>
          <p:nvPicPr>
            <p:cNvPr id="44" name="Imagem 43" descr="Free vector graphic: Silhouette, Man, Women'S - Free Image ...">
              <a:extLst>
                <a:ext uri="{FF2B5EF4-FFF2-40B4-BE49-F238E27FC236}">
                  <a16:creationId xmlns:a16="http://schemas.microsoft.com/office/drawing/2014/main" id="{17995335-6239-4195-BA99-B1549D85D5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45" name="Imagem 44" descr="Free vector graphic: Silhouette, Man, Women'S - Free Image ...">
              <a:extLst>
                <a:ext uri="{FF2B5EF4-FFF2-40B4-BE49-F238E27FC236}">
                  <a16:creationId xmlns:a16="http://schemas.microsoft.com/office/drawing/2014/main" id="{B676FA64-688E-493D-AC01-B808A6C0D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46" name="Gráfico 45">
              <a:extLst>
                <a:ext uri="{FF2B5EF4-FFF2-40B4-BE49-F238E27FC236}">
                  <a16:creationId xmlns:a16="http://schemas.microsoft.com/office/drawing/2014/main" id="{9830CE51-37DA-4BE8-8766-A62BB5DD97E1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1447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CD3D60FD-E649-4758-B9DE-25EE8706F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202152"/>
              </p:ext>
            </p:extLst>
          </p:nvPr>
        </p:nvGraphicFramePr>
        <p:xfrm>
          <a:off x="53065" y="4374673"/>
          <a:ext cx="5610318" cy="793559"/>
        </p:xfrm>
        <a:graphic>
          <a:graphicData uri="http://schemas.openxmlformats.org/drawingml/2006/table">
            <a:tbl>
              <a:tblPr/>
              <a:tblGrid>
                <a:gridCol w="801474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01474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01474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01474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01474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01474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01474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40" name="Retângulo 39">
            <a:extLst>
              <a:ext uri="{FF2B5EF4-FFF2-40B4-BE49-F238E27FC236}">
                <a16:creationId xmlns:a16="http://schemas.microsoft.com/office/drawing/2014/main" id="{01D38741-E9A4-40F6-A3BD-9CA190017297}"/>
              </a:ext>
            </a:extLst>
          </p:cNvPr>
          <p:cNvSpPr/>
          <p:nvPr/>
        </p:nvSpPr>
        <p:spPr>
          <a:xfrm>
            <a:off x="2538447" y="2145039"/>
            <a:ext cx="1481857" cy="253571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C8F3A137-48E9-4DCB-93AB-C797EFF08AA0}"/>
              </a:ext>
            </a:extLst>
          </p:cNvPr>
          <p:cNvSpPr/>
          <p:nvPr/>
        </p:nvSpPr>
        <p:spPr>
          <a:xfrm>
            <a:off x="6094627" y="4049980"/>
            <a:ext cx="5850687" cy="264263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acessaram a lista de prestadores de serviços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74,9%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entrevistados avaliaram positivamente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),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classificando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positivo para a opção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obteve apenas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2,2%.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26,5pp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as menções positivas, o que indica probabilidade de migração de satisfação para não satisfação.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alisando por perfil, o público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é o que melhor avalia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80,0%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classificando-o em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Conformidade.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etária,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o publico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18 a 20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são os mais satisfeitos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100,0%,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classificando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respondentes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51 a 60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são os menos satisfeitos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63,9%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9279" y="1051435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5 - Como você avalia a facilidade de acesso à lista de prestadores de serviços credenciados pelo seu plano de saúde (por exemplo: médico, dentistas, psicólogos, fisioterapeutas, hospitais, laboratórios e outros) por meio físico ou digital (por exemplo: livro, aplicativo de celular, site na internet)?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826982"/>
              </p:ext>
            </p:extLst>
          </p:nvPr>
        </p:nvGraphicFramePr>
        <p:xfrm>
          <a:off x="9090248" y="1956507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74,6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63,9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50" name="Círculo Q5">
            <a:extLst>
              <a:ext uri="{FF2B5EF4-FFF2-40B4-BE49-F238E27FC236}">
                <a16:creationId xmlns:a16="http://schemas.microsoft.com/office/drawing/2014/main" id="{E8024A0E-6C0A-4EE8-BE66-2590EFAFCB92}"/>
              </a:ext>
            </a:extLst>
          </p:cNvPr>
          <p:cNvSpPr/>
          <p:nvPr/>
        </p:nvSpPr>
        <p:spPr>
          <a:xfrm>
            <a:off x="2975443" y="1815467"/>
            <a:ext cx="688935" cy="642313"/>
          </a:xfrm>
          <a:prstGeom prst="ellips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>
                <a:solidFill>
                  <a:schemeClr val="bg1"/>
                </a:solidFill>
              </a:rPr>
              <a:t>74,9</a:t>
            </a:r>
          </a:p>
        </p:txBody>
      </p:sp>
      <p:graphicFrame>
        <p:nvGraphicFramePr>
          <p:cNvPr id="35" name="Tabela 34">
            <a:extLst>
              <a:ext uri="{FF2B5EF4-FFF2-40B4-BE49-F238E27FC236}">
                <a16:creationId xmlns:a16="http://schemas.microsoft.com/office/drawing/2014/main" id="{CE97750B-A876-48F7-B1E0-3D2200D6F7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062198"/>
              </p:ext>
            </p:extLst>
          </p:nvPr>
        </p:nvGraphicFramePr>
        <p:xfrm>
          <a:off x="89302" y="5192757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</a:t>
                      </a:r>
                      <a:r>
                        <a:rPr lang="pt-B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5,40</a:t>
                      </a:r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Nunca acessei a lista de prestadores de serviços credenciados: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45" name="CaixaDeTexto 44">
            <a:extLst>
              <a:ext uri="{FF2B5EF4-FFF2-40B4-BE49-F238E27FC236}">
                <a16:creationId xmlns:a16="http://schemas.microsoft.com/office/drawing/2014/main" id="{FA580050-D83C-4E4E-99E7-CEAF0EBA11F6}"/>
              </a:ext>
            </a:extLst>
          </p:cNvPr>
          <p:cNvSpPr txBox="1"/>
          <p:nvPr/>
        </p:nvSpPr>
        <p:spPr>
          <a:xfrm>
            <a:off x="557922" y="242563"/>
            <a:ext cx="337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Atenção a saúde</a:t>
            </a:r>
          </a:p>
        </p:txBody>
      </p:sp>
      <p:sp>
        <p:nvSpPr>
          <p:cNvPr id="46" name="Seta para a Direita 134">
            <a:extLst>
              <a:ext uri="{FF2B5EF4-FFF2-40B4-BE49-F238E27FC236}">
                <a16:creationId xmlns:a16="http://schemas.microsoft.com/office/drawing/2014/main" id="{27D4236C-8D34-40DD-949A-5949DD8BA722}"/>
              </a:ext>
            </a:extLst>
          </p:cNvPr>
          <p:cNvSpPr/>
          <p:nvPr/>
        </p:nvSpPr>
        <p:spPr>
          <a:xfrm>
            <a:off x="665684" y="1656184"/>
            <a:ext cx="1629083" cy="1008645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B4A4331-55B4-450B-A2C4-849E3E14840F}"/>
              </a:ext>
            </a:extLst>
          </p:cNvPr>
          <p:cNvSpPr/>
          <p:nvPr/>
        </p:nvSpPr>
        <p:spPr>
          <a:xfrm>
            <a:off x="9104569" y="3267726"/>
            <a:ext cx="2834145" cy="228406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Gráfico 28" descr="Fala com preenchimento sólido">
            <a:extLst>
              <a:ext uri="{FF2B5EF4-FFF2-40B4-BE49-F238E27FC236}">
                <a16:creationId xmlns:a16="http://schemas.microsoft.com/office/drawing/2014/main" id="{B64DB347-BCBC-4CA2-B09F-F4E00B594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6209" y="3473022"/>
            <a:ext cx="638645" cy="638645"/>
          </a:xfrm>
          <a:prstGeom prst="rect">
            <a:avLst/>
          </a:prstGeom>
        </p:spPr>
      </p:pic>
      <p:grpSp>
        <p:nvGrpSpPr>
          <p:cNvPr id="48" name="Agrupar 47">
            <a:extLst>
              <a:ext uri="{FF2B5EF4-FFF2-40B4-BE49-F238E27FC236}">
                <a16:creationId xmlns:a16="http://schemas.microsoft.com/office/drawing/2014/main" id="{D87BF22B-4DA9-4564-850F-7DFCC5DDD13F}"/>
              </a:ext>
            </a:extLst>
          </p:cNvPr>
          <p:cNvGrpSpPr/>
          <p:nvPr/>
        </p:nvGrpSpPr>
        <p:grpSpPr>
          <a:xfrm>
            <a:off x="-13380" y="6079509"/>
            <a:ext cx="4024269" cy="637044"/>
            <a:chOff x="157406" y="5740245"/>
            <a:chExt cx="4024269" cy="637044"/>
          </a:xfrm>
        </p:grpSpPr>
        <p:sp>
          <p:nvSpPr>
            <p:cNvPr id="55" name="Retângulo: Cantos Arredondados 54">
              <a:extLst>
                <a:ext uri="{FF2B5EF4-FFF2-40B4-BE49-F238E27FC236}">
                  <a16:creationId xmlns:a16="http://schemas.microsoft.com/office/drawing/2014/main" id="{66A7333B-88C1-46F4-8C3F-3C9B114367F7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Retângulo Arredondado 81">
              <a:extLst>
                <a:ext uri="{FF2B5EF4-FFF2-40B4-BE49-F238E27FC236}">
                  <a16:creationId xmlns:a16="http://schemas.microsoft.com/office/drawing/2014/main" id="{69B5DB7B-D7D3-4AC4-8C49-CE2651ED0937}"/>
                </a:ext>
              </a:extLst>
            </p:cNvPr>
            <p:cNvSpPr/>
            <p:nvPr/>
          </p:nvSpPr>
          <p:spPr>
            <a:xfrm>
              <a:off x="273189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90 a 100</a:t>
              </a:r>
            </a:p>
          </p:txBody>
        </p:sp>
        <p:sp>
          <p:nvSpPr>
            <p:cNvPr id="57" name="Retângulo Arredondado 82">
              <a:extLst>
                <a:ext uri="{FF2B5EF4-FFF2-40B4-BE49-F238E27FC236}">
                  <a16:creationId xmlns:a16="http://schemas.microsoft.com/office/drawing/2014/main" id="{EFC05DA3-47A3-4C27-8CD4-5B38FC8ABB88}"/>
                </a:ext>
              </a:extLst>
            </p:cNvPr>
            <p:cNvSpPr/>
            <p:nvPr/>
          </p:nvSpPr>
          <p:spPr>
            <a:xfrm>
              <a:off x="1304886" y="5985083"/>
              <a:ext cx="720000" cy="1894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58" name="Retângulo Arredondado 84">
              <a:extLst>
                <a:ext uri="{FF2B5EF4-FFF2-40B4-BE49-F238E27FC236}">
                  <a16:creationId xmlns:a16="http://schemas.microsoft.com/office/drawing/2014/main" id="{8E9522F1-E71D-43AF-89BE-BD31A69FD754}"/>
                </a:ext>
              </a:extLst>
            </p:cNvPr>
            <p:cNvSpPr/>
            <p:nvPr/>
          </p:nvSpPr>
          <p:spPr>
            <a:xfrm>
              <a:off x="2695273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0 a 79</a:t>
              </a:r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5D89B36B-87A9-4771-98F3-310075F97B90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Satisfação</a:t>
              </a: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2016E784-2468-49BE-B2A8-F39E93729C33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08A23C65-8676-41CD-8080-D72EBBC47601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250CE817-7A69-4346-B358-C6D382B893B0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A0622CB-652A-421E-92E0-4DD37CC3BB85}"/>
              </a:ext>
            </a:extLst>
          </p:cNvPr>
          <p:cNvSpPr txBox="1"/>
          <p:nvPr/>
        </p:nvSpPr>
        <p:spPr>
          <a:xfrm>
            <a:off x="8991717" y="3861361"/>
            <a:ext cx="3733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rgbClr val="404040"/>
                </a:solidFill>
                <a:latin typeface="Calibri" panose="020F0502020204030204" pitchFamily="34" charset="0"/>
              </a:rPr>
              <a:t>*T2B = soma de Bom e Muito Bom</a:t>
            </a:r>
          </a:p>
        </p:txBody>
      </p:sp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CA5D10D1-02F4-4A17-88CD-0D38AB90F4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0471858"/>
              </p:ext>
            </p:extLst>
          </p:nvPr>
        </p:nvGraphicFramePr>
        <p:xfrm>
          <a:off x="-144161" y="2271674"/>
          <a:ext cx="4433887" cy="2642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8" name="Agrupar 37">
            <a:extLst>
              <a:ext uri="{FF2B5EF4-FFF2-40B4-BE49-F238E27FC236}">
                <a16:creationId xmlns:a16="http://schemas.microsoft.com/office/drawing/2014/main" id="{0C23B0C4-4C89-4749-89B7-0072C68B73F7}"/>
              </a:ext>
            </a:extLst>
          </p:cNvPr>
          <p:cNvGrpSpPr/>
          <p:nvPr/>
        </p:nvGrpSpPr>
        <p:grpSpPr>
          <a:xfrm>
            <a:off x="6591507" y="1646243"/>
            <a:ext cx="2408399" cy="2376001"/>
            <a:chOff x="0" y="0"/>
            <a:chExt cx="2237239" cy="2543175"/>
          </a:xfrm>
        </p:grpSpPr>
        <p:pic>
          <p:nvPicPr>
            <p:cNvPr id="39" name="Imagem 38" descr="Free vector graphic: Silhouette, Man, Women'S - Free Image ...">
              <a:extLst>
                <a:ext uri="{FF2B5EF4-FFF2-40B4-BE49-F238E27FC236}">
                  <a16:creationId xmlns:a16="http://schemas.microsoft.com/office/drawing/2014/main" id="{E0F922B6-2453-4C34-B0AF-AB3012FE6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41" name="Imagem 40" descr="Free vector graphic: Silhouette, Man, Women'S - Free Image ...">
              <a:extLst>
                <a:ext uri="{FF2B5EF4-FFF2-40B4-BE49-F238E27FC236}">
                  <a16:creationId xmlns:a16="http://schemas.microsoft.com/office/drawing/2014/main" id="{28518B63-F085-48A7-916D-AE6DF2A9A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42" name="Gráfico 41">
              <a:extLst>
                <a:ext uri="{FF2B5EF4-FFF2-40B4-BE49-F238E27FC236}">
                  <a16:creationId xmlns:a16="http://schemas.microsoft.com/office/drawing/2014/main" id="{2AEA3836-F563-4068-B93A-206E511AB7E5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139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10627"/>
              </p:ext>
            </p:extLst>
          </p:nvPr>
        </p:nvGraphicFramePr>
        <p:xfrm>
          <a:off x="9090248" y="1916659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79,2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75,4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73,5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55" name="CaixaDeTexto 54">
            <a:extLst>
              <a:ext uri="{FF2B5EF4-FFF2-40B4-BE49-F238E27FC236}">
                <a16:creationId xmlns:a16="http://schemas.microsoft.com/office/drawing/2014/main" id="{2BE1AFC8-5CA0-405B-8694-B64BE37BF8E2}"/>
              </a:ext>
            </a:extLst>
          </p:cNvPr>
          <p:cNvSpPr txBox="1"/>
          <p:nvPr/>
        </p:nvSpPr>
        <p:spPr>
          <a:xfrm>
            <a:off x="63847" y="1053175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6 - Nos últimos 12 meses, quando você acessou seu plano de saúde (exemplos de acesso: SAC – serviço de apoio ao cliente, presencial, aplicativo de celular, sítio institucional da operadora na internet ou por meio eletrônico ) como você avalia seu atendimento, considerando o acesso às informações de que precisava?</a:t>
            </a: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BC1DC953-9E15-4C94-A526-BA74636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32833"/>
              </p:ext>
            </p:extLst>
          </p:nvPr>
        </p:nvGraphicFramePr>
        <p:xfrm>
          <a:off x="134467" y="4510784"/>
          <a:ext cx="5319853" cy="748073"/>
        </p:xfrm>
        <a:graphic>
          <a:graphicData uri="http://schemas.openxmlformats.org/drawingml/2006/table">
            <a:tbl>
              <a:tblPr/>
              <a:tblGrid>
                <a:gridCol w="759979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59979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59979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59979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759979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759979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759979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2941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09331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27E27C2C-DC97-4688-AAF0-FCA9BF319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593500"/>
              </p:ext>
            </p:extLst>
          </p:nvPr>
        </p:nvGraphicFramePr>
        <p:xfrm>
          <a:off x="89279" y="5176912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5,26</a:t>
                      </a:r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Nos últimos 12 meses não acessei meu plano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1" name="CaixaDeTexto 30">
            <a:extLst>
              <a:ext uri="{FF2B5EF4-FFF2-40B4-BE49-F238E27FC236}">
                <a16:creationId xmlns:a16="http://schemas.microsoft.com/office/drawing/2014/main" id="{A7496840-69CB-42A3-9BED-2997006DE982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Canais de atendimento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D0D1ECFD-A109-486B-9FBA-4FA350F33B09}"/>
              </a:ext>
            </a:extLst>
          </p:cNvPr>
          <p:cNvSpPr/>
          <p:nvPr/>
        </p:nvSpPr>
        <p:spPr>
          <a:xfrm>
            <a:off x="9097408" y="2952392"/>
            <a:ext cx="2834145" cy="240254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Gráfico 34" descr="Fala com preenchimento sólido">
            <a:extLst>
              <a:ext uri="{FF2B5EF4-FFF2-40B4-BE49-F238E27FC236}">
                <a16:creationId xmlns:a16="http://schemas.microsoft.com/office/drawing/2014/main" id="{C1149679-0E8B-411F-B64B-05EC73D68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55288" y="3627630"/>
            <a:ext cx="638645" cy="638645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82941C34-6CDF-47DC-BF97-53505C31A1A7}"/>
              </a:ext>
            </a:extLst>
          </p:cNvPr>
          <p:cNvSpPr/>
          <p:nvPr/>
        </p:nvSpPr>
        <p:spPr>
          <a:xfrm>
            <a:off x="6065254" y="4165665"/>
            <a:ext cx="5873460" cy="2458048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acessaram o plano de saúde e souberam responder,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76,9%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beneficiários avaliaram positivamente (opções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), colocando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Destaque positivo para a opção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0,9%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citações, sendo assim observamos que o maior índice não satisfação está concentrado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19,2%. 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25,7pp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entre as menções positivas, indicando probabilidade de migração da satisfação para não satisfação.</a:t>
            </a: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alisando por perfil, o publico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Masculino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o mais satisfeito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81,7%.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os beneficiários de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41 a 50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foram os menos satisfeitos avaliando o atributo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72,1%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classificando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Os mais satisfeitos são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máxima Excelência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100,0% de menções positivas.</a:t>
            </a:r>
          </a:p>
        </p:txBody>
      </p:sp>
      <p:grpSp>
        <p:nvGrpSpPr>
          <p:cNvPr id="89" name="Agrupar 88">
            <a:extLst>
              <a:ext uri="{FF2B5EF4-FFF2-40B4-BE49-F238E27FC236}">
                <a16:creationId xmlns:a16="http://schemas.microsoft.com/office/drawing/2014/main" id="{1226DF6F-8761-442A-BC46-556437E864E7}"/>
              </a:ext>
            </a:extLst>
          </p:cNvPr>
          <p:cNvGrpSpPr/>
          <p:nvPr/>
        </p:nvGrpSpPr>
        <p:grpSpPr>
          <a:xfrm>
            <a:off x="119352" y="6127635"/>
            <a:ext cx="4024269" cy="637044"/>
            <a:chOff x="157406" y="5740245"/>
            <a:chExt cx="4024269" cy="637044"/>
          </a:xfrm>
        </p:grpSpPr>
        <p:sp>
          <p:nvSpPr>
            <p:cNvPr id="90" name="Retângulo: Cantos Arredondados 89">
              <a:extLst>
                <a:ext uri="{FF2B5EF4-FFF2-40B4-BE49-F238E27FC236}">
                  <a16:creationId xmlns:a16="http://schemas.microsoft.com/office/drawing/2014/main" id="{F0713840-209C-4E41-9F65-6DF8497FC36C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1" name="Retângulo Arredondado 81">
              <a:extLst>
                <a:ext uri="{FF2B5EF4-FFF2-40B4-BE49-F238E27FC236}">
                  <a16:creationId xmlns:a16="http://schemas.microsoft.com/office/drawing/2014/main" id="{F2871283-3EA4-4E85-BE89-FEFE20E0FB20}"/>
                </a:ext>
              </a:extLst>
            </p:cNvPr>
            <p:cNvSpPr/>
            <p:nvPr/>
          </p:nvSpPr>
          <p:spPr>
            <a:xfrm>
              <a:off x="273189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90 a 100</a:t>
              </a:r>
            </a:p>
          </p:txBody>
        </p:sp>
        <p:sp>
          <p:nvSpPr>
            <p:cNvPr id="92" name="Retângulo Arredondado 82">
              <a:extLst>
                <a:ext uri="{FF2B5EF4-FFF2-40B4-BE49-F238E27FC236}">
                  <a16:creationId xmlns:a16="http://schemas.microsoft.com/office/drawing/2014/main" id="{EBBC01ED-5F7F-464A-BFBD-AD70CC456703}"/>
                </a:ext>
              </a:extLst>
            </p:cNvPr>
            <p:cNvSpPr/>
            <p:nvPr/>
          </p:nvSpPr>
          <p:spPr>
            <a:xfrm>
              <a:off x="1304886" y="5985083"/>
              <a:ext cx="720000" cy="1894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93" name="Retângulo Arredondado 84">
              <a:extLst>
                <a:ext uri="{FF2B5EF4-FFF2-40B4-BE49-F238E27FC236}">
                  <a16:creationId xmlns:a16="http://schemas.microsoft.com/office/drawing/2014/main" id="{23234A9B-6651-451A-BEC5-815B8316D6A4}"/>
                </a:ext>
              </a:extLst>
            </p:cNvPr>
            <p:cNvSpPr/>
            <p:nvPr/>
          </p:nvSpPr>
          <p:spPr>
            <a:xfrm>
              <a:off x="2695273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0 a 79</a:t>
              </a:r>
            </a:p>
          </p:txBody>
        </p:sp>
        <p:sp>
          <p:nvSpPr>
            <p:cNvPr id="94" name="CaixaDeTexto 93">
              <a:extLst>
                <a:ext uri="{FF2B5EF4-FFF2-40B4-BE49-F238E27FC236}">
                  <a16:creationId xmlns:a16="http://schemas.microsoft.com/office/drawing/2014/main" id="{B027B03D-5D59-4BAF-A65B-95AB736669D1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Satisfação</a:t>
              </a:r>
            </a:p>
          </p:txBody>
        </p:sp>
        <p:sp>
          <p:nvSpPr>
            <p:cNvPr id="95" name="CaixaDeTexto 94">
              <a:extLst>
                <a:ext uri="{FF2B5EF4-FFF2-40B4-BE49-F238E27FC236}">
                  <a16:creationId xmlns:a16="http://schemas.microsoft.com/office/drawing/2014/main" id="{D217F144-266A-42D3-B600-6595C479ED15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96" name="CaixaDeTexto 95">
              <a:extLst>
                <a:ext uri="{FF2B5EF4-FFF2-40B4-BE49-F238E27FC236}">
                  <a16:creationId xmlns:a16="http://schemas.microsoft.com/office/drawing/2014/main" id="{FB77527B-A02A-4893-B726-585B65FB086D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97" name="CaixaDeTexto 96">
              <a:extLst>
                <a:ext uri="{FF2B5EF4-FFF2-40B4-BE49-F238E27FC236}">
                  <a16:creationId xmlns:a16="http://schemas.microsoft.com/office/drawing/2014/main" id="{DC5E5B38-212A-4280-A3AA-B04E0B17761A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459B518-EFDB-4847-80E4-855C9E625FE9}"/>
              </a:ext>
            </a:extLst>
          </p:cNvPr>
          <p:cNvSpPr txBox="1"/>
          <p:nvPr/>
        </p:nvSpPr>
        <p:spPr>
          <a:xfrm>
            <a:off x="8991717" y="3777269"/>
            <a:ext cx="3733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rgbClr val="404040"/>
                </a:solidFill>
                <a:latin typeface="Calibri" panose="020F0502020204030204" pitchFamily="34" charset="0"/>
              </a:rPr>
              <a:t>*T2B = soma de Bom e Muito Bom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653B3981-587C-4725-A95C-026993F5C7A7}"/>
              </a:ext>
            </a:extLst>
          </p:cNvPr>
          <p:cNvSpPr/>
          <p:nvPr/>
        </p:nvSpPr>
        <p:spPr>
          <a:xfrm>
            <a:off x="2447041" y="2222848"/>
            <a:ext cx="1483200" cy="262783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 dirty="0">
              <a:solidFill>
                <a:srgbClr val="FF7C80"/>
              </a:solidFill>
            </a:endParaRPr>
          </a:p>
        </p:txBody>
      </p:sp>
      <p:sp>
        <p:nvSpPr>
          <p:cNvPr id="34" name="Círculo Q6">
            <a:extLst>
              <a:ext uri="{FF2B5EF4-FFF2-40B4-BE49-F238E27FC236}">
                <a16:creationId xmlns:a16="http://schemas.microsoft.com/office/drawing/2014/main" id="{60D65A94-3EDD-4C8A-8B4C-669FB7011CAD}"/>
              </a:ext>
            </a:extLst>
          </p:cNvPr>
          <p:cNvSpPr/>
          <p:nvPr/>
        </p:nvSpPr>
        <p:spPr>
          <a:xfrm>
            <a:off x="2882211" y="1895454"/>
            <a:ext cx="667503" cy="663744"/>
          </a:xfrm>
          <a:prstGeom prst="ellips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>
                <a:solidFill>
                  <a:schemeClr val="bg1"/>
                </a:solidFill>
              </a:rPr>
              <a:t>76,9</a:t>
            </a:r>
          </a:p>
        </p:txBody>
      </p:sp>
      <p:sp>
        <p:nvSpPr>
          <p:cNvPr id="45" name="Seta para a Direita 134">
            <a:extLst>
              <a:ext uri="{FF2B5EF4-FFF2-40B4-BE49-F238E27FC236}">
                <a16:creationId xmlns:a16="http://schemas.microsoft.com/office/drawing/2014/main" id="{4599F535-30CD-4F8F-808C-2A2F7A6DD0A4}"/>
              </a:ext>
            </a:extLst>
          </p:cNvPr>
          <p:cNvSpPr/>
          <p:nvPr/>
        </p:nvSpPr>
        <p:spPr>
          <a:xfrm>
            <a:off x="557336" y="1801816"/>
            <a:ext cx="1627083" cy="94303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graphicFrame>
        <p:nvGraphicFramePr>
          <p:cNvPr id="30" name="Gráfico 29">
            <a:extLst>
              <a:ext uri="{FF2B5EF4-FFF2-40B4-BE49-F238E27FC236}">
                <a16:creationId xmlns:a16="http://schemas.microsoft.com/office/drawing/2014/main" id="{1E8DBDBD-C5BA-4BC8-B417-65C1CECF95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700397"/>
              </p:ext>
            </p:extLst>
          </p:nvPr>
        </p:nvGraphicFramePr>
        <p:xfrm>
          <a:off x="-79475" y="2222848"/>
          <a:ext cx="4243388" cy="2844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2" name="Agrupar 41">
            <a:extLst>
              <a:ext uri="{FF2B5EF4-FFF2-40B4-BE49-F238E27FC236}">
                <a16:creationId xmlns:a16="http://schemas.microsoft.com/office/drawing/2014/main" id="{66BE90BD-D3B1-45E5-8D3A-5E39D89480E1}"/>
              </a:ext>
            </a:extLst>
          </p:cNvPr>
          <p:cNvGrpSpPr/>
          <p:nvPr/>
        </p:nvGrpSpPr>
        <p:grpSpPr>
          <a:xfrm>
            <a:off x="6760228" y="1764392"/>
            <a:ext cx="2408399" cy="2376001"/>
            <a:chOff x="0" y="0"/>
            <a:chExt cx="2237239" cy="2543175"/>
          </a:xfrm>
        </p:grpSpPr>
        <p:pic>
          <p:nvPicPr>
            <p:cNvPr id="44" name="Imagem 43" descr="Free vector graphic: Silhouette, Man, Women'S - Free Image ...">
              <a:extLst>
                <a:ext uri="{FF2B5EF4-FFF2-40B4-BE49-F238E27FC236}">
                  <a16:creationId xmlns:a16="http://schemas.microsoft.com/office/drawing/2014/main" id="{805EFE77-4BAC-4009-AFE0-89E233F24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46" name="Imagem 45" descr="Free vector graphic: Silhouette, Man, Women'S - Free Image ...">
              <a:extLst>
                <a:ext uri="{FF2B5EF4-FFF2-40B4-BE49-F238E27FC236}">
                  <a16:creationId xmlns:a16="http://schemas.microsoft.com/office/drawing/2014/main" id="{8CED483F-CD90-472F-ABE3-49BC8EAD3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47" name="Gráfico 46">
              <a:extLst>
                <a:ext uri="{FF2B5EF4-FFF2-40B4-BE49-F238E27FC236}">
                  <a16:creationId xmlns:a16="http://schemas.microsoft.com/office/drawing/2014/main" id="{6BAAC468-9580-4B3A-965B-45B2B46FF501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23718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id="{816F40E7-74E5-4C1B-ADCE-48CF47683E8F}"/>
              </a:ext>
            </a:extLst>
          </p:cNvPr>
          <p:cNvSpPr txBox="1"/>
          <p:nvPr/>
        </p:nvSpPr>
        <p:spPr>
          <a:xfrm>
            <a:off x="347283" y="801736"/>
            <a:ext cx="11484167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Objetivo Geral: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Mensurar a satisfação do beneficiário com o serviço prestado pela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Objetivo Específico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A adoção da Pesquisa de Satisfação de Beneficiários de Planos de Saúde como um dos componentes para o Programa de Qualificação Operadoras - PQO e tem como objetivo aumentar a participação do beneficiário na avaliação da qualidade dos serviços oferecidos pelas operadoras de planos de assistência à saúde.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Os resultados da pesquisa aportam insumos para aprimorar as ações de melhoria contínua da qualidade da assistência à saúde por parte das operadoras, além de trazer subsídios para as ações regulatórias por parte da Agência Nacional de Saúde Suplementar - ANS.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6F63E09-3506-43E1-A4C3-9807FF0AF028}"/>
              </a:ext>
            </a:extLst>
          </p:cNvPr>
          <p:cNvSpPr txBox="1"/>
          <p:nvPr/>
        </p:nvSpPr>
        <p:spPr>
          <a:xfrm>
            <a:off x="557923" y="242563"/>
            <a:ext cx="2253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</a:p>
        </p:txBody>
      </p:sp>
      <p:sp>
        <p:nvSpPr>
          <p:cNvPr id="2" name="AutoShape 2" descr="olha que horrivel">
            <a:extLst>
              <a:ext uri="{FF2B5EF4-FFF2-40B4-BE49-F238E27FC236}">
                <a16:creationId xmlns:a16="http://schemas.microsoft.com/office/drawing/2014/main" id="{BC5703C7-F614-417E-972E-1D9BCB94F7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3AD1F9-D988-406D-9306-3B79B3B4AA23}"/>
              </a:ext>
            </a:extLst>
          </p:cNvPr>
          <p:cNvSpPr txBox="1"/>
          <p:nvPr/>
        </p:nvSpPr>
        <p:spPr>
          <a:xfrm>
            <a:off x="294555" y="3689766"/>
            <a:ext cx="5748717" cy="29178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Razão Social da Operadora: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UNIMED DE DRACENA - COOPERATIVA DE TRABALHO MÉDICO, r</a:t>
            </a: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egistro ANS número 314781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Execução: 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Instituto IBRC de Qualidade e Pesquisa Ltda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Responsável Técnico: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Adriana Aparecida Marçal - CONRE3 – 10524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Auditor Independente: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Fernando Bortoletto - FJB Gestão Estratégica e Auditoria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utoShape 2" descr="olha que horrivel">
            <a:extLst>
              <a:ext uri="{FF2B5EF4-FFF2-40B4-BE49-F238E27FC236}">
                <a16:creationId xmlns:a16="http://schemas.microsoft.com/office/drawing/2014/main" id="{3943F5C5-49BD-4222-A9B4-5317D2B046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05481" y="355183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06D1800-4CB2-4547-A291-B5A409009AB3}"/>
              </a:ext>
            </a:extLst>
          </p:cNvPr>
          <p:cNvSpPr txBox="1"/>
          <p:nvPr/>
        </p:nvSpPr>
        <p:spPr>
          <a:xfrm>
            <a:off x="6248397" y="3714240"/>
            <a:ext cx="5551956" cy="28931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Público Alvo: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Beneficiários da operadora </a:t>
            </a: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Unimed de Dracena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com 18 anos ou mais de idade.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Tipo de Amostragem: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O tipo de amostragem adotado é probabilístico estratificado com partilha proporcional. O motivo da escolha da estratificação é pela suposição de que há uma elevada heterogeneidade (variância) do grau de satisfação com operadora na população de beneficiários estudada e que passa a ser diferente nas subpopulações (estratos) definidas pelo sexo, faixa etária e região demográfica.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Empresa Cliente Ícone - Download Grátis, PNG e Vetores">
            <a:extLst>
              <a:ext uri="{FF2B5EF4-FFF2-40B4-BE49-F238E27FC236}">
                <a16:creationId xmlns:a16="http://schemas.microsoft.com/office/drawing/2014/main" id="{85B06E88-535B-4EAC-B578-254A6CC0F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17" y="3427196"/>
            <a:ext cx="989138" cy="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áfico 16" descr="Na mosca com preenchimento sólido">
            <a:extLst>
              <a:ext uri="{FF2B5EF4-FFF2-40B4-BE49-F238E27FC236}">
                <a16:creationId xmlns:a16="http://schemas.microsoft.com/office/drawing/2014/main" id="{6EF19665-B740-451B-A2B4-A4B87F6B5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6766" y="3351315"/>
            <a:ext cx="989138" cy="98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53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5C182513-7CC4-4C4C-A15D-D48854885D7F}"/>
              </a:ext>
            </a:extLst>
          </p:cNvPr>
          <p:cNvSpPr/>
          <p:nvPr/>
        </p:nvSpPr>
        <p:spPr>
          <a:xfrm>
            <a:off x="72571" y="5466268"/>
            <a:ext cx="11901190" cy="11857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beneficiários que necessitaram abrir algum tipo de reclamação e souberam responder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26,8%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fizeram algum tipo de reclamação, destes,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77,8%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disseram ter suas demandas resolvidas, colocando a resolutividade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Feminino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apresentou maior índice de resolutividade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78,9%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).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temos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91,3%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beneficiários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41 a 50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mencionando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colocando a resolutividade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Excelência.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Já o público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31 a 40 e Mais de 60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foram os que tiveram o menor índice de resolução de demandas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36,4%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das menções para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um índice elevado o que cabe um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3200" y="1082791"/>
            <a:ext cx="10674313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7 - Nos últimos 12 meses, quando você fez uma reclamação para o seu plano de saúde (nos canais de atendimento fornecidos pela operadora como por exemplo SAC, Fale Conosco, Ouvidoria, Atendimento Presencial) você teve sua demanda resolvida?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525894"/>
              </p:ext>
            </p:extLst>
          </p:nvPr>
        </p:nvGraphicFramePr>
        <p:xfrm>
          <a:off x="5621311" y="1810416"/>
          <a:ext cx="6375282" cy="2900400"/>
        </p:xfrm>
        <a:graphic>
          <a:graphicData uri="http://schemas.openxmlformats.org/drawingml/2006/table">
            <a:tbl>
              <a:tblPr/>
              <a:tblGrid>
                <a:gridCol w="1561020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2407131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2407131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21,1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78,9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23,5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36,4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8,7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91,3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25,0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36,4</a:t>
                      </a: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CB5F8F0F-2DA7-4C0A-BE01-AC82EEE03A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601597"/>
              </p:ext>
            </p:extLst>
          </p:nvPr>
        </p:nvGraphicFramePr>
        <p:xfrm>
          <a:off x="195407" y="4602891"/>
          <a:ext cx="5586828" cy="847725"/>
        </p:xfrm>
        <a:graphic>
          <a:graphicData uri="http://schemas.openxmlformats.org/drawingml/2006/table">
            <a:tbl>
              <a:tblPr/>
              <a:tblGrid>
                <a:gridCol w="2793414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  <a:gridCol w="2793414">
                  <a:extLst>
                    <a:ext uri="{9D8B030D-6E8A-4147-A177-3AD203B41FA5}">
                      <a16:colId xmlns:a16="http://schemas.microsoft.com/office/drawing/2014/main" val="3846138412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</a:t>
                      </a:r>
                      <a:r>
                        <a:rPr lang="pt-B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9,63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 = Nos últimos 12 meses não reclamei do meu plano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resultados).</a:t>
                      </a:r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DF9E35AB-C75A-4228-937D-19A168FAB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495747"/>
              </p:ext>
            </p:extLst>
          </p:nvPr>
        </p:nvGraphicFramePr>
        <p:xfrm>
          <a:off x="172575" y="3874228"/>
          <a:ext cx="2880000" cy="788923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8429092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sp>
        <p:nvSpPr>
          <p:cNvPr id="30" name="CaixaDeTexto 29">
            <a:extLst>
              <a:ext uri="{FF2B5EF4-FFF2-40B4-BE49-F238E27FC236}">
                <a16:creationId xmlns:a16="http://schemas.microsoft.com/office/drawing/2014/main" id="{496B8EBA-C4B0-4DA8-99A2-7D3E81CD2543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Canais de atendimento</a:t>
            </a:r>
          </a:p>
        </p:txBody>
      </p:sp>
      <p:pic>
        <p:nvPicPr>
          <p:cNvPr id="12" name="Gráfico 11" descr="Fala com preenchimento sólido">
            <a:extLst>
              <a:ext uri="{FF2B5EF4-FFF2-40B4-BE49-F238E27FC236}">
                <a16:creationId xmlns:a16="http://schemas.microsoft.com/office/drawing/2014/main" id="{40D1C880-0CFB-4000-8F21-3CB23DBD6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15846" y="5049102"/>
            <a:ext cx="638645" cy="638645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E555D8F1-6F6B-4AA0-A87F-B7E466944559}"/>
              </a:ext>
            </a:extLst>
          </p:cNvPr>
          <p:cNvSpPr/>
          <p:nvPr/>
        </p:nvSpPr>
        <p:spPr>
          <a:xfrm>
            <a:off x="9574929" y="4060316"/>
            <a:ext cx="2376000" cy="216000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ED89624-BDFC-4056-A39D-E5EE2C6EFD14}"/>
              </a:ext>
            </a:extLst>
          </p:cNvPr>
          <p:cNvSpPr/>
          <p:nvPr/>
        </p:nvSpPr>
        <p:spPr>
          <a:xfrm>
            <a:off x="7198929" y="3871631"/>
            <a:ext cx="2376000" cy="222146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B7C5083D-A0D0-44EE-AF20-0B7B170E4FCF}"/>
              </a:ext>
            </a:extLst>
          </p:cNvPr>
          <p:cNvGraphicFramePr>
            <a:graphicFrameLocks/>
          </p:cNvGraphicFramePr>
          <p:nvPr/>
        </p:nvGraphicFramePr>
        <p:xfrm>
          <a:off x="72571" y="1507465"/>
          <a:ext cx="3975140" cy="2506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etângulo 14">
            <a:extLst>
              <a:ext uri="{FF2B5EF4-FFF2-40B4-BE49-F238E27FC236}">
                <a16:creationId xmlns:a16="http://schemas.microsoft.com/office/drawing/2014/main" id="{71F5DF50-C782-45B0-9520-616E760228AF}"/>
              </a:ext>
            </a:extLst>
          </p:cNvPr>
          <p:cNvSpPr/>
          <p:nvPr/>
        </p:nvSpPr>
        <p:spPr>
          <a:xfrm>
            <a:off x="9620593" y="2262741"/>
            <a:ext cx="2376000" cy="216000"/>
          </a:xfrm>
          <a:prstGeom prst="rect">
            <a:avLst/>
          </a:prstGeom>
          <a:noFill/>
          <a:ln w="19050" cap="rnd">
            <a:solidFill>
              <a:srgbClr val="70AD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6D1D192-E00F-4DA7-A005-5B83B5BBC6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516394"/>
              </p:ext>
            </p:extLst>
          </p:nvPr>
        </p:nvGraphicFramePr>
        <p:xfrm>
          <a:off x="415815" y="1710312"/>
          <a:ext cx="3643312" cy="2272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Retângulo 16">
            <a:extLst>
              <a:ext uri="{FF2B5EF4-FFF2-40B4-BE49-F238E27FC236}">
                <a16:creationId xmlns:a16="http://schemas.microsoft.com/office/drawing/2014/main" id="{C086C7C4-6474-4A82-9154-8552F2FD0B83}"/>
              </a:ext>
            </a:extLst>
          </p:cNvPr>
          <p:cNvSpPr/>
          <p:nvPr/>
        </p:nvSpPr>
        <p:spPr>
          <a:xfrm>
            <a:off x="7162971" y="4468867"/>
            <a:ext cx="2376000" cy="222146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0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517A341C-3129-471B-863F-DC9C7DB2BDE8}"/>
              </a:ext>
            </a:extLst>
          </p:cNvPr>
          <p:cNvSpPr/>
          <p:nvPr/>
        </p:nvSpPr>
        <p:spPr>
          <a:xfrm>
            <a:off x="6044145" y="4064633"/>
            <a:ext cx="5938860" cy="261095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preencheram documentos ou formulários exigidos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81,0%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avaliaram positivamente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Bom)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classificando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menção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citações. Com isso vemos que o maior índice de não satisfação está concentrado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13,8%.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ao viés de baixa entre as menções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27,6pp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indica probabilidade de migração de satisfação para não satisfação.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quem melhor avaliou foi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Masculino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85,1%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classificando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Já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avaliaram em patamar máximo de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Excelência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100,0%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Os menos satisfeitos são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51 a 60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45,5%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na avaliação classificando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Não Conformidade.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4955" y="1103642"/>
            <a:ext cx="1093832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8 - Como você avalia os documentos ou formulários exigidos pelo seu plano de saúde (por exemplo: formulário de adesão/ alteração do plano, pedido de reembolso, inclusão de dependentes) quanto ao quesito facilidade no preenchimento e envio?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434651"/>
              </p:ext>
            </p:extLst>
          </p:nvPr>
        </p:nvGraphicFramePr>
        <p:xfrm>
          <a:off x="9090248" y="1832437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AD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86,2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45,5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48" name="Retângulo 47">
            <a:extLst>
              <a:ext uri="{FF2B5EF4-FFF2-40B4-BE49-F238E27FC236}">
                <a16:creationId xmlns:a16="http://schemas.microsoft.com/office/drawing/2014/main" id="{C845A46E-06A4-47A9-9177-213C1A75A01C}"/>
              </a:ext>
            </a:extLst>
          </p:cNvPr>
          <p:cNvSpPr/>
          <p:nvPr/>
        </p:nvSpPr>
        <p:spPr>
          <a:xfrm>
            <a:off x="9123086" y="3158516"/>
            <a:ext cx="2848466" cy="257063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947CA9C8-B61C-4A00-96F9-FE57FFAB8CCF}"/>
              </a:ext>
            </a:extLst>
          </p:cNvPr>
          <p:cNvSpPr/>
          <p:nvPr/>
        </p:nvSpPr>
        <p:spPr>
          <a:xfrm>
            <a:off x="9090248" y="2081000"/>
            <a:ext cx="2841306" cy="257063"/>
          </a:xfrm>
          <a:prstGeom prst="rect">
            <a:avLst/>
          </a:prstGeom>
          <a:noFill/>
          <a:ln w="19050" cap="rnd">
            <a:solidFill>
              <a:srgbClr val="71AD4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23F34AB2-BEFC-4659-BA1A-7A4AFF81E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862526"/>
              </p:ext>
            </p:extLst>
          </p:nvPr>
        </p:nvGraphicFramePr>
        <p:xfrm>
          <a:off x="214676" y="4505763"/>
          <a:ext cx="5303809" cy="703431"/>
        </p:xfrm>
        <a:graphic>
          <a:graphicData uri="http://schemas.openxmlformats.org/drawingml/2006/table">
            <a:tbl>
              <a:tblPr/>
              <a:tblGrid>
                <a:gridCol w="757687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57687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57687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57687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757687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757687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757687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28217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preenchi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7931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79313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07708F4A-1ABF-4BED-B874-25BF1BBEE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597761"/>
              </p:ext>
            </p:extLst>
          </p:nvPr>
        </p:nvGraphicFramePr>
        <p:xfrm>
          <a:off x="202644" y="5275100"/>
          <a:ext cx="5872200" cy="847725"/>
        </p:xfrm>
        <a:graphic>
          <a:graphicData uri="http://schemas.openxmlformats.org/drawingml/2006/table">
            <a:tbl>
              <a:tblPr/>
              <a:tblGrid>
                <a:gridCol w="58722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7,56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preenchi = Nunca preenchi documentos ou formulários: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2D92713A-33CA-4A8A-A5EE-33AA730F506F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Canais de atendimento</a:t>
            </a:r>
          </a:p>
        </p:txBody>
      </p:sp>
      <p:sp>
        <p:nvSpPr>
          <p:cNvPr id="41" name="Seta para a Direita 134">
            <a:extLst>
              <a:ext uri="{FF2B5EF4-FFF2-40B4-BE49-F238E27FC236}">
                <a16:creationId xmlns:a16="http://schemas.microsoft.com/office/drawing/2014/main" id="{246A0FC1-85DE-40A5-8EA8-287D783EA929}"/>
              </a:ext>
            </a:extLst>
          </p:cNvPr>
          <p:cNvSpPr/>
          <p:nvPr/>
        </p:nvSpPr>
        <p:spPr>
          <a:xfrm>
            <a:off x="590795" y="1703625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861C5C3F-CAF7-43E7-864C-AEAF32D04333}"/>
              </a:ext>
            </a:extLst>
          </p:cNvPr>
          <p:cNvSpPr/>
          <p:nvPr/>
        </p:nvSpPr>
        <p:spPr>
          <a:xfrm>
            <a:off x="2508036" y="2105267"/>
            <a:ext cx="1515600" cy="2700000"/>
          </a:xfrm>
          <a:prstGeom prst="rect">
            <a:avLst/>
          </a:prstGeom>
          <a:noFill/>
          <a:ln w="12700" cap="flat" cmpd="sng" algn="ctr">
            <a:solidFill>
              <a:srgbClr val="FFE699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pic>
        <p:nvPicPr>
          <p:cNvPr id="29" name="Gráfico 28" descr="Fala com preenchimento sólido">
            <a:extLst>
              <a:ext uri="{FF2B5EF4-FFF2-40B4-BE49-F238E27FC236}">
                <a16:creationId xmlns:a16="http://schemas.microsoft.com/office/drawing/2014/main" id="{C5FA6CBD-CE03-4421-9BF8-D2E55732D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55288" y="3429473"/>
            <a:ext cx="638645" cy="638645"/>
          </a:xfrm>
          <a:prstGeom prst="rect">
            <a:avLst/>
          </a:prstGeom>
        </p:spPr>
      </p:pic>
      <p:sp>
        <p:nvSpPr>
          <p:cNvPr id="27" name="Círculo Q8">
            <a:extLst>
              <a:ext uri="{FF2B5EF4-FFF2-40B4-BE49-F238E27FC236}">
                <a16:creationId xmlns:a16="http://schemas.microsoft.com/office/drawing/2014/main" id="{3B584BCD-2B43-4ADE-ABF3-B3777FE96B41}"/>
              </a:ext>
            </a:extLst>
          </p:cNvPr>
          <p:cNvSpPr/>
          <p:nvPr/>
        </p:nvSpPr>
        <p:spPr>
          <a:xfrm>
            <a:off x="2941460" y="1812207"/>
            <a:ext cx="687600" cy="640800"/>
          </a:xfrm>
          <a:prstGeom prst="ellipse">
            <a:avLst/>
          </a:prstGeom>
          <a:solidFill>
            <a:srgbClr val="FFE699"/>
          </a:solidFill>
          <a:ln>
            <a:solidFill>
              <a:srgbClr val="FFE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81,0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AC481AC0-8051-4537-930F-EC2BBADF72CD}"/>
              </a:ext>
            </a:extLst>
          </p:cNvPr>
          <p:cNvGrpSpPr/>
          <p:nvPr/>
        </p:nvGrpSpPr>
        <p:grpSpPr>
          <a:xfrm>
            <a:off x="119352" y="6127635"/>
            <a:ext cx="4024269" cy="637044"/>
            <a:chOff x="157406" y="5740245"/>
            <a:chExt cx="4024269" cy="637044"/>
          </a:xfrm>
        </p:grpSpPr>
        <p:sp>
          <p:nvSpPr>
            <p:cNvPr id="34" name="Retângulo: Cantos Arredondados 33">
              <a:extLst>
                <a:ext uri="{FF2B5EF4-FFF2-40B4-BE49-F238E27FC236}">
                  <a16:creationId xmlns:a16="http://schemas.microsoft.com/office/drawing/2014/main" id="{8115EDE7-6F02-40B7-A030-A72913C58F7D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Arredondado 81">
              <a:extLst>
                <a:ext uri="{FF2B5EF4-FFF2-40B4-BE49-F238E27FC236}">
                  <a16:creationId xmlns:a16="http://schemas.microsoft.com/office/drawing/2014/main" id="{EB4F9A9E-9671-4C1C-B556-0532036E57FB}"/>
                </a:ext>
              </a:extLst>
            </p:cNvPr>
            <p:cNvSpPr/>
            <p:nvPr/>
          </p:nvSpPr>
          <p:spPr>
            <a:xfrm>
              <a:off x="273189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90 a 100</a:t>
              </a:r>
            </a:p>
          </p:txBody>
        </p:sp>
        <p:sp>
          <p:nvSpPr>
            <p:cNvPr id="36" name="Retângulo Arredondado 82">
              <a:extLst>
                <a:ext uri="{FF2B5EF4-FFF2-40B4-BE49-F238E27FC236}">
                  <a16:creationId xmlns:a16="http://schemas.microsoft.com/office/drawing/2014/main" id="{C081AB11-2A9B-408D-A2F8-B93D676A42FC}"/>
                </a:ext>
              </a:extLst>
            </p:cNvPr>
            <p:cNvSpPr/>
            <p:nvPr/>
          </p:nvSpPr>
          <p:spPr>
            <a:xfrm>
              <a:off x="1304886" y="5985083"/>
              <a:ext cx="720000" cy="1894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37" name="Retângulo Arredondado 84">
              <a:extLst>
                <a:ext uri="{FF2B5EF4-FFF2-40B4-BE49-F238E27FC236}">
                  <a16:creationId xmlns:a16="http://schemas.microsoft.com/office/drawing/2014/main" id="{87E9BD0E-1550-4AAC-8D8B-4E07D8D326B4}"/>
                </a:ext>
              </a:extLst>
            </p:cNvPr>
            <p:cNvSpPr/>
            <p:nvPr/>
          </p:nvSpPr>
          <p:spPr>
            <a:xfrm>
              <a:off x="2695273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0 a 79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D8A0FAC3-924F-4A88-BADA-B9786F01BF1D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Satisfação</a:t>
              </a:r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C7BAB17F-85E3-4F15-A869-0359E8E11D63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EDF51D7F-D08E-4A93-9844-34694E66B9AA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24853E52-5B69-484E-BA9B-F37E1131CF12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65F07368-B0C9-4B86-87F2-A53FC44F17A0}"/>
              </a:ext>
            </a:extLst>
          </p:cNvPr>
          <p:cNvSpPr txBox="1"/>
          <p:nvPr/>
        </p:nvSpPr>
        <p:spPr>
          <a:xfrm>
            <a:off x="9003749" y="3672993"/>
            <a:ext cx="3733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rgbClr val="404040"/>
                </a:solidFill>
                <a:latin typeface="Calibri" panose="020F0502020204030204" pitchFamily="34" charset="0"/>
              </a:rPr>
              <a:t>*T2B = soma de Bom e Muito Bom</a:t>
            </a:r>
          </a:p>
        </p:txBody>
      </p:sp>
      <p:graphicFrame>
        <p:nvGraphicFramePr>
          <p:cNvPr id="46" name="Gráfico 45">
            <a:extLst>
              <a:ext uri="{FF2B5EF4-FFF2-40B4-BE49-F238E27FC236}">
                <a16:creationId xmlns:a16="http://schemas.microsoft.com/office/drawing/2014/main" id="{588A48CD-0AF9-420A-8420-13F105CD58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6037455"/>
              </p:ext>
            </p:extLst>
          </p:nvPr>
        </p:nvGraphicFramePr>
        <p:xfrm>
          <a:off x="12613" y="2338062"/>
          <a:ext cx="4145756" cy="2757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53" name="Agrupar 52">
            <a:extLst>
              <a:ext uri="{FF2B5EF4-FFF2-40B4-BE49-F238E27FC236}">
                <a16:creationId xmlns:a16="http://schemas.microsoft.com/office/drawing/2014/main" id="{648A9732-425A-4A69-AC90-5EF0916D7ADD}"/>
              </a:ext>
            </a:extLst>
          </p:cNvPr>
          <p:cNvGrpSpPr/>
          <p:nvPr/>
        </p:nvGrpSpPr>
        <p:grpSpPr>
          <a:xfrm>
            <a:off x="6754684" y="1662451"/>
            <a:ext cx="2408399" cy="2376001"/>
            <a:chOff x="0" y="0"/>
            <a:chExt cx="2237239" cy="2543175"/>
          </a:xfrm>
        </p:grpSpPr>
        <p:pic>
          <p:nvPicPr>
            <p:cNvPr id="54" name="Imagem 53" descr="Free vector graphic: Silhouette, Man, Women'S - Free Image ...">
              <a:extLst>
                <a:ext uri="{FF2B5EF4-FFF2-40B4-BE49-F238E27FC236}">
                  <a16:creationId xmlns:a16="http://schemas.microsoft.com/office/drawing/2014/main" id="{AECFE4A6-AC7C-46AD-8E62-88DE270106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55" name="Imagem 54" descr="Free vector graphic: Silhouette, Man, Women'S - Free Image ...">
              <a:extLst>
                <a:ext uri="{FF2B5EF4-FFF2-40B4-BE49-F238E27FC236}">
                  <a16:creationId xmlns:a16="http://schemas.microsoft.com/office/drawing/2014/main" id="{3F086BA6-91DC-41F1-A8B4-3AFCDC7DA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56" name="Gráfico 55">
              <a:extLst>
                <a:ext uri="{FF2B5EF4-FFF2-40B4-BE49-F238E27FC236}">
                  <a16:creationId xmlns:a16="http://schemas.microsoft.com/office/drawing/2014/main" id="{58C63796-8DAA-428C-BC00-0E8DF6B2E0F6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98447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CB2ECA35-8C4E-4F35-967B-3347EE2C5C6C}"/>
              </a:ext>
            </a:extLst>
          </p:cNvPr>
          <p:cNvSpPr/>
          <p:nvPr/>
        </p:nvSpPr>
        <p:spPr>
          <a:xfrm>
            <a:off x="5678409" y="4233540"/>
            <a:ext cx="6337127" cy="2255037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souberam avaliar o plano de saúde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80,6%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avaliaram positivamente, classificando o atributo em patamar de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Destaque positivo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o índice de insatisfeitos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(soma das menções negativas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Observamos então que o índice de não satisfeitos se concentra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17,5%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citações.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ao viés de baixa entre as menções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26,6pp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indica probabilidade de migração de satisfação para não satisfação.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Analisado por gênero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Masculino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foi quem melhor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81,1% de menções positivas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Faixa etária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os respondentes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18 a 20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são os mais satisfeitos, avaliando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100,0%,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classificando em patamar  máximo de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Excelência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Os menos satisfeitos são beneficiários 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41 a 50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avaliando o atributo em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74,0%.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161850" y="1085204"/>
            <a:ext cx="3894737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9 - Como você avalia seu plano de saúde?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22640"/>
              </p:ext>
            </p:extLst>
          </p:nvPr>
        </p:nvGraphicFramePr>
        <p:xfrm>
          <a:off x="8835086" y="2046766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74,0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79,5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83,7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583D8AA2-6A21-4156-83F0-5F979CA05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039441"/>
              </p:ext>
            </p:extLst>
          </p:nvPr>
        </p:nvGraphicFramePr>
        <p:xfrm>
          <a:off x="198489" y="4539799"/>
          <a:ext cx="4968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31" name="Retângulo 30">
            <a:extLst>
              <a:ext uri="{FF2B5EF4-FFF2-40B4-BE49-F238E27FC236}">
                <a16:creationId xmlns:a16="http://schemas.microsoft.com/office/drawing/2014/main" id="{ABD32C39-A637-4EA4-B800-BF2A7812EFAC}"/>
              </a:ext>
            </a:extLst>
          </p:cNvPr>
          <p:cNvSpPr/>
          <p:nvPr/>
        </p:nvSpPr>
        <p:spPr>
          <a:xfrm>
            <a:off x="2684210" y="2150346"/>
            <a:ext cx="1606592" cy="2696893"/>
          </a:xfrm>
          <a:prstGeom prst="rect">
            <a:avLst/>
          </a:prstGeom>
          <a:noFill/>
          <a:ln w="19050" cap="rnd">
            <a:solidFill>
              <a:srgbClr val="FFE6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AC751743-BBBE-412A-A49B-96D84535F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641686"/>
              </p:ext>
            </p:extLst>
          </p:nvPr>
        </p:nvGraphicFramePr>
        <p:xfrm>
          <a:off x="191979" y="5275897"/>
          <a:ext cx="5166302" cy="666750"/>
        </p:xfrm>
        <a:graphic>
          <a:graphicData uri="http://schemas.openxmlformats.org/drawingml/2006/table">
            <a:tbl>
              <a:tblPr/>
              <a:tblGrid>
                <a:gridCol w="5166302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34027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263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</a:t>
                      </a:r>
                      <a:r>
                        <a:rPr lang="pt-B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4,95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tenho como avaliar: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B9B6F9F6-686C-4C3C-AE33-D298A74DBA8A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Avaliação geral</a:t>
            </a:r>
          </a:p>
        </p:txBody>
      </p:sp>
      <p:sp>
        <p:nvSpPr>
          <p:cNvPr id="42" name="Seta para a Direita 134">
            <a:extLst>
              <a:ext uri="{FF2B5EF4-FFF2-40B4-BE49-F238E27FC236}">
                <a16:creationId xmlns:a16="http://schemas.microsoft.com/office/drawing/2014/main" id="{39EA5489-99FA-4957-86EC-6EBB3C5D0623}"/>
              </a:ext>
            </a:extLst>
          </p:cNvPr>
          <p:cNvSpPr/>
          <p:nvPr/>
        </p:nvSpPr>
        <p:spPr>
          <a:xfrm>
            <a:off x="741372" y="1681514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CEF5F64E-1253-4E03-A9E1-9F7B6CB805FB}"/>
              </a:ext>
            </a:extLst>
          </p:cNvPr>
          <p:cNvSpPr/>
          <p:nvPr/>
        </p:nvSpPr>
        <p:spPr>
          <a:xfrm>
            <a:off x="8832403" y="3103512"/>
            <a:ext cx="2848466" cy="242298"/>
          </a:xfrm>
          <a:prstGeom prst="rect">
            <a:avLst/>
          </a:prstGeom>
          <a:noFill/>
          <a:ln w="19050" cap="rnd">
            <a:solidFill>
              <a:srgbClr val="FF7C8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Gráfico 26" descr="Fala com preenchimento sólido">
            <a:extLst>
              <a:ext uri="{FF2B5EF4-FFF2-40B4-BE49-F238E27FC236}">
                <a16:creationId xmlns:a16="http://schemas.microsoft.com/office/drawing/2014/main" id="{32960C03-08EA-480D-91C0-22F724763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1839" y="3673296"/>
            <a:ext cx="638645" cy="638645"/>
          </a:xfrm>
          <a:prstGeom prst="rect">
            <a:avLst/>
          </a:prstGeom>
        </p:spPr>
      </p:pic>
      <p:grpSp>
        <p:nvGrpSpPr>
          <p:cNvPr id="65" name="Agrupar 64">
            <a:extLst>
              <a:ext uri="{FF2B5EF4-FFF2-40B4-BE49-F238E27FC236}">
                <a16:creationId xmlns:a16="http://schemas.microsoft.com/office/drawing/2014/main" id="{9C5710D1-ACB1-4FBC-A615-9219AF960C4B}"/>
              </a:ext>
            </a:extLst>
          </p:cNvPr>
          <p:cNvGrpSpPr/>
          <p:nvPr/>
        </p:nvGrpSpPr>
        <p:grpSpPr>
          <a:xfrm>
            <a:off x="119352" y="6127635"/>
            <a:ext cx="4024269" cy="637044"/>
            <a:chOff x="157406" y="5740245"/>
            <a:chExt cx="4024269" cy="637044"/>
          </a:xfrm>
        </p:grpSpPr>
        <p:sp>
          <p:nvSpPr>
            <p:cNvPr id="66" name="Retângulo: Cantos Arredondados 65">
              <a:extLst>
                <a:ext uri="{FF2B5EF4-FFF2-40B4-BE49-F238E27FC236}">
                  <a16:creationId xmlns:a16="http://schemas.microsoft.com/office/drawing/2014/main" id="{C8CE392B-0AAB-4FE0-8B81-548F4C532BB8}"/>
                </a:ext>
              </a:extLst>
            </p:cNvPr>
            <p:cNvSpPr/>
            <p:nvPr/>
          </p:nvSpPr>
          <p:spPr>
            <a:xfrm>
              <a:off x="180975" y="5740245"/>
              <a:ext cx="3798597" cy="6370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Retângulo Arredondado 81">
              <a:extLst>
                <a:ext uri="{FF2B5EF4-FFF2-40B4-BE49-F238E27FC236}">
                  <a16:creationId xmlns:a16="http://schemas.microsoft.com/office/drawing/2014/main" id="{61FD0729-F438-44AC-9BB8-561A0DC51A95}"/>
                </a:ext>
              </a:extLst>
            </p:cNvPr>
            <p:cNvSpPr/>
            <p:nvPr/>
          </p:nvSpPr>
          <p:spPr>
            <a:xfrm>
              <a:off x="273189" y="5992517"/>
              <a:ext cx="720000" cy="177903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90 a 100</a:t>
              </a:r>
            </a:p>
          </p:txBody>
        </p:sp>
        <p:sp>
          <p:nvSpPr>
            <p:cNvPr id="68" name="Retângulo Arredondado 82">
              <a:extLst>
                <a:ext uri="{FF2B5EF4-FFF2-40B4-BE49-F238E27FC236}">
                  <a16:creationId xmlns:a16="http://schemas.microsoft.com/office/drawing/2014/main" id="{AA6A4FEE-8319-408B-9446-C24CBF35A9CB}"/>
                </a:ext>
              </a:extLst>
            </p:cNvPr>
            <p:cNvSpPr/>
            <p:nvPr/>
          </p:nvSpPr>
          <p:spPr>
            <a:xfrm>
              <a:off x="1304886" y="5985083"/>
              <a:ext cx="720000" cy="1894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 a 89</a:t>
              </a:r>
            </a:p>
          </p:txBody>
        </p:sp>
        <p:sp>
          <p:nvSpPr>
            <p:cNvPr id="69" name="Retângulo Arredondado 84">
              <a:extLst>
                <a:ext uri="{FF2B5EF4-FFF2-40B4-BE49-F238E27FC236}">
                  <a16:creationId xmlns:a16="http://schemas.microsoft.com/office/drawing/2014/main" id="{801FA902-753E-41F1-9BAB-358562F5B7D9}"/>
                </a:ext>
              </a:extLst>
            </p:cNvPr>
            <p:cNvSpPr/>
            <p:nvPr/>
          </p:nvSpPr>
          <p:spPr>
            <a:xfrm>
              <a:off x="2695273" y="5992517"/>
              <a:ext cx="720000" cy="1779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50" b="1" dirty="0"/>
                <a:t>0 a 79</a:t>
              </a:r>
            </a:p>
          </p:txBody>
        </p:sp>
        <p:sp>
          <p:nvSpPr>
            <p:cNvPr id="70" name="CaixaDeTexto 69">
              <a:extLst>
                <a:ext uri="{FF2B5EF4-FFF2-40B4-BE49-F238E27FC236}">
                  <a16:creationId xmlns:a16="http://schemas.microsoft.com/office/drawing/2014/main" id="{B3B9FEA6-86A5-4493-8AAB-79B61EF1306C}"/>
                </a:ext>
              </a:extLst>
            </p:cNvPr>
            <p:cNvSpPr txBox="1"/>
            <p:nvPr/>
          </p:nvSpPr>
          <p:spPr>
            <a:xfrm>
              <a:off x="187886" y="574024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 Satisfação</a:t>
              </a:r>
            </a:p>
          </p:txBody>
        </p:sp>
        <p:sp>
          <p:nvSpPr>
            <p:cNvPr id="71" name="CaixaDeTexto 70">
              <a:extLst>
                <a:ext uri="{FF2B5EF4-FFF2-40B4-BE49-F238E27FC236}">
                  <a16:creationId xmlns:a16="http://schemas.microsoft.com/office/drawing/2014/main" id="{513AC5A8-6697-453C-ABF6-4EBBEBF7C612}"/>
                </a:ext>
              </a:extLst>
            </p:cNvPr>
            <p:cNvSpPr txBox="1"/>
            <p:nvPr/>
          </p:nvSpPr>
          <p:spPr>
            <a:xfrm>
              <a:off x="157406" y="6161845"/>
              <a:ext cx="9428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Excelente / Forças</a:t>
              </a:r>
            </a:p>
          </p:txBody>
        </p:sp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5FCE9ED1-F256-4443-AFFF-FE877163CA7A}"/>
                </a:ext>
              </a:extLst>
            </p:cNvPr>
            <p:cNvSpPr txBox="1"/>
            <p:nvPr/>
          </p:nvSpPr>
          <p:spPr>
            <a:xfrm>
              <a:off x="990227" y="6161845"/>
              <a:ext cx="131638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Conforme / Oportunidades</a:t>
              </a:r>
            </a:p>
          </p:txBody>
        </p:sp>
        <p:sp>
          <p:nvSpPr>
            <p:cNvPr id="73" name="CaixaDeTexto 72">
              <a:extLst>
                <a:ext uri="{FF2B5EF4-FFF2-40B4-BE49-F238E27FC236}">
                  <a16:creationId xmlns:a16="http://schemas.microsoft.com/office/drawing/2014/main" id="{FC95ECB5-CFD4-4925-9AF0-62D0435B6655}"/>
                </a:ext>
              </a:extLst>
            </p:cNvPr>
            <p:cNvSpPr txBox="1"/>
            <p:nvPr/>
          </p:nvSpPr>
          <p:spPr>
            <a:xfrm>
              <a:off x="2228633" y="6161845"/>
              <a:ext cx="19530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Não conforme Fraquezas ou Ameaças</a:t>
              </a:r>
            </a:p>
          </p:txBody>
        </p:sp>
      </p:grp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74FF435-A382-4199-AEC9-4866373BAF25}"/>
              </a:ext>
            </a:extLst>
          </p:cNvPr>
          <p:cNvSpPr txBox="1"/>
          <p:nvPr/>
        </p:nvSpPr>
        <p:spPr>
          <a:xfrm>
            <a:off x="8727019" y="3869509"/>
            <a:ext cx="3733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rgbClr val="404040"/>
                </a:solidFill>
                <a:latin typeface="Calibri" panose="020F0502020204030204" pitchFamily="34" charset="0"/>
              </a:rPr>
              <a:t>*T2B = soma de Bom e Muito Bom</a:t>
            </a:r>
          </a:p>
        </p:txBody>
      </p:sp>
      <p:sp>
        <p:nvSpPr>
          <p:cNvPr id="46" name="Círculo Q9">
            <a:extLst>
              <a:ext uri="{FF2B5EF4-FFF2-40B4-BE49-F238E27FC236}">
                <a16:creationId xmlns:a16="http://schemas.microsoft.com/office/drawing/2014/main" id="{BCC38BB4-61A5-4169-A1AD-C2691DC79B2A}"/>
              </a:ext>
            </a:extLst>
          </p:cNvPr>
          <p:cNvSpPr/>
          <p:nvPr/>
        </p:nvSpPr>
        <p:spPr>
          <a:xfrm>
            <a:off x="3187119" y="1801697"/>
            <a:ext cx="688935" cy="642313"/>
          </a:xfrm>
          <a:prstGeom prst="ellipse">
            <a:avLst/>
          </a:prstGeom>
          <a:solidFill>
            <a:srgbClr val="FFE699"/>
          </a:solidFill>
          <a:ln>
            <a:solidFill>
              <a:srgbClr val="FFE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80,6</a:t>
            </a:r>
          </a:p>
        </p:txBody>
      </p:sp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id="{59F961E5-0240-483B-8BA6-3FEFC60BDA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0911897"/>
              </p:ext>
            </p:extLst>
          </p:nvPr>
        </p:nvGraphicFramePr>
        <p:xfrm>
          <a:off x="79050" y="2250154"/>
          <a:ext cx="4437495" cy="2777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0" name="Agrupar 39">
            <a:extLst>
              <a:ext uri="{FF2B5EF4-FFF2-40B4-BE49-F238E27FC236}">
                <a16:creationId xmlns:a16="http://schemas.microsoft.com/office/drawing/2014/main" id="{77FD3FE7-A7CE-4452-9B3F-445E46364F24}"/>
              </a:ext>
            </a:extLst>
          </p:cNvPr>
          <p:cNvGrpSpPr/>
          <p:nvPr/>
        </p:nvGrpSpPr>
        <p:grpSpPr>
          <a:xfrm>
            <a:off x="6594610" y="1681514"/>
            <a:ext cx="2408399" cy="2376001"/>
            <a:chOff x="0" y="0"/>
            <a:chExt cx="2237239" cy="2543175"/>
          </a:xfrm>
        </p:grpSpPr>
        <p:pic>
          <p:nvPicPr>
            <p:cNvPr id="43" name="Imagem 42" descr="Free vector graphic: Silhouette, Man, Women'S - Free Image ...">
              <a:extLst>
                <a:ext uri="{FF2B5EF4-FFF2-40B4-BE49-F238E27FC236}">
                  <a16:creationId xmlns:a16="http://schemas.microsoft.com/office/drawing/2014/main" id="{1D7FE2C7-68BE-4CC3-B432-6A7CEF9C8B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44" name="Imagem 43" descr="Free vector graphic: Silhouette, Man, Women'S - Free Image ...">
              <a:extLst>
                <a:ext uri="{FF2B5EF4-FFF2-40B4-BE49-F238E27FC236}">
                  <a16:creationId xmlns:a16="http://schemas.microsoft.com/office/drawing/2014/main" id="{51AA0A2E-85F9-42F2-A467-A9F09CD486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45" name="Gráfico 44">
              <a:extLst>
                <a:ext uri="{FF2B5EF4-FFF2-40B4-BE49-F238E27FC236}">
                  <a16:creationId xmlns:a16="http://schemas.microsoft.com/office/drawing/2014/main" id="{B35764E4-EA90-4C08-A1C3-57AFBE54AFDE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8831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E1189237-BFF7-4D9A-878C-FE870B5F70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246091"/>
              </p:ext>
            </p:extLst>
          </p:nvPr>
        </p:nvGraphicFramePr>
        <p:xfrm>
          <a:off x="152086" y="2052786"/>
          <a:ext cx="4856959" cy="2349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tângulo 15">
            <a:extLst>
              <a:ext uri="{FF2B5EF4-FFF2-40B4-BE49-F238E27FC236}">
                <a16:creationId xmlns:a16="http://schemas.microsoft.com/office/drawing/2014/main" id="{F75CFB6F-F9D5-42DB-8BE9-8589AC2E4FCB}"/>
              </a:ext>
            </a:extLst>
          </p:cNvPr>
          <p:cNvSpPr/>
          <p:nvPr/>
        </p:nvSpPr>
        <p:spPr>
          <a:xfrm>
            <a:off x="72571" y="5496745"/>
            <a:ext cx="12045600" cy="1162936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souberam avaliar a recomendação do plano de saúde,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70,9%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recomendariam o plano, citando então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Recomendaria  ou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Definitivamente recomendaria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Destaque positivo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Recomendaria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3,4%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ao alto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60,1pp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entre as opções positivas, indicando probabilidade de migração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Recomendaria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Neutralidade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perfil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Masculino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teve mais citações positivas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73,6%.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Faixa etária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quem se destaca são os beneficiários 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20 anos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100,0%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 positivas. Já o público com mais citações negativas, são beneficiários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41 a 50 anos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29,2%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dessas citações, Classificando o atributo em patamar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Conformidade.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106703" y="1068645"/>
            <a:ext cx="10453538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10 - Você recomendaria o seu plano de saúde para amigos ou familiares?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972870"/>
              </p:ext>
            </p:extLst>
          </p:nvPr>
        </p:nvGraphicFramePr>
        <p:xfrm>
          <a:off x="5638605" y="1512281"/>
          <a:ext cx="6395892" cy="3606367"/>
        </p:xfrm>
        <a:graphic>
          <a:graphicData uri="http://schemas.openxmlformats.org/drawingml/2006/table">
            <a:tbl>
              <a:tblPr/>
              <a:tblGrid>
                <a:gridCol w="1065982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049385244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94159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</a:t>
                      </a:r>
                      <a:b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Definitivamente</a:t>
                      </a:r>
                      <a:b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64,5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87472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845903"/>
                  </a:ext>
                </a:extLst>
              </a:tr>
              <a:tr h="2957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49785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21 a 30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9028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31 a 40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28150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41 a 50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35369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51 a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2167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60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74,0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176404"/>
                  </a:ext>
                </a:extLst>
              </a:tr>
            </a:tbl>
          </a:graphicData>
        </a:graphic>
      </p:graphicFrame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9997F595-C252-4F0B-9E50-DF9F228F8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03509"/>
              </p:ext>
            </p:extLst>
          </p:nvPr>
        </p:nvGraphicFramePr>
        <p:xfrm>
          <a:off x="195408" y="3933339"/>
          <a:ext cx="5148000" cy="793559"/>
        </p:xfrm>
        <a:graphic>
          <a:graphicData uri="http://schemas.openxmlformats.org/drawingml/2006/table">
            <a:tbl>
              <a:tblPr/>
              <a:tblGrid>
                <a:gridCol w="936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Definitivamente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59329DEC-AB6C-4AFC-B5BD-E4D087947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145412"/>
              </p:ext>
            </p:extLst>
          </p:nvPr>
        </p:nvGraphicFramePr>
        <p:xfrm>
          <a:off x="218997" y="4664227"/>
          <a:ext cx="5040000" cy="695325"/>
        </p:xfrm>
        <a:graphic>
          <a:graphicData uri="http://schemas.openxmlformats.org/drawingml/2006/table">
            <a:tbl>
              <a:tblPr/>
              <a:tblGrid>
                <a:gridCol w="5040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4,97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sei/Não tenho como avaliar: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BCACBD49-BD99-4BF4-8B1C-364D20003D57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Avaliação geral</a:t>
            </a:r>
          </a:p>
        </p:txBody>
      </p:sp>
      <p:pic>
        <p:nvPicPr>
          <p:cNvPr id="18" name="Gráfico 17" descr="Fala com preenchimento sólido">
            <a:extLst>
              <a:ext uri="{FF2B5EF4-FFF2-40B4-BE49-F238E27FC236}">
                <a16:creationId xmlns:a16="http://schemas.microsoft.com/office/drawing/2014/main" id="{F92C11D6-CE0D-4D5B-AF5A-6920A9C69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09868" y="5106671"/>
            <a:ext cx="548995" cy="548995"/>
          </a:xfrm>
          <a:prstGeom prst="rect">
            <a:avLst/>
          </a:prstGeom>
        </p:spPr>
      </p:pic>
      <p:sp>
        <p:nvSpPr>
          <p:cNvPr id="21" name="Retângulo Arredondado 12">
            <a:extLst>
              <a:ext uri="{FF2B5EF4-FFF2-40B4-BE49-F238E27FC236}">
                <a16:creationId xmlns:a16="http://schemas.microsoft.com/office/drawing/2014/main" id="{8B92175E-70C5-47C5-B605-A84153E22819}"/>
              </a:ext>
            </a:extLst>
          </p:cNvPr>
          <p:cNvSpPr/>
          <p:nvPr/>
        </p:nvSpPr>
        <p:spPr>
          <a:xfrm>
            <a:off x="4086335" y="1843156"/>
            <a:ext cx="870864" cy="56715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u="none" strike="noStrike" dirty="0">
                <a:solidFill>
                  <a:schemeClr val="bg1"/>
                </a:solidFill>
                <a:latin typeface="Calibri"/>
                <a:cs typeface="Calibri"/>
              </a:rPr>
              <a:t>Positivo 70,9</a:t>
            </a:r>
          </a:p>
        </p:txBody>
      </p:sp>
      <p:sp>
        <p:nvSpPr>
          <p:cNvPr id="22" name="Retângulo Arredondado 12">
            <a:extLst>
              <a:ext uri="{FF2B5EF4-FFF2-40B4-BE49-F238E27FC236}">
                <a16:creationId xmlns:a16="http://schemas.microsoft.com/office/drawing/2014/main" id="{8E6C72E1-B5A0-4623-B9F2-6BF6AAF2F368}"/>
              </a:ext>
            </a:extLst>
          </p:cNvPr>
          <p:cNvSpPr/>
          <p:nvPr/>
        </p:nvSpPr>
        <p:spPr>
          <a:xfrm>
            <a:off x="929941" y="1843156"/>
            <a:ext cx="870863" cy="5671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Negativo 23,3 </a:t>
            </a:r>
          </a:p>
        </p:txBody>
      </p:sp>
      <p:sp>
        <p:nvSpPr>
          <p:cNvPr id="36" name="Retângulo Arredondado 12">
            <a:extLst>
              <a:ext uri="{FF2B5EF4-FFF2-40B4-BE49-F238E27FC236}">
                <a16:creationId xmlns:a16="http://schemas.microsoft.com/office/drawing/2014/main" id="{4FA7A931-8AF4-4BEE-AFE9-0082B3CD9EA2}"/>
              </a:ext>
            </a:extLst>
          </p:cNvPr>
          <p:cNvSpPr/>
          <p:nvPr/>
        </p:nvSpPr>
        <p:spPr>
          <a:xfrm>
            <a:off x="2238627" y="3140686"/>
            <a:ext cx="683878" cy="17373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Neutro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tângulo Arredondado 12">
            <a:extLst>
              <a:ext uri="{FF2B5EF4-FFF2-40B4-BE49-F238E27FC236}">
                <a16:creationId xmlns:a16="http://schemas.microsoft.com/office/drawing/2014/main" id="{E0552158-6DC4-4005-A1FD-49CF4AB433CE}"/>
              </a:ext>
            </a:extLst>
          </p:cNvPr>
          <p:cNvSpPr/>
          <p:nvPr/>
        </p:nvSpPr>
        <p:spPr>
          <a:xfrm>
            <a:off x="7302807" y="1171302"/>
            <a:ext cx="4287682" cy="3596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Perfis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: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Gênero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e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Faixa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etária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Fluxograma: Conector 1">
            <a:extLst>
              <a:ext uri="{FF2B5EF4-FFF2-40B4-BE49-F238E27FC236}">
                <a16:creationId xmlns:a16="http://schemas.microsoft.com/office/drawing/2014/main" id="{26334CE3-90D7-4690-B137-457DE4848B5D}"/>
              </a:ext>
            </a:extLst>
          </p:cNvPr>
          <p:cNvSpPr/>
          <p:nvPr/>
        </p:nvSpPr>
        <p:spPr>
          <a:xfrm>
            <a:off x="2300751" y="3325764"/>
            <a:ext cx="503770" cy="504339"/>
          </a:xfrm>
          <a:prstGeom prst="flowChartConnector">
            <a:avLst/>
          </a:prstGeom>
          <a:noFill/>
          <a:ln w="19050">
            <a:solidFill>
              <a:srgbClr val="A6A6A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D006922-BB8F-49AC-93EF-2A887C82824E}"/>
              </a:ext>
            </a:extLst>
          </p:cNvPr>
          <p:cNvSpPr/>
          <p:nvPr/>
        </p:nvSpPr>
        <p:spPr>
          <a:xfrm>
            <a:off x="6679910" y="4049130"/>
            <a:ext cx="2166936" cy="141082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6D68E6B-299F-4F57-A8EC-788241D51252}"/>
              </a:ext>
            </a:extLst>
          </p:cNvPr>
          <p:cNvSpPr/>
          <p:nvPr/>
        </p:nvSpPr>
        <p:spPr>
          <a:xfrm>
            <a:off x="9863838" y="3133352"/>
            <a:ext cx="2166936" cy="140400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9182DA17-4BC5-4B80-A93D-EADE91237339}"/>
              </a:ext>
            </a:extLst>
          </p:cNvPr>
          <p:cNvSpPr/>
          <p:nvPr/>
        </p:nvSpPr>
        <p:spPr>
          <a:xfrm>
            <a:off x="9936487" y="2462627"/>
            <a:ext cx="2166936" cy="140400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7A05205-E50D-4800-9EBC-BCE454A21D6F}"/>
              </a:ext>
            </a:extLst>
          </p:cNvPr>
          <p:cNvSpPr txBox="1"/>
          <p:nvPr/>
        </p:nvSpPr>
        <p:spPr>
          <a:xfrm>
            <a:off x="6669878" y="5106671"/>
            <a:ext cx="42774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rgbClr val="404040"/>
                </a:solidFill>
                <a:latin typeface="Calibri" panose="020F0502020204030204" pitchFamily="34" charset="0"/>
              </a:rPr>
              <a:t>Nota: Faixa de 18 a 20 anos, não mencionaram definitivamente recomendaria</a:t>
            </a:r>
          </a:p>
        </p:txBody>
      </p:sp>
    </p:spTree>
    <p:extLst>
      <p:ext uri="{BB962C8B-B14F-4D97-AF65-F5344CB8AC3E}">
        <p14:creationId xmlns:p14="http://schemas.microsoft.com/office/powerpoint/2010/main" val="393555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 descr="Fala com preenchimento sólido">
            <a:extLst>
              <a:ext uri="{FF2B5EF4-FFF2-40B4-BE49-F238E27FC236}">
                <a16:creationId xmlns:a16="http://schemas.microsoft.com/office/drawing/2014/main" id="{79936D05-6F25-4D03-AE85-04E34A1C7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2041" y="242563"/>
            <a:ext cx="4322381" cy="4322381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FFB69EB-9484-44C1-B712-8E523710B7CD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Conclusões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597C49-998F-4477-87A1-E57C190AA5D3}"/>
              </a:ext>
            </a:extLst>
          </p:cNvPr>
          <p:cNvSpPr txBox="1"/>
          <p:nvPr/>
        </p:nvSpPr>
        <p:spPr>
          <a:xfrm>
            <a:off x="298927" y="1062392"/>
            <a:ext cx="10805495" cy="5549387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maneira geral, o desempenho do plano Unimed Dracena no que se refere aos aspectos que investigam a satisfação (questões com 5 gradientes) foi satisfatório, com apenas algumas das questões em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Não conformidade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maior desempenho ocorreu na questão 4, que avalia atenção em saúde recebida, com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83,3%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menções positivas, classificando o resultado em patamar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Conformidade.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menor desempenho ocorreu na questão 5, que avalia o acesso à lista de prestadores, com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74,9%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menções positivas, classificando o resultado em patamar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Não Conformidade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ao viés de baixa, na maioria das questões relativas à satisfação, isto é, o percentual de respostas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Bom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está maior se comparado ao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Muito bom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 que indica probabilidade de migração da satisfação para não satisfação. </a:t>
            </a: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avaliação do plano atingiu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80,6%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satisfação geral, classificando o atributo em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Conformidade.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 ponto importante a ser citado, é que apresenta apenas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1,9%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insatisfeitos( soma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Muito Ruim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Ruim)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logo a não satisfação está concentrada na neutralidade (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Regular 17,5%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fim, a questão 9 que avalia o plano de modo geral atingiu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80,6%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Analisando a taxa de recomendação (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70,8%),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nota-se que ela não acompanha a satisfação geral e a diferença entre elas é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9,8pp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Nesse sentido, realizar ações que melhorem os atributos analisados poderão, aumentar o nível de recomendação que os beneficiários fazem do plano de saúde.</a:t>
            </a:r>
          </a:p>
        </p:txBody>
      </p:sp>
    </p:spTree>
    <p:extLst>
      <p:ext uri="{BB962C8B-B14F-4D97-AF65-F5344CB8AC3E}">
        <p14:creationId xmlns:p14="http://schemas.microsoft.com/office/powerpoint/2010/main" val="758878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5 fotos de casais idosos que mostram como é o amor verdadeiro">
            <a:extLst>
              <a:ext uri="{FF2B5EF4-FFF2-40B4-BE49-F238E27FC236}">
                <a16:creationId xmlns:a16="http://schemas.microsoft.com/office/drawing/2014/main" id="{D262B21C-4AA4-471E-A03D-00FCE2CB1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250"/>
          <a:stretch/>
        </p:blipFill>
        <p:spPr bwMode="auto">
          <a:xfrm>
            <a:off x="-29138" y="-13252"/>
            <a:ext cx="12221137" cy="676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535255AD-E5B6-4462-812D-22DD902672AE}"/>
              </a:ext>
            </a:extLst>
          </p:cNvPr>
          <p:cNvGrpSpPr/>
          <p:nvPr/>
        </p:nvGrpSpPr>
        <p:grpSpPr>
          <a:xfrm>
            <a:off x="103382" y="-26505"/>
            <a:ext cx="3772920" cy="5760000"/>
            <a:chOff x="-29138" y="-26505"/>
            <a:chExt cx="3772920" cy="576000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A6DAFB9-7724-4105-A488-E6CD521C32EC}"/>
                </a:ext>
              </a:extLst>
            </p:cNvPr>
            <p:cNvSpPr/>
            <p:nvPr/>
          </p:nvSpPr>
          <p:spPr>
            <a:xfrm>
              <a:off x="-29138" y="-26505"/>
              <a:ext cx="3772920" cy="5760000"/>
            </a:xfrm>
            <a:prstGeom prst="rect">
              <a:avLst/>
            </a:prstGeom>
            <a:solidFill>
              <a:srgbClr val="FEFEFD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spc="300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7CC4991-704B-4C86-B933-5AA38858E7E3}"/>
                </a:ext>
              </a:extLst>
            </p:cNvPr>
            <p:cNvSpPr txBox="1"/>
            <p:nvPr/>
          </p:nvSpPr>
          <p:spPr>
            <a:xfrm>
              <a:off x="406326" y="2866748"/>
              <a:ext cx="290199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4800" b="1" dirty="0">
                  <a:ea typeface="Cambria" panose="02040503050406030204" pitchFamily="18" charset="0"/>
                </a:rPr>
                <a:t>Obrigado!</a:t>
              </a:r>
              <a:endParaRPr lang="pt-BR" sz="4800" b="1" dirty="0">
                <a:cs typeface="Calibri" panose="020F0502020204030204" pitchFamily="34" charset="0"/>
              </a:endParaRPr>
            </a:p>
          </p:txBody>
        </p:sp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0C3E7397-A79D-4819-AF36-83AA9BB76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499" y="5024946"/>
              <a:ext cx="2700141" cy="465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Imagem 9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244FB19A-304A-47AC-AD73-3FC5B0F48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53" b="25880"/>
            <a:stretch/>
          </p:blipFill>
          <p:spPr>
            <a:xfrm>
              <a:off x="2952644" y="4962076"/>
              <a:ext cx="656133" cy="477079"/>
            </a:xfrm>
            <a:prstGeom prst="rect">
              <a:avLst/>
            </a:prstGeom>
          </p:spPr>
        </p:pic>
      </p:grpSp>
      <p:pic>
        <p:nvPicPr>
          <p:cNvPr id="12" name="Imagem 11" descr="MANUAL DE UTILIZAÇÃO EM CONSULTÓRIOS E CLÍNICAS">
            <a:extLst>
              <a:ext uri="{FF2B5EF4-FFF2-40B4-BE49-F238E27FC236}">
                <a16:creationId xmlns:a16="http://schemas.microsoft.com/office/drawing/2014/main" id="{2964785C-8EF6-4060-92B7-58994DFD2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54" y="1102017"/>
            <a:ext cx="2125076" cy="10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06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A1535FB-1379-47CE-8AF4-BE456BCB69D6}"/>
              </a:ext>
            </a:extLst>
          </p:cNvPr>
          <p:cNvSpPr txBox="1"/>
          <p:nvPr/>
        </p:nvSpPr>
        <p:spPr>
          <a:xfrm>
            <a:off x="294554" y="3498578"/>
            <a:ext cx="5749200" cy="30162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Especificação das medidas previstas no planejamento para identificação de participação fraudulenta ou desatenta: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sistema de monitoramento e controle da qualidade do IBRC é composto de algumas etapas de acompanhamento do campo, que propiciam a efetividade do propósito de garantir a entrega exata do que foi planejado, assim como evitar participação fraudulenta ou desatenta.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Toda pesquisa onde é localizada uma não conformidade é descartada.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8205BD8-45A6-4F4C-8D7D-A47F76E6976A}"/>
              </a:ext>
            </a:extLst>
          </p:cNvPr>
          <p:cNvSpPr txBox="1"/>
          <p:nvPr/>
        </p:nvSpPr>
        <p:spPr>
          <a:xfrm>
            <a:off x="6234232" y="3498578"/>
            <a:ext cx="5749200" cy="30162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Quantidade de abordagens ao beneficiário: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Através de sistemas automatizados é feito o controle e todas as tentativas sem sucesso são classificadas com o motivo que impossibilitou a coleta da pesquisa, a quantidade de tentativas de contato com um mesmo beneficiário é controlada e limitada a 20 tentativas. Para este corte levamos em consideração nossa expertise e dados de mercado, que mostram que de forma geral a efetividade (chance de sucesso no contato) torna-se menor a medida que o número de tentativas aumenta, até 10 tentativas temos uma chance boa de sucesso, de 11 a 20 tentativas a probabilidade é média e acima de 20 tentativas a efetividade é muito baixa.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18BD229-BC01-4E81-863C-83F399C8C2FB}"/>
              </a:ext>
            </a:extLst>
          </p:cNvPr>
          <p:cNvSpPr txBox="1"/>
          <p:nvPr/>
        </p:nvSpPr>
        <p:spPr>
          <a:xfrm>
            <a:off x="353916" y="936010"/>
            <a:ext cx="11484167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Erro não amostral ocorrido: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procedimentos planejados para tratativa dos erros não amostrais são específicos para os tipos de erro: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Erros de não-resposta / Recusa / Erros durante a coleta de dados – Desconsideramos a entrevista, retirando o elemento da lista e sorteando outro de características similares, de modo a não prejudicar a amostra estratificada;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Mudanças de telefone, não atende ou inexistente – O sistema de discagem automática passa para outro sorteado a ser entrevistado;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Ausências / impossibilidades momentâneas – Recolocamos o elemento de volta na lista de beneficiários para pelo mesmo sorteio aleatório ter a chance de ser abordado posteriormente.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quantidade de tentativas de contato com um beneficiário é controlada sistemicamente, estando limitada a 20 tentativas por nome constante na lista fornecida pela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ráfico 6" descr="Pesquisar">
            <a:extLst>
              <a:ext uri="{FF2B5EF4-FFF2-40B4-BE49-F238E27FC236}">
                <a16:creationId xmlns:a16="http://schemas.microsoft.com/office/drawing/2014/main" id="{885FBDF4-5D15-4597-B0C4-2C56C90AB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723" y="3337072"/>
            <a:ext cx="914400" cy="914400"/>
          </a:xfrm>
          <a:prstGeom prst="rect">
            <a:avLst/>
          </a:prstGeom>
        </p:spPr>
      </p:pic>
      <p:pic>
        <p:nvPicPr>
          <p:cNvPr id="10" name="Gráfico 9" descr="Call center">
            <a:extLst>
              <a:ext uri="{FF2B5EF4-FFF2-40B4-BE49-F238E27FC236}">
                <a16:creationId xmlns:a16="http://schemas.microsoft.com/office/drawing/2014/main" id="{A27B1843-BBF7-4F58-8032-ED152ECCD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24793" y="3359422"/>
            <a:ext cx="914400" cy="9144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25FEE59-F8BA-4985-B040-96F4EDFC4832}"/>
              </a:ext>
            </a:extLst>
          </p:cNvPr>
          <p:cNvSpPr txBox="1"/>
          <p:nvPr/>
        </p:nvSpPr>
        <p:spPr>
          <a:xfrm>
            <a:off x="557923" y="242563"/>
            <a:ext cx="2253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3449660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olha que horrivel">
            <a:extLst>
              <a:ext uri="{FF2B5EF4-FFF2-40B4-BE49-F238E27FC236}">
                <a16:creationId xmlns:a16="http://schemas.microsoft.com/office/drawing/2014/main" id="{BC5703C7-F614-417E-972E-1D9BCB94F7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80417" y="351629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3AD1F9-D988-406D-9306-3B79B3B4AA23}"/>
              </a:ext>
            </a:extLst>
          </p:cNvPr>
          <p:cNvSpPr txBox="1"/>
          <p:nvPr/>
        </p:nvSpPr>
        <p:spPr>
          <a:xfrm>
            <a:off x="631370" y="1732173"/>
            <a:ext cx="4865039" cy="41906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Resultados da Análise Preliminar da Base de Dados: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Ao realizar o estudo dos dados, que contou com uma higienização sistêmica de registros inválidos, tais como:  contatos sem número de telefone, registros inválidos por falta de DDD ou caracteres numéricos insuficientes.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Após esta higienização concluímos que havia número suficiente de registros para a realização da pesquisa telefônica, sem prejuízo dos parâmetros definidos no estudo amostral.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Ao longo do campo as analises se confirmaram, não sendo observadas inconsistências que justificasse uma revisão dos cadastros por parte da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utoShape 2" descr="olha que horrivel">
            <a:extLst>
              <a:ext uri="{FF2B5EF4-FFF2-40B4-BE49-F238E27FC236}">
                <a16:creationId xmlns:a16="http://schemas.microsoft.com/office/drawing/2014/main" id="{3943F5C5-49BD-4222-A9B4-5317D2B046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2298" y="379152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400BAE3-F26C-4172-831E-67B028209E8D}"/>
              </a:ext>
            </a:extLst>
          </p:cNvPr>
          <p:cNvSpPr txBox="1"/>
          <p:nvPr/>
        </p:nvSpPr>
        <p:spPr>
          <a:xfrm>
            <a:off x="6044092" y="2051101"/>
            <a:ext cx="595798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População total: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7.856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Beneficiários Unimed de Dracena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População elegível à pesquisa: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5.531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maiores de 18 anos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Planejamento da Pesquisa: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06/12/2021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Período de Campo: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15/02/2022 à 19/04/2022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Forma de coleta dos dados: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Pesquisa telefônica (CATI)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Seguindo os códigos de ética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ASQ, ICC/ESOMAR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a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norma ABNT NBR ISO 20.252</a:t>
            </a:r>
          </a:p>
        </p:txBody>
      </p:sp>
      <p:pic>
        <p:nvPicPr>
          <p:cNvPr id="2060" name="Picture 12" descr="Planejamento - ícones de esportes grátis">
            <a:extLst>
              <a:ext uri="{FF2B5EF4-FFF2-40B4-BE49-F238E27FC236}">
                <a16:creationId xmlns:a16="http://schemas.microsoft.com/office/drawing/2014/main" id="{91EBFC0C-A774-4004-BBB1-54FF35DE7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78" y="1482909"/>
            <a:ext cx="878435" cy="87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C680BA-AC21-4819-8A77-1A878DF1F836}"/>
              </a:ext>
            </a:extLst>
          </p:cNvPr>
          <p:cNvSpPr txBox="1"/>
          <p:nvPr/>
        </p:nvSpPr>
        <p:spPr>
          <a:xfrm>
            <a:off x="557922" y="242563"/>
            <a:ext cx="315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Planejamento</a:t>
            </a:r>
          </a:p>
        </p:txBody>
      </p:sp>
    </p:spTree>
    <p:extLst>
      <p:ext uri="{BB962C8B-B14F-4D97-AF65-F5344CB8AC3E}">
        <p14:creationId xmlns:p14="http://schemas.microsoft.com/office/powerpoint/2010/main" val="2931823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aixaDeTexto 55">
            <a:extLst>
              <a:ext uri="{FF2B5EF4-FFF2-40B4-BE49-F238E27FC236}">
                <a16:creationId xmlns:a16="http://schemas.microsoft.com/office/drawing/2014/main" id="{938D1E4C-98BE-4C8E-A161-F4135B7B7858}"/>
              </a:ext>
            </a:extLst>
          </p:cNvPr>
          <p:cNvSpPr txBox="1"/>
          <p:nvPr/>
        </p:nvSpPr>
        <p:spPr>
          <a:xfrm>
            <a:off x="8217953" y="4778859"/>
            <a:ext cx="2736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7C9FE2F1-2677-4DEE-913B-A507EE43B9BB}"/>
              </a:ext>
            </a:extLst>
          </p:cNvPr>
          <p:cNvSpPr/>
          <p:nvPr/>
        </p:nvSpPr>
        <p:spPr>
          <a:xfrm>
            <a:off x="451181" y="1465458"/>
            <a:ext cx="3568684" cy="207749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5000" b="1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269</a:t>
            </a:r>
          </a:p>
          <a:p>
            <a:pPr algn="ctr"/>
            <a:r>
              <a:rPr lang="pt-BR" sz="1400" spc="300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ENTREVISTADOS</a:t>
            </a:r>
          </a:p>
          <a:p>
            <a:pPr algn="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Nível de Confiança: 90.0%</a:t>
            </a: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Margem de Erro: 4,9%</a:t>
            </a:r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pt-BR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1A242337-D055-4EFA-B4E6-8BCBC93F22FC}"/>
              </a:ext>
            </a:extLst>
          </p:cNvPr>
          <p:cNvSpPr txBox="1"/>
          <p:nvPr/>
        </p:nvSpPr>
        <p:spPr>
          <a:xfrm>
            <a:off x="-1" y="6483717"/>
            <a:ext cx="6785113" cy="369279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Nota: Outros = </a:t>
            </a:r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Demais classificações não especificadas anteriormente (por exemplo: o beneficiário é incapacitado de responder)</a:t>
            </a:r>
          </a:p>
          <a:p>
            <a:endParaRPr lang="pt-B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Seta: Pentágono 58">
            <a:extLst>
              <a:ext uri="{FF2B5EF4-FFF2-40B4-BE49-F238E27FC236}">
                <a16:creationId xmlns:a16="http://schemas.microsoft.com/office/drawing/2014/main" id="{7B4F5466-7021-4809-8760-AC9DD6D65621}"/>
              </a:ext>
            </a:extLst>
          </p:cNvPr>
          <p:cNvSpPr/>
          <p:nvPr/>
        </p:nvSpPr>
        <p:spPr>
          <a:xfrm>
            <a:off x="2833234" y="3895934"/>
            <a:ext cx="5590541" cy="41471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Questionários concluídos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A20F131F-1385-470F-83A2-5F7742A55AF9}"/>
              </a:ext>
            </a:extLst>
          </p:cNvPr>
          <p:cNvSpPr/>
          <p:nvPr/>
        </p:nvSpPr>
        <p:spPr>
          <a:xfrm>
            <a:off x="2188220" y="3918617"/>
            <a:ext cx="532298" cy="39613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269</a:t>
            </a:r>
          </a:p>
        </p:txBody>
      </p:sp>
      <p:sp>
        <p:nvSpPr>
          <p:cNvPr id="61" name="Seta: Pentágono 60">
            <a:extLst>
              <a:ext uri="{FF2B5EF4-FFF2-40B4-BE49-F238E27FC236}">
                <a16:creationId xmlns:a16="http://schemas.microsoft.com/office/drawing/2014/main" id="{3DAAA7A3-EFE1-4515-997B-0259EF966872}"/>
              </a:ext>
            </a:extLst>
          </p:cNvPr>
          <p:cNvSpPr/>
          <p:nvPr/>
        </p:nvSpPr>
        <p:spPr>
          <a:xfrm>
            <a:off x="2840215" y="4351917"/>
            <a:ext cx="5583560" cy="430852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Beneficiários não aceitaram participar da pesquisa 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3F00AA6E-DB59-42E6-AB31-612A26FFEF23}"/>
              </a:ext>
            </a:extLst>
          </p:cNvPr>
          <p:cNvSpPr/>
          <p:nvPr/>
        </p:nvSpPr>
        <p:spPr>
          <a:xfrm>
            <a:off x="2202011" y="4350346"/>
            <a:ext cx="532298" cy="4339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20</a:t>
            </a:r>
          </a:p>
        </p:txBody>
      </p:sp>
      <p:sp>
        <p:nvSpPr>
          <p:cNvPr id="63" name="Seta: Pentágono 62">
            <a:extLst>
              <a:ext uri="{FF2B5EF4-FFF2-40B4-BE49-F238E27FC236}">
                <a16:creationId xmlns:a16="http://schemas.microsoft.com/office/drawing/2014/main" id="{F927D2C7-4C9D-4096-9752-D13FDFA499EE}"/>
              </a:ext>
            </a:extLst>
          </p:cNvPr>
          <p:cNvSpPr/>
          <p:nvPr/>
        </p:nvSpPr>
        <p:spPr>
          <a:xfrm>
            <a:off x="2849155" y="4818108"/>
            <a:ext cx="5574620" cy="41471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Pesquisas</a:t>
            </a:r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 Incompletas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7E47FB64-6CE8-4CB2-8BEA-F4B4BA5FC24F}"/>
              </a:ext>
            </a:extLst>
          </p:cNvPr>
          <p:cNvSpPr/>
          <p:nvPr/>
        </p:nvSpPr>
        <p:spPr>
          <a:xfrm>
            <a:off x="2211536" y="4831350"/>
            <a:ext cx="532298" cy="40962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28</a:t>
            </a:r>
          </a:p>
        </p:txBody>
      </p:sp>
      <p:sp>
        <p:nvSpPr>
          <p:cNvPr id="65" name="Seta: Pentágono 64">
            <a:extLst>
              <a:ext uri="{FF2B5EF4-FFF2-40B4-BE49-F238E27FC236}">
                <a16:creationId xmlns:a16="http://schemas.microsoft.com/office/drawing/2014/main" id="{14D85E78-0059-4D40-98CB-555FEBC23F6B}"/>
              </a:ext>
            </a:extLst>
          </p:cNvPr>
          <p:cNvSpPr/>
          <p:nvPr/>
        </p:nvSpPr>
        <p:spPr>
          <a:xfrm>
            <a:off x="2849155" y="5274807"/>
            <a:ext cx="5574620" cy="430852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Ligações </a:t>
            </a:r>
            <a:r>
              <a:rPr lang="pt-BR" sz="1400" dirty="0">
                <a:solidFill>
                  <a:schemeClr val="bg1"/>
                </a:solidFill>
              </a:rPr>
              <a:t>onde</a:t>
            </a:r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 não foi possível localizar o beneficiário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id="{B0C06BF7-5D05-49E1-AF92-279C00DEDA76}"/>
              </a:ext>
            </a:extLst>
          </p:cNvPr>
          <p:cNvSpPr/>
          <p:nvPr/>
        </p:nvSpPr>
        <p:spPr>
          <a:xfrm>
            <a:off x="2197745" y="5286016"/>
            <a:ext cx="532298" cy="40756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374</a:t>
            </a:r>
          </a:p>
        </p:txBody>
      </p:sp>
      <p:sp>
        <p:nvSpPr>
          <p:cNvPr id="67" name="Seta: Pentágono 66">
            <a:extLst>
              <a:ext uri="{FF2B5EF4-FFF2-40B4-BE49-F238E27FC236}">
                <a16:creationId xmlns:a16="http://schemas.microsoft.com/office/drawing/2014/main" id="{D5437581-8879-405E-B100-5ED31484A8F6}"/>
              </a:ext>
            </a:extLst>
          </p:cNvPr>
          <p:cNvSpPr/>
          <p:nvPr/>
        </p:nvSpPr>
        <p:spPr>
          <a:xfrm>
            <a:off x="2857115" y="5750311"/>
            <a:ext cx="5566660" cy="41471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Outros motivos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DA389ECD-C247-4B4E-9446-5B52DA211201}"/>
              </a:ext>
            </a:extLst>
          </p:cNvPr>
          <p:cNvSpPr/>
          <p:nvPr/>
        </p:nvSpPr>
        <p:spPr>
          <a:xfrm>
            <a:off x="2200637" y="5742240"/>
            <a:ext cx="532298" cy="4339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40</a:t>
            </a:r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F747E053-A5F6-4EBC-9273-BABF7332C5F5}"/>
              </a:ext>
            </a:extLst>
          </p:cNvPr>
          <p:cNvSpPr/>
          <p:nvPr/>
        </p:nvSpPr>
        <p:spPr>
          <a:xfrm>
            <a:off x="457112" y="3926030"/>
            <a:ext cx="1616453" cy="39613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35,3%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6F5C958C-0B18-42BE-9E51-F32B326F87FC}"/>
              </a:ext>
            </a:extLst>
          </p:cNvPr>
          <p:cNvSpPr/>
          <p:nvPr/>
        </p:nvSpPr>
        <p:spPr>
          <a:xfrm>
            <a:off x="451853" y="4367285"/>
            <a:ext cx="1616453" cy="42528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6,7%</a:t>
            </a:r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959A0DB8-9C52-4926-8C6B-F941A42AA7A3}"/>
              </a:ext>
            </a:extLst>
          </p:cNvPr>
          <p:cNvSpPr/>
          <p:nvPr/>
        </p:nvSpPr>
        <p:spPr>
          <a:xfrm>
            <a:off x="451853" y="4845054"/>
            <a:ext cx="1616453" cy="40962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3,7%</a:t>
            </a:r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8826809D-8C7F-4968-9A2F-DFDA646783EC}"/>
              </a:ext>
            </a:extLst>
          </p:cNvPr>
          <p:cNvSpPr/>
          <p:nvPr/>
        </p:nvSpPr>
        <p:spPr>
          <a:xfrm>
            <a:off x="457112" y="5294247"/>
            <a:ext cx="1616453" cy="40756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49,1%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F67DA65B-4BD3-4777-86E7-1B8632DE120A}"/>
              </a:ext>
            </a:extLst>
          </p:cNvPr>
          <p:cNvSpPr/>
          <p:nvPr/>
        </p:nvSpPr>
        <p:spPr>
          <a:xfrm>
            <a:off x="449242" y="5740829"/>
            <a:ext cx="1616453" cy="4339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5,3%</a:t>
            </a:r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id="{B9ABF069-3398-4C5F-8FCC-2F4617B8D020}"/>
              </a:ext>
            </a:extLst>
          </p:cNvPr>
          <p:cNvSpPr/>
          <p:nvPr/>
        </p:nvSpPr>
        <p:spPr>
          <a:xfrm>
            <a:off x="2197745" y="4351917"/>
            <a:ext cx="532298" cy="4339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51</a:t>
            </a:r>
          </a:p>
        </p:txBody>
      </p:sp>
      <p:sp>
        <p:nvSpPr>
          <p:cNvPr id="75" name="Retângulo 74">
            <a:extLst>
              <a:ext uri="{FF2B5EF4-FFF2-40B4-BE49-F238E27FC236}">
                <a16:creationId xmlns:a16="http://schemas.microsoft.com/office/drawing/2014/main" id="{9D1AFCB4-5699-4DDA-9A59-43ADA8AB95A4}"/>
              </a:ext>
            </a:extLst>
          </p:cNvPr>
          <p:cNvSpPr/>
          <p:nvPr/>
        </p:nvSpPr>
        <p:spPr>
          <a:xfrm>
            <a:off x="4855090" y="1431890"/>
            <a:ext cx="3568685" cy="207749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/>
            <a:endParaRPr lang="pt-BR" sz="1400" spc="300" dirty="0">
              <a:solidFill>
                <a:schemeClr val="tx1">
                  <a:lumMod val="85000"/>
                  <a:lumOff val="15000"/>
                </a:schemeClr>
              </a:solidFill>
              <a:cs typeface="Khmer UI" panose="020B0502040204020203" pitchFamily="34" charset="0"/>
            </a:endParaRPr>
          </a:p>
          <a:p>
            <a:pPr algn="ctr"/>
            <a:r>
              <a:rPr lang="pt-BR" sz="1400" spc="300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TAXA DE RESPONDENTES</a:t>
            </a:r>
          </a:p>
          <a:p>
            <a:pPr algn="ctr"/>
            <a:r>
              <a:rPr lang="pt-BR" sz="5000" b="1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  35,3%</a:t>
            </a:r>
          </a:p>
          <a:p>
            <a:pPr algn="ct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Total de Ligações: 762</a:t>
            </a:r>
          </a:p>
          <a:p>
            <a:pPr algn="ct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endParaRPr lang="pt-BR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76" name="Gráfico 75" descr="Microfone de rádio com preenchimento sólido">
            <a:extLst>
              <a:ext uri="{FF2B5EF4-FFF2-40B4-BE49-F238E27FC236}">
                <a16:creationId xmlns:a16="http://schemas.microsoft.com/office/drawing/2014/main" id="{1470810F-D093-4C7F-8690-25A2D34EE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1" y="1157357"/>
            <a:ext cx="914400" cy="914400"/>
          </a:xfrm>
          <a:prstGeom prst="rect">
            <a:avLst/>
          </a:prstGeom>
        </p:spPr>
      </p:pic>
      <p:pic>
        <p:nvPicPr>
          <p:cNvPr id="77" name="Gráfico 76" descr="Sinal de polegar para cima com preenchimento sólido">
            <a:extLst>
              <a:ext uri="{FF2B5EF4-FFF2-40B4-BE49-F238E27FC236}">
                <a16:creationId xmlns:a16="http://schemas.microsoft.com/office/drawing/2014/main" id="{1E4A8650-283D-43B0-B6E7-26FA242D5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195" y="1143517"/>
            <a:ext cx="914400" cy="914400"/>
          </a:xfrm>
          <a:prstGeom prst="rect">
            <a:avLst/>
          </a:prstGeom>
        </p:spPr>
      </p:pic>
      <p:pic>
        <p:nvPicPr>
          <p:cNvPr id="78" name="Gráfico 77" descr="Engrenagens estrutura de tópicos">
            <a:extLst>
              <a:ext uri="{FF2B5EF4-FFF2-40B4-BE49-F238E27FC236}">
                <a16:creationId xmlns:a16="http://schemas.microsoft.com/office/drawing/2014/main" id="{349DE21F-F7AC-400C-9369-F40DFE9F10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63733" y="2890822"/>
            <a:ext cx="3855586" cy="3855586"/>
          </a:xfrm>
          <a:prstGeom prst="rect">
            <a:avLst/>
          </a:prstGeom>
        </p:spPr>
      </p:pic>
      <p:sp>
        <p:nvSpPr>
          <p:cNvPr id="79" name="CaixaDeTexto 78">
            <a:extLst>
              <a:ext uri="{FF2B5EF4-FFF2-40B4-BE49-F238E27FC236}">
                <a16:creationId xmlns:a16="http://schemas.microsoft.com/office/drawing/2014/main" id="{F0F289A3-6080-4F07-B683-B56AA059D9B3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602458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7FC1D7FE-EF73-4D0C-8738-2C9E0E2C8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431333"/>
              </p:ext>
            </p:extLst>
          </p:nvPr>
        </p:nvGraphicFramePr>
        <p:xfrm>
          <a:off x="1624282" y="1460543"/>
          <a:ext cx="7920000" cy="4109648"/>
        </p:xfrm>
        <a:graphic>
          <a:graphicData uri="http://schemas.openxmlformats.org/drawingml/2006/table">
            <a:tbl>
              <a:tblPr/>
              <a:tblGrid>
                <a:gridCol w="1800000">
                  <a:extLst>
                    <a:ext uri="{9D8B030D-6E8A-4147-A177-3AD203B41FA5}">
                      <a16:colId xmlns:a16="http://schemas.microsoft.com/office/drawing/2014/main" val="70855966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9654688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85886922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Questão</a:t>
                      </a:r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Base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Margem de Erro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360000">
                <a:tc rowSpan="5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A: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Atenção à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509648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4 - Atenção à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5 - Lista de médicos (acesso aos prestadores)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5,40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B: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Canais de Atendimento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7 - Resolutividade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9,63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7,56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674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C: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Satisfação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676065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10 -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11154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C2E9EB9C-94BB-4F44-8888-C188853476B7}"/>
              </a:ext>
            </a:extLst>
          </p:cNvPr>
          <p:cNvSpPr txBox="1"/>
          <p:nvPr/>
        </p:nvSpPr>
        <p:spPr>
          <a:xfrm>
            <a:off x="451066" y="1120271"/>
            <a:ext cx="2731590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Margem de erro por atributo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4590672-71A1-4ADE-9709-2DA09C6F8076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3765902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B0542C8E-36E4-46EE-AB3A-82FB3BB6283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DB522C68-1CD7-497C-A43E-7C863AC2A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337251"/>
              </p:ext>
            </p:extLst>
          </p:nvPr>
        </p:nvGraphicFramePr>
        <p:xfrm>
          <a:off x="664473" y="1737205"/>
          <a:ext cx="10690064" cy="4277502"/>
        </p:xfrm>
        <a:graphic>
          <a:graphicData uri="http://schemas.openxmlformats.org/drawingml/2006/table">
            <a:tbl>
              <a:tblPr/>
              <a:tblGrid>
                <a:gridCol w="6288275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268186691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28827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 das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procurei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418839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 das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não precisei de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744546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839032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F28445-5854-404C-87E8-28EB8E97AE3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3881921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C5F7299-989A-48F8-9DBC-549527C70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682338"/>
              </p:ext>
            </p:extLst>
          </p:nvPr>
        </p:nvGraphicFramePr>
        <p:xfrm>
          <a:off x="663266" y="3518448"/>
          <a:ext cx="10865464" cy="2500293"/>
        </p:xfrm>
        <a:graphic>
          <a:graphicData uri="http://schemas.openxmlformats.org/drawingml/2006/table">
            <a:tbl>
              <a:tblPr/>
              <a:tblGrid>
                <a:gridCol w="6391449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3605489938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15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4 - Atenção em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recebi atenção em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  <a:tr h="2694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6C90812-E55F-4816-BA84-3A82F2B18C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086422"/>
              </p:ext>
            </p:extLst>
          </p:nvPr>
        </p:nvGraphicFramePr>
        <p:xfrm>
          <a:off x="663266" y="1835335"/>
          <a:ext cx="10865465" cy="1283839"/>
        </p:xfrm>
        <a:graphic>
          <a:graphicData uri="http://schemas.openxmlformats.org/drawingml/2006/table">
            <a:tbl>
              <a:tblPr/>
              <a:tblGrid>
                <a:gridCol w="6391450">
                  <a:extLst>
                    <a:ext uri="{9D8B030D-6E8A-4147-A177-3AD203B41FA5}">
                      <a16:colId xmlns:a16="http://schemas.microsoft.com/office/drawing/2014/main" val="3385056006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2835225926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647327762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3727348578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048153658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3970915615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2353772704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051824744"/>
                    </a:ext>
                  </a:extLst>
                </a:gridCol>
              </a:tblGrid>
              <a:tr h="387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541552"/>
                  </a:ext>
                </a:extLst>
              </a:tr>
              <a:tr h="2988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999499"/>
                  </a:ext>
                </a:extLst>
              </a:tr>
              <a:tr h="2988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76,2%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23727"/>
                  </a:ext>
                </a:extLst>
              </a:tr>
              <a:tr h="2988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849346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B20C73D-9702-451B-8448-649458013E0D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9FA0376-B926-45F1-80BB-3AD4A909D0C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273132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9B9DBE00-7612-47BC-A852-76909DD7E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40387"/>
              </p:ext>
            </p:extLst>
          </p:nvPr>
        </p:nvGraphicFramePr>
        <p:xfrm>
          <a:off x="664473" y="4157897"/>
          <a:ext cx="11007602" cy="2389036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2799394132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4184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acessei meu plano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92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0D5934E-5181-4028-836F-F7F60A4EB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290656"/>
              </p:ext>
            </p:extLst>
          </p:nvPr>
        </p:nvGraphicFramePr>
        <p:xfrm>
          <a:off x="664473" y="1694336"/>
          <a:ext cx="11007602" cy="2334345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726824162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4157636133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3829274380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2207669445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1685865388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3668452500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499096782"/>
                    </a:ext>
                  </a:extLst>
                </a:gridCol>
                <a:gridCol w="647506">
                  <a:extLst>
                    <a:ext uri="{9D8B030D-6E8A-4147-A177-3AD203B41FA5}">
                      <a16:colId xmlns:a16="http://schemas.microsoft.com/office/drawing/2014/main" val="402138343"/>
                    </a:ext>
                  </a:extLst>
                </a:gridCol>
              </a:tblGrid>
              <a:tr h="332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– Acesso à lista de prestadores de serviços credenciados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974588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746075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557198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274803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934392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33930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Nunca acessei a lista de prestadores de serviços credenciados pelo meu plano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574885"/>
                  </a:ext>
                </a:extLst>
              </a:tr>
              <a:tr h="2842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sei/Não me lembro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123514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6D8709D7-8418-4FC2-8649-FFEC3BD17A99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56DE586-6276-4CF9-BE09-1BA9345B378B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26959602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4242</TotalTime>
  <Words>5838</Words>
  <Application>Microsoft Office PowerPoint</Application>
  <PresentationFormat>Widescreen</PresentationFormat>
  <Paragraphs>1434</Paragraphs>
  <Slides>25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Cambria</vt:lpstr>
      <vt:lpstr>Myriad Pro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Maisa Mateus</dc:creator>
  <cp:lastModifiedBy>Alevir Francisco</cp:lastModifiedBy>
  <cp:revision>355</cp:revision>
  <dcterms:created xsi:type="dcterms:W3CDTF">2021-03-17T23:00:47Z</dcterms:created>
  <dcterms:modified xsi:type="dcterms:W3CDTF">2022-04-23T15:39:40Z</dcterms:modified>
</cp:coreProperties>
</file>