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80" r:id="rId2"/>
    <p:sldId id="4283" r:id="rId3"/>
    <p:sldId id="4292" r:id="rId4"/>
    <p:sldId id="4284" r:id="rId5"/>
    <p:sldId id="4285" r:id="rId6"/>
    <p:sldId id="3782" r:id="rId7"/>
    <p:sldId id="4293" r:id="rId8"/>
    <p:sldId id="4294" r:id="rId9"/>
    <p:sldId id="4295" r:id="rId10"/>
    <p:sldId id="4296" r:id="rId11"/>
    <p:sldId id="4297" r:id="rId12"/>
    <p:sldId id="4298" r:id="rId13"/>
    <p:sldId id="4299" r:id="rId14"/>
    <p:sldId id="4300" r:id="rId15"/>
    <p:sldId id="4301" r:id="rId16"/>
    <p:sldId id="4302" r:id="rId17"/>
    <p:sldId id="4303" r:id="rId18"/>
    <p:sldId id="4304" r:id="rId19"/>
    <p:sldId id="4305" r:id="rId20"/>
    <p:sldId id="4306" r:id="rId21"/>
    <p:sldId id="4307" r:id="rId22"/>
    <p:sldId id="4308" r:id="rId23"/>
    <p:sldId id="4309" r:id="rId24"/>
    <p:sldId id="4310" r:id="rId25"/>
    <p:sldId id="428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1E17377-A94B-4C38-B0BA-668226A03655}">
          <p14:sldIdLst>
            <p14:sldId id="4280"/>
            <p14:sldId id="4283"/>
            <p14:sldId id="4292"/>
            <p14:sldId id="4284"/>
            <p14:sldId id="4285"/>
            <p14:sldId id="3782"/>
            <p14:sldId id="4293"/>
            <p14:sldId id="4294"/>
            <p14:sldId id="4295"/>
            <p14:sldId id="4296"/>
            <p14:sldId id="4297"/>
            <p14:sldId id="4298"/>
            <p14:sldId id="4299"/>
            <p14:sldId id="4300"/>
            <p14:sldId id="4301"/>
            <p14:sldId id="4302"/>
            <p14:sldId id="4303"/>
            <p14:sldId id="4304"/>
            <p14:sldId id="4305"/>
            <p14:sldId id="4306"/>
            <p14:sldId id="4307"/>
            <p14:sldId id="4308"/>
            <p14:sldId id="4309"/>
            <p14:sldId id="4310"/>
            <p14:sldId id="4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E699"/>
    <a:srgbClr val="71AD48"/>
    <a:srgbClr val="424241"/>
    <a:srgbClr val="56534A"/>
    <a:srgbClr val="70AD47"/>
    <a:srgbClr val="6B6554"/>
    <a:srgbClr val="57544A"/>
    <a:srgbClr val="414141"/>
    <a:srgbClr val="FDE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E-vida%20-%20Pesquisa%20IDSS%202021(Base%202020)%20-%20Processamento%20VF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.xlsm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.xlsm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Qual a sua idade?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20 anos</c:v>
                </c:pt>
                <c:pt idx="1">
                  <c:v>De 21 a 30 anos</c:v>
                </c:pt>
                <c:pt idx="2">
                  <c:v>De 31 a 40 anos</c:v>
                </c:pt>
                <c:pt idx="3">
                  <c:v>De 41 a 50 anos</c:v>
                </c:pt>
                <c:pt idx="4">
                  <c:v>De 51 a 60 anos</c:v>
                </c:pt>
                <c:pt idx="5">
                  <c:v>Mais de 60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1.1152416356877324</c:v>
                </c:pt>
                <c:pt idx="1">
                  <c:v>20.446096654275092</c:v>
                </c:pt>
                <c:pt idx="2">
                  <c:v>26.765799256505574</c:v>
                </c:pt>
                <c:pt idx="3">
                  <c:v>18.587360594795538</c:v>
                </c:pt>
                <c:pt idx="4">
                  <c:v>14.49814126394052</c:v>
                </c:pt>
                <c:pt idx="5">
                  <c:v>18.587360594795538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0-46DB-BAC9-46F851CF0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43-4068-90D5-2FD4E229DDE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43-4068-90D5-2FD4E229DDE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43-4068-90D5-2FD4E229DDE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43-4068-90D5-2FD4E229DDE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243-4068-90D5-2FD4E229DDE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243-4068-90D5-2FD4E229DDE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243-4068-90D5-2FD4E229DD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25.641025641025639</c:v>
                </c:pt>
                <c:pt idx="1">
                  <c:v>51.282051282051277</c:v>
                </c:pt>
                <c:pt idx="2">
                  <c:v>19.230769230769234</c:v>
                </c:pt>
                <c:pt idx="3">
                  <c:v>2.9914529914529915</c:v>
                </c:pt>
                <c:pt idx="4">
                  <c:v>0.85470085470085477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43-4068-90D5-2FD4E229DD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9A-44B4-87A3-90DC2157FF20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9A-44B4-87A3-90DC2157F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81.72043010752688</c:v>
                </c:pt>
                <c:pt idx="1">
                  <c:v>73.758865248226954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9A-44B4-87A3-90DC2157FF20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18.27956989247312</c:v>
                </c:pt>
                <c:pt idx="1">
                  <c:v>26.241134751773046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9A-44B4-87A3-90DC2157F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21-4965-989C-38EAA99D3C66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21-4965-989C-38EAA99D3C66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821-4965-989C-38EAA99D3C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77.777777777777786</c:v>
                </c:pt>
                <c:pt idx="1">
                  <c:v>22.222222222222221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21-4965-989C-38EAA99D3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6C-4878-A1E3-B223780EC32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6C-4878-A1E3-B223780EC32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6C-4878-A1E3-B223780EC32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6C-4878-A1E3-B223780EC32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86C-4878-A1E3-B223780EC32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86C-4878-A1E3-B223780EC32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86C-4878-A1E3-B223780EC3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26.72413793103448</c:v>
                </c:pt>
                <c:pt idx="1">
                  <c:v>54.310344827586206</c:v>
                </c:pt>
                <c:pt idx="2">
                  <c:v>13.793103448275861</c:v>
                </c:pt>
                <c:pt idx="3">
                  <c:v>3.4482758620689653</c:v>
                </c:pt>
                <c:pt idx="4">
                  <c:v>1.7241379310344827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86C-4878-A1E3-B223780EC3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50-4A8E-8B84-EE42C4621DF4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50-4A8E-8B84-EE42C4621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85.106382978723417</c:v>
                </c:pt>
                <c:pt idx="1">
                  <c:v>78.260869565217391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50-4A8E-8B84-EE42C4621DF4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14.893617021276583</c:v>
                </c:pt>
                <c:pt idx="1">
                  <c:v>21.739130434782609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50-4A8E-8B84-EE42C4621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D3-4FC8-BDB6-FCE1D432B82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D3-4FC8-BDB6-FCE1D432B82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D3-4FC8-BDB6-FCE1D432B82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D3-4FC8-BDB6-FCE1D432B82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CD3-4FC8-BDB6-FCE1D432B82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CD3-4FC8-BDB6-FCE1D432B82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CD3-4FC8-BDB6-FCE1D432B8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26.996197718631176</c:v>
                </c:pt>
                <c:pt idx="1">
                  <c:v>53.612167300380229</c:v>
                </c:pt>
                <c:pt idx="2">
                  <c:v>17.490494296577946</c:v>
                </c:pt>
                <c:pt idx="3">
                  <c:v>1.9011406844106464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CD3-4FC8-BDB6-FCE1D432B8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5F-4FA8-8637-63D578DBD816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5F-4FA8-8637-63D578DBD8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81.132075471698101</c:v>
                </c:pt>
                <c:pt idx="1">
                  <c:v>80.254777070063696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5F-4FA8-8637-63D578DBD816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18.867924528301899</c:v>
                </c:pt>
                <c:pt idx="1">
                  <c:v>19.745222929936304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5F-4FA8-8637-63D578DBD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10-44CB-A076-EA241E4704D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10-44CB-A076-EA241E4704D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10-44CB-A076-EA241E4704D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10-44CB-A076-EA241E4704D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10-44CB-A076-EA241E4704D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10-44CB-A076-EA241E4704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5.3639846743295019</c:v>
                </c:pt>
                <c:pt idx="1">
                  <c:v>65.517241379310349</c:v>
                </c:pt>
                <c:pt idx="2">
                  <c:v>5.7471264367816088</c:v>
                </c:pt>
                <c:pt idx="3">
                  <c:v>19.923371647509576</c:v>
                </c:pt>
                <c:pt idx="4">
                  <c:v>3.4482758620689653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10-44CB-A076-EA241E4704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77-4EF7-9F0D-B77824D9C4DF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8280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77-4EF7-9F0D-B77824D9C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41.263940520446099</c:v>
                </c:pt>
                <c:pt idx="1">
                  <c:v>58.736059479553901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77-4EF7-9F0D-B77824D9C4DF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58.736059479553901</c:v>
                </c:pt>
                <c:pt idx="1">
                  <c:v>41.263940520446099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77-4EF7-9F0D-B77824D9C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54-45BC-A10D-638E1F435CC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54-45BC-A10D-638E1F435CC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54-45BC-A10D-638E1F435CC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54-45BC-A10D-638E1F435C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54-45BC-A10D-638E1F435CC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54-45BC-A10D-638E1F435C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68.510638297872333</c:v>
                </c:pt>
                <c:pt idx="1">
                  <c:v>20</c:v>
                </c:pt>
                <c:pt idx="2">
                  <c:v>10.638297872340425</c:v>
                </c:pt>
                <c:pt idx="3">
                  <c:v>0.85106382978723405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54-45BC-A10D-638E1F435C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A-4888-B69F-E76044B0180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A-4888-B69F-E76044B0180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A-4888-B69F-E76044B0180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FA-4888-B69F-E76044B0180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FA-4888-B69F-E76044B0180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FA-4888-B69F-E76044B018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59.493670886075947</c:v>
                </c:pt>
                <c:pt idx="1">
                  <c:v>29.11392405063291</c:v>
                </c:pt>
                <c:pt idx="2">
                  <c:v>9.4936708860759502</c:v>
                </c:pt>
                <c:pt idx="3">
                  <c:v>1.89873417721519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FA-4888-B69F-E76044B018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96-42A1-B040-AA4378BBA6C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96-42A1-B040-AA4378BBA6C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D96-42A1-B040-AA4378BBA6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10.087719298245613</c:v>
                </c:pt>
                <c:pt idx="1">
                  <c:v>89.912280701754383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96-42A1-B040-AA4378BBA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E1-4587-B725-8FBF738CF2B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E1-4587-B725-8FBF738CF2B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E1-4587-B725-8FBF738CF2B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E1-4587-B725-8FBF738CF2B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E1-4587-B725-8FBF738CF2B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E1-4587-B725-8FBF738CF2B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E1-4587-B725-8FBF738CF2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33.333333333333329</c:v>
                </c:pt>
                <c:pt idx="1">
                  <c:v>50</c:v>
                </c:pt>
                <c:pt idx="2">
                  <c:v>13.821138211382115</c:v>
                </c:pt>
                <c:pt idx="3">
                  <c:v>1.6260162601626018</c:v>
                </c:pt>
                <c:pt idx="4">
                  <c:v>1.2195121951219512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E1-4587-B725-8FBF738CF2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6007533670033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87-4D42-A84E-B2EAD582FB2B}"/>
                </c:ext>
              </c:extLst>
            </c:dLbl>
            <c:dLbl>
              <c:idx val="1"/>
              <c:layout>
                <c:manualLayout>
                  <c:x val="-3.094253446271393E-2"/>
                  <c:y val="-0.2402226430976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87-4D42-A84E-B2EAD582FB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87.755102040816325</c:v>
                </c:pt>
                <c:pt idx="1">
                  <c:v>80.405405405405403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87-4D42-A84E-B2EAD582FB2B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12.244897959183675</c:v>
                </c:pt>
                <c:pt idx="1">
                  <c:v>19.594594594594597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87-4D42-A84E-B2EAD582F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B7-442F-B85F-8C1316BB090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B7-442F-B85F-8C1316BB090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B7-442F-B85F-8C1316BB090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B7-442F-B85F-8C1316BB090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B7-442F-B85F-8C1316BB090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AB7-442F-B85F-8C1316BB090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AB7-442F-B85F-8C1316BB09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24.215246636771301</c:v>
                </c:pt>
                <c:pt idx="1">
                  <c:v>50.672645739910315</c:v>
                </c:pt>
                <c:pt idx="2">
                  <c:v>20.179372197309416</c:v>
                </c:pt>
                <c:pt idx="3">
                  <c:v>2.6905829596412558</c:v>
                </c:pt>
                <c:pt idx="4">
                  <c:v>2.2421524663677128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AB7-442F-B85F-8C1316BB09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80-4DF4-8A35-9A15FEFADE75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80-4DF4-8A35-9A15FEFADE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80</c:v>
                </c:pt>
                <c:pt idx="1">
                  <c:v>71.428571428571431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80-4DF4-8A35-9A15FEFADE75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20</c:v>
                </c:pt>
                <c:pt idx="1">
                  <c:v>28.571428571428569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80-4DF4-8A35-9A15FEFAD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7BF-156C-4FBC-9087-C4F0CB219B8E}" type="datetimeFigureOut">
              <a:rPr lang="pt-BR" smtClean="0"/>
              <a:t>23/04/2022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0FA5-3DD5-4ACF-930E-76BA53D58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6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5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10FA5-3DD5-4ACF-930E-76BA53D5839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97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6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BFCD-432F-47C0-984C-BD9DAF2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4861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D3A0750-620B-45DE-8672-37E282AA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0"/>
            <a:ext cx="7444156" cy="5715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594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0F559-3912-4F0E-B9A9-68DF132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941A-0006-4041-859E-62DD6902F30E}" type="datetimeFigureOut">
              <a:rPr lang="pt-BR" smtClean="0"/>
              <a:t>23/04/2022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27085E-3F4E-4715-8DFA-63583DC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A5716-A06D-4D14-B5D3-A3E2433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A7C8-3E83-4A82-AB52-C46F2AED23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21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F28BA281-2DD2-486A-B9A0-796B67CAC659}"/>
              </a:ext>
            </a:extLst>
          </p:cNvPr>
          <p:cNvSpPr/>
          <p:nvPr userDrawn="1"/>
        </p:nvSpPr>
        <p:spPr>
          <a:xfrm flipV="1">
            <a:off x="0" y="6743700"/>
            <a:ext cx="12192000" cy="1143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C26E7DF-54B1-43C6-BA87-2D9E7A04A1E2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FD49BF6-D603-4F61-8A55-D68439DDF9D3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160B69-EC2E-4DBD-A3BA-CA51A032F713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25BA03-C9B5-4234-9944-CB98500FFA62}"/>
              </a:ext>
            </a:extLst>
          </p:cNvPr>
          <p:cNvSpPr/>
          <p:nvPr userDrawn="1"/>
        </p:nvSpPr>
        <p:spPr>
          <a:xfrm>
            <a:off x="11194869" y="0"/>
            <a:ext cx="692331" cy="1134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MANUAL DE UTILIZAÇÃO EM CONSULTÓRIOS E CLÍNICAS">
            <a:extLst>
              <a:ext uri="{FF2B5EF4-FFF2-40B4-BE49-F238E27FC236}">
                <a16:creationId xmlns:a16="http://schemas.microsoft.com/office/drawing/2014/main" id="{5A277553-4888-45B3-9B41-AAE373DDC6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53" y="243329"/>
            <a:ext cx="137594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C1C1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2.sv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2.sv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22.sv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22.sv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6C03191-EAC1-4A0A-B702-815ED3CC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0" y="-13253"/>
            <a:ext cx="12274739" cy="677186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725355B-6944-480A-86C5-30EB9E1B27FD}"/>
              </a:ext>
            </a:extLst>
          </p:cNvPr>
          <p:cNvSpPr/>
          <p:nvPr/>
        </p:nvSpPr>
        <p:spPr>
          <a:xfrm>
            <a:off x="8419080" y="-13252"/>
            <a:ext cx="3772920" cy="5760000"/>
          </a:xfrm>
          <a:prstGeom prst="rect">
            <a:avLst/>
          </a:prstGeom>
          <a:solidFill>
            <a:srgbClr val="FEFEF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250E5-9607-47BB-A181-EADBA97864FF}"/>
              </a:ext>
            </a:extLst>
          </p:cNvPr>
          <p:cNvSpPr txBox="1"/>
          <p:nvPr/>
        </p:nvSpPr>
        <p:spPr>
          <a:xfrm>
            <a:off x="8419080" y="1937031"/>
            <a:ext cx="37729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a typeface="Cambria" panose="02040503050406030204" pitchFamily="18" charset="0"/>
              </a:rPr>
              <a:t>Pesquisa de Satisfação com Beneficiários 2022</a:t>
            </a:r>
          </a:p>
          <a:p>
            <a:pPr algn="ctr"/>
            <a:r>
              <a:rPr lang="pt-BR" b="1" dirty="0">
                <a:cs typeface="Calibri" panose="020F0502020204030204" pitchFamily="34" charset="0"/>
              </a:rPr>
              <a:t>(Ano Base 2021)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09FD5A5-4354-49AF-B532-6D59A2DA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17" y="5024946"/>
            <a:ext cx="2700141" cy="4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m 13" descr="Logotipo, nome da empresa&#10;&#10;Descrição gerada automaticamente">
            <a:extLst>
              <a:ext uri="{FF2B5EF4-FFF2-40B4-BE49-F238E27FC236}">
                <a16:creationId xmlns:a16="http://schemas.microsoft.com/office/drawing/2014/main" id="{545CEBE7-CC82-478E-88DE-841059AC77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3" b="25880"/>
          <a:stretch/>
        </p:blipFill>
        <p:spPr>
          <a:xfrm>
            <a:off x="11400862" y="4962076"/>
            <a:ext cx="656133" cy="477079"/>
          </a:xfrm>
          <a:prstGeom prst="rect">
            <a:avLst/>
          </a:prstGeom>
        </p:spPr>
      </p:pic>
      <p:pic>
        <p:nvPicPr>
          <p:cNvPr id="8" name="Imagem 7" descr="MANUAL DE UTILIZAÇÃO EM CONSULTÓRIOS E CLÍNICAS">
            <a:extLst>
              <a:ext uri="{FF2B5EF4-FFF2-40B4-BE49-F238E27FC236}">
                <a16:creationId xmlns:a16="http://schemas.microsoft.com/office/drawing/2014/main" id="{C0860626-CA16-452D-8924-463C92E6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78" y="626198"/>
            <a:ext cx="2125076" cy="10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0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34759"/>
              </p:ext>
            </p:extLst>
          </p:nvPr>
        </p:nvGraphicFramePr>
        <p:xfrm>
          <a:off x="664473" y="3497803"/>
          <a:ext cx="10761086" cy="2479881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207010038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2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preenchi documentos ou formulários exigidos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183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31580"/>
              </p:ext>
            </p:extLst>
          </p:nvPr>
        </p:nvGraphicFramePr>
        <p:xfrm>
          <a:off x="664473" y="1829942"/>
          <a:ext cx="10761086" cy="145976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570879947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324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42042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836421"/>
              </p:ext>
            </p:extLst>
          </p:nvPr>
        </p:nvGraphicFramePr>
        <p:xfrm>
          <a:off x="595607" y="4218211"/>
          <a:ext cx="11000785" cy="1955961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260288672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268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8562"/>
              </p:ext>
            </p:extLst>
          </p:nvPr>
        </p:nvGraphicFramePr>
        <p:xfrm>
          <a:off x="595608" y="1826408"/>
          <a:ext cx="11000784" cy="2012674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09132793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401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19372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AF016A0-3574-4A6D-97EA-9C17CD19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43067"/>
              </p:ext>
            </p:extLst>
          </p:nvPr>
        </p:nvGraphicFramePr>
        <p:xfrm>
          <a:off x="539140" y="2136177"/>
          <a:ext cx="5721230" cy="2439092"/>
        </p:xfrm>
        <a:graphic>
          <a:graphicData uri="http://schemas.openxmlformats.org/drawingml/2006/table">
            <a:tbl>
              <a:tblPr/>
              <a:tblGrid>
                <a:gridCol w="2055074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422125995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70909319"/>
                    </a:ext>
                  </a:extLst>
                </a:gridCol>
              </a:tblGrid>
              <a:tr h="2385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385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47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DRACENA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47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JUNQUEIRÓPOLIS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623956"/>
                  </a:ext>
                </a:extLst>
              </a:tr>
              <a:tr h="247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TUPI PAULISTA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28413"/>
                  </a:ext>
                </a:extLst>
              </a:tr>
              <a:tr h="247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PANORAMA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25611"/>
                  </a:ext>
                </a:extLst>
              </a:tr>
              <a:tr h="247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PACAEMBU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47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MONTE CASTELO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385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PAULICÉIA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385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OURO VERDE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5060610-6D3B-4CBA-899F-3604EBD32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200741"/>
              </p:ext>
            </p:extLst>
          </p:nvPr>
        </p:nvGraphicFramePr>
        <p:xfrm>
          <a:off x="6677460" y="2136177"/>
          <a:ext cx="4899200" cy="3596075"/>
        </p:xfrm>
        <a:graphic>
          <a:graphicData uri="http://schemas.openxmlformats.org/drawingml/2006/table">
            <a:tbl>
              <a:tblPr/>
              <a:tblGrid>
                <a:gridCol w="1233044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01460">
                <a:tc gridSpan="2"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Gênero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CB22-0298-484C-B9A4-721AEC517C55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83047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146480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>
            <a:cxnSpLocks/>
          </p:cNvCxnSpPr>
          <p:nvPr/>
        </p:nvCxnSpPr>
        <p:spPr>
          <a:xfrm>
            <a:off x="6095999" y="1155889"/>
            <a:ext cx="1" cy="51150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0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704B7EB-8FB2-4D94-8862-CE4B2FF3E24F}"/>
              </a:ext>
            </a:extLst>
          </p:cNvPr>
          <p:cNvSpPr txBox="1"/>
          <p:nvPr/>
        </p:nvSpPr>
        <p:spPr>
          <a:xfrm>
            <a:off x="264552" y="115588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3" y="242563"/>
            <a:ext cx="7476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2E9F6A2-FACE-450B-B164-F54367DB1CE1}"/>
              </a:ext>
            </a:extLst>
          </p:cNvPr>
          <p:cNvSpPr/>
          <p:nvPr/>
        </p:nvSpPr>
        <p:spPr>
          <a:xfrm>
            <a:off x="7156179" y="5157187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  <a:p>
            <a:pPr algn="just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425F503C-DA45-45C0-90E1-7BB8CACBC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13361"/>
              </p:ext>
            </p:extLst>
          </p:nvPr>
        </p:nvGraphicFramePr>
        <p:xfrm>
          <a:off x="557923" y="1570277"/>
          <a:ext cx="5210175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Agrupar 20">
            <a:extLst>
              <a:ext uri="{FF2B5EF4-FFF2-40B4-BE49-F238E27FC236}">
                <a16:creationId xmlns:a16="http://schemas.microsoft.com/office/drawing/2014/main" id="{8F822ECD-1C36-4F62-9236-73F95B00AC92}"/>
              </a:ext>
            </a:extLst>
          </p:cNvPr>
          <p:cNvGrpSpPr/>
          <p:nvPr/>
        </p:nvGrpSpPr>
        <p:grpSpPr>
          <a:xfrm>
            <a:off x="6976640" y="913798"/>
            <a:ext cx="3461298" cy="4243389"/>
            <a:chOff x="0" y="0"/>
            <a:chExt cx="2237239" cy="2543175"/>
          </a:xfrm>
        </p:grpSpPr>
        <p:pic>
          <p:nvPicPr>
            <p:cNvPr id="22" name="Imagem 21" descr="Free vector graphic: Silhouette, Man, Women'S - Free Image ...">
              <a:extLst>
                <a:ext uri="{FF2B5EF4-FFF2-40B4-BE49-F238E27FC236}">
                  <a16:creationId xmlns:a16="http://schemas.microsoft.com/office/drawing/2014/main" id="{639A07C3-BCB8-476A-B306-528404F0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23" name="Imagem 22" descr="Free vector graphic: Silhouette, Man, Women'S - Free Image ...">
              <a:extLst>
                <a:ext uri="{FF2B5EF4-FFF2-40B4-BE49-F238E27FC236}">
                  <a16:creationId xmlns:a16="http://schemas.microsoft.com/office/drawing/2014/main" id="{24764DA9-647A-4163-8FD4-0BB87A3B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24" name="Gráfico 23">
              <a:extLst>
                <a:ext uri="{FF2B5EF4-FFF2-40B4-BE49-F238E27FC236}">
                  <a16:creationId xmlns:a16="http://schemas.microsoft.com/office/drawing/2014/main" id="{67D4B416-DC16-4923-A983-4AEE220045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5154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C4A9FF0D-897D-41AA-B4EF-A16758D9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966527"/>
              </p:ext>
            </p:extLst>
          </p:nvPr>
        </p:nvGraphicFramePr>
        <p:xfrm>
          <a:off x="-70883" y="1336336"/>
          <a:ext cx="5010150" cy="307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105133"/>
            <a:ext cx="1193213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C1FF1FA7-BD50-422D-863C-871A84E2A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124136"/>
              </p:ext>
            </p:extLst>
          </p:nvPr>
        </p:nvGraphicFramePr>
        <p:xfrm>
          <a:off x="6305267" y="1725490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53372"/>
              </p:ext>
            </p:extLst>
          </p:nvPr>
        </p:nvGraphicFramePr>
        <p:xfrm>
          <a:off x="193181" y="4725943"/>
          <a:ext cx="5976682" cy="885825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Base:</a:t>
                      </a:r>
                      <a:r>
                        <a:rPr lang="pt-BR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5,25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 entrevistados</a:t>
                      </a:r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entrevistados</a:t>
                      </a:r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047115"/>
              </p:ext>
            </p:extLst>
          </p:nvPr>
        </p:nvGraphicFramePr>
        <p:xfrm>
          <a:off x="64463" y="3919287"/>
          <a:ext cx="5976682" cy="793559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0F8ED5A4-C695-4C83-9C5F-C70E63225BF8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5846" y="5141890"/>
            <a:ext cx="638645" cy="6386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1682417-C72B-41F0-9534-A8CA6F629B52}"/>
              </a:ext>
            </a:extLst>
          </p:cNvPr>
          <p:cNvSpPr txBox="1"/>
          <p:nvPr/>
        </p:nvSpPr>
        <p:spPr>
          <a:xfrm>
            <a:off x="193181" y="5663068"/>
            <a:ext cx="11803413" cy="101566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>
            <a:defPPr>
              <a:defRPr lang="pt-BR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Dentre os beneficiários que procuraram cuidados de saúde e souberam responder </a:t>
            </a:r>
            <a:r>
              <a:rPr lang="pt-BR" b="1" dirty="0"/>
              <a:t>88,5% </a:t>
            </a:r>
            <a:r>
              <a:rPr lang="pt-BR" dirty="0"/>
              <a:t>conseguiram ter cuidados de saúde sempre ou na maioria das vezes, classificando o atributo em patamar de </a:t>
            </a:r>
            <a:r>
              <a:rPr lang="pt-BR" b="1" dirty="0"/>
              <a:t>Não Conformidade.  </a:t>
            </a:r>
            <a:r>
              <a:rPr lang="pt-BR" dirty="0"/>
              <a:t>Destaque para a opção Nunca com apenas </a:t>
            </a:r>
            <a:r>
              <a:rPr lang="pt-BR" b="1" dirty="0"/>
              <a:t>0,9% </a:t>
            </a:r>
            <a:r>
              <a:rPr lang="pt-BR" dirty="0"/>
              <a:t>de menções.</a:t>
            </a:r>
          </a:p>
          <a:p>
            <a:pPr algn="just"/>
            <a:r>
              <a:rPr lang="pt-BR" dirty="0"/>
              <a:t>Analisando os perfis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melhor avaliou com </a:t>
            </a:r>
            <a:r>
              <a:rPr lang="pt-BR" b="1" dirty="0"/>
              <a:t>89,0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menções, atribuindo um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</a:t>
            </a:r>
            <a:r>
              <a:rPr lang="pt-BR" dirty="0"/>
              <a:t>. Por </a:t>
            </a:r>
            <a:r>
              <a:rPr lang="pt-BR" b="1" dirty="0"/>
              <a:t>Faixa etária </a:t>
            </a:r>
            <a:r>
              <a:rPr lang="pt-BR" dirty="0"/>
              <a:t>quem melhor avaliou foram beneficiários de </a:t>
            </a:r>
            <a:r>
              <a:rPr lang="pt-BR" b="1" dirty="0"/>
              <a:t>18 a 20 anos</a:t>
            </a:r>
            <a:r>
              <a:rPr lang="pt-BR" dirty="0"/>
              <a:t>, com </a:t>
            </a:r>
            <a:r>
              <a:rPr lang="pt-BR" b="1" dirty="0"/>
              <a:t>100,0%</a:t>
            </a:r>
            <a:r>
              <a:rPr lang="pt-BR" dirty="0"/>
              <a:t> de menções positivas. Já o público </a:t>
            </a:r>
            <a:r>
              <a:rPr lang="pt-BR" b="1" dirty="0"/>
              <a:t>De</a:t>
            </a:r>
            <a:r>
              <a:rPr lang="pt-BR" dirty="0"/>
              <a:t> </a:t>
            </a:r>
            <a:r>
              <a:rPr lang="pt-BR" b="1" dirty="0"/>
              <a:t>41 a 50 anos </a:t>
            </a:r>
            <a:r>
              <a:rPr lang="pt-BR" dirty="0"/>
              <a:t>é o que menos conseguiu ter cuidados quando necessitou com </a:t>
            </a:r>
            <a:r>
              <a:rPr lang="pt-BR" b="1" dirty="0"/>
              <a:t>82,9%</a:t>
            </a:r>
            <a:r>
              <a:rPr lang="pt-BR" dirty="0"/>
              <a:t> classificando o atributo em patamar de </a:t>
            </a:r>
            <a:r>
              <a:rPr lang="pt-BR" b="1" dirty="0"/>
              <a:t>Conformidade.</a:t>
            </a:r>
          </a:p>
        </p:txBody>
      </p:sp>
      <p:sp>
        <p:nvSpPr>
          <p:cNvPr id="17" name="Retângulo Arredondado 12">
            <a:extLst>
              <a:ext uri="{FF2B5EF4-FFF2-40B4-BE49-F238E27FC236}">
                <a16:creationId xmlns:a16="http://schemas.microsoft.com/office/drawing/2014/main" id="{B03CA3E5-B003-4329-AF52-686465D94BCD}"/>
              </a:ext>
            </a:extLst>
          </p:cNvPr>
          <p:cNvSpPr/>
          <p:nvPr/>
        </p:nvSpPr>
        <p:spPr>
          <a:xfrm>
            <a:off x="7391707" y="1395486"/>
            <a:ext cx="4287682" cy="359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Perfis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Gênero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Faixa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etária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tângulo Arredondado 12">
            <a:extLst>
              <a:ext uri="{FF2B5EF4-FFF2-40B4-BE49-F238E27FC236}">
                <a16:creationId xmlns:a16="http://schemas.microsoft.com/office/drawing/2014/main" id="{DBC0C049-C141-4C0B-BCBA-6CD8ED4CFE66}"/>
              </a:ext>
            </a:extLst>
          </p:cNvPr>
          <p:cNvSpPr/>
          <p:nvPr/>
        </p:nvSpPr>
        <p:spPr>
          <a:xfrm>
            <a:off x="634155" y="1845462"/>
            <a:ext cx="900115" cy="5524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11,5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tângulo Arredondado 12">
            <a:extLst>
              <a:ext uri="{FF2B5EF4-FFF2-40B4-BE49-F238E27FC236}">
                <a16:creationId xmlns:a16="http://schemas.microsoft.com/office/drawing/2014/main" id="{3C7087B6-AF4F-4EFD-95A7-53C7B74FA2E1}"/>
              </a:ext>
            </a:extLst>
          </p:cNvPr>
          <p:cNvSpPr/>
          <p:nvPr/>
        </p:nvSpPr>
        <p:spPr>
          <a:xfrm>
            <a:off x="2647127" y="1858303"/>
            <a:ext cx="828001" cy="5524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bg1"/>
                </a:solidFill>
              </a:rPr>
              <a:t>Positivo 88,5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5972AB5-5AFC-4490-8492-D892A95B3FF7}"/>
              </a:ext>
            </a:extLst>
          </p:cNvPr>
          <p:cNvSpPr/>
          <p:nvPr/>
        </p:nvSpPr>
        <p:spPr>
          <a:xfrm>
            <a:off x="9647799" y="4286552"/>
            <a:ext cx="2166936" cy="14040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6FD2EEC-A1D6-461E-8BEA-E5664D5EDB21}"/>
              </a:ext>
            </a:extLst>
          </p:cNvPr>
          <p:cNvSpPr/>
          <p:nvPr/>
        </p:nvSpPr>
        <p:spPr>
          <a:xfrm>
            <a:off x="9656128" y="3195518"/>
            <a:ext cx="2166936" cy="140400"/>
          </a:xfrm>
          <a:prstGeom prst="rect">
            <a:avLst/>
          </a:prstGeom>
          <a:noFill/>
          <a:ln w="12700" cap="flat" cmpd="sng" algn="ctr">
            <a:solidFill>
              <a:srgbClr val="71AD48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B7295EA-540F-4F11-B7C3-EAD503166C17}"/>
              </a:ext>
            </a:extLst>
          </p:cNvPr>
          <p:cNvSpPr/>
          <p:nvPr/>
        </p:nvSpPr>
        <p:spPr>
          <a:xfrm>
            <a:off x="9664456" y="2300753"/>
            <a:ext cx="2166936" cy="140400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</p:spTree>
    <p:extLst>
      <p:ext uri="{BB962C8B-B14F-4D97-AF65-F5344CB8AC3E}">
        <p14:creationId xmlns:p14="http://schemas.microsoft.com/office/powerpoint/2010/main" val="1754082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A0143059-F226-4A48-9C7E-33D50AB3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292975"/>
              </p:ext>
            </p:extLst>
          </p:nvPr>
        </p:nvGraphicFramePr>
        <p:xfrm>
          <a:off x="-30398" y="1448864"/>
          <a:ext cx="4740595" cy="297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37402"/>
              </p:ext>
            </p:extLst>
          </p:nvPr>
        </p:nvGraphicFramePr>
        <p:xfrm>
          <a:off x="117211" y="3895451"/>
          <a:ext cx="5593778" cy="638175"/>
        </p:xfrm>
        <a:graphic>
          <a:graphicData uri="http://schemas.openxmlformats.org/drawingml/2006/table">
            <a:tbl>
              <a:tblPr/>
              <a:tblGrid>
                <a:gridCol w="1104944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04944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04944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04944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587001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587001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31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19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19731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3189"/>
              </p:ext>
            </p:extLst>
          </p:nvPr>
        </p:nvGraphicFramePr>
        <p:xfrm>
          <a:off x="108334" y="4675440"/>
          <a:ext cx="5727604" cy="826299"/>
        </p:xfrm>
        <a:graphic>
          <a:graphicData uri="http://schemas.openxmlformats.org/drawingml/2006/table">
            <a:tbl>
              <a:tblPr/>
              <a:tblGrid>
                <a:gridCol w="5727604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7065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6,45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28158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7065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7065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385F3A-2E48-4057-9239-81B99959D662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22" name="Retângulo Arredondado 12">
            <a:extLst>
              <a:ext uri="{FF2B5EF4-FFF2-40B4-BE49-F238E27FC236}">
                <a16:creationId xmlns:a16="http://schemas.microsoft.com/office/drawing/2014/main" id="{17430096-0F23-40F1-A9A2-D3848B298DEA}"/>
              </a:ext>
            </a:extLst>
          </p:cNvPr>
          <p:cNvSpPr/>
          <p:nvPr/>
        </p:nvSpPr>
        <p:spPr>
          <a:xfrm>
            <a:off x="2570341" y="2042666"/>
            <a:ext cx="910393" cy="5326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</a:t>
            </a:r>
            <a:b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88,6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1" name="Retângulo Arredondado 12">
            <a:extLst>
              <a:ext uri="{FF2B5EF4-FFF2-40B4-BE49-F238E27FC236}">
                <a16:creationId xmlns:a16="http://schemas.microsoft.com/office/drawing/2014/main" id="{8EBB632B-8522-4BB8-A962-EB3D97195466}"/>
              </a:ext>
            </a:extLst>
          </p:cNvPr>
          <p:cNvSpPr/>
          <p:nvPr/>
        </p:nvSpPr>
        <p:spPr>
          <a:xfrm>
            <a:off x="645174" y="2027412"/>
            <a:ext cx="910394" cy="5326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Negativo</a:t>
            </a:r>
            <a:b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11,4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C362031-A264-44D6-8AAE-9D9B94C3CDEC}"/>
              </a:ext>
            </a:extLst>
          </p:cNvPr>
          <p:cNvSpPr txBox="1"/>
          <p:nvPr/>
        </p:nvSpPr>
        <p:spPr>
          <a:xfrm>
            <a:off x="147547" y="5602508"/>
            <a:ext cx="11803413" cy="106668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>
            <a:defPPr>
              <a:defRPr lang="pt-BR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Dentre os beneficiários que necessitaram de atenção imediata e souberam responder, </a:t>
            </a:r>
            <a:r>
              <a:rPr lang="pt-BR" b="1" dirty="0"/>
              <a:t>88,6%</a:t>
            </a:r>
            <a:r>
              <a:rPr lang="pt-BR" dirty="0"/>
              <a:t> conseguiram atendimento sempre  ou na maioria das vezes. Destaque positivo para a opção Nunca com </a:t>
            </a:r>
            <a:r>
              <a:rPr lang="pt-BR" b="1" dirty="0"/>
              <a:t>1,9 % </a:t>
            </a:r>
            <a:r>
              <a:rPr lang="pt-BR" dirty="0"/>
              <a:t>de menções.</a:t>
            </a:r>
          </a:p>
          <a:p>
            <a:pPr algn="just"/>
            <a:r>
              <a:rPr lang="pt-BR" dirty="0"/>
              <a:t>Analisando os perfis, o publico </a:t>
            </a:r>
            <a:r>
              <a:rPr lang="pt-BR" b="1" dirty="0"/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foram os que melhor avaliaram 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90,7%,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patamar de </a:t>
            </a:r>
            <a:r>
              <a:rPr lang="pt-BR" b="1" dirty="0"/>
              <a:t>Excelência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dirty="0"/>
              <a:t> Por Faixa etária quem melhor avaliou foram beneficiários </a:t>
            </a:r>
            <a:r>
              <a:rPr lang="pt-BR" b="1" dirty="0"/>
              <a:t> De 18 a 20 anos </a:t>
            </a:r>
            <a:r>
              <a:rPr lang="pt-BR" dirty="0"/>
              <a:t>com </a:t>
            </a:r>
            <a:r>
              <a:rPr lang="pt-BR" b="1" dirty="0"/>
              <a:t>100,0% </a:t>
            </a:r>
            <a:r>
              <a:rPr lang="pt-BR" dirty="0"/>
              <a:t>de menções positivas, classificando o atributo em patamar máximo de</a:t>
            </a:r>
            <a:r>
              <a:rPr lang="pt-BR" b="1" dirty="0"/>
              <a:t> Excelência</a:t>
            </a:r>
            <a:r>
              <a:rPr lang="pt-BR" dirty="0"/>
              <a:t>. Já o público de  </a:t>
            </a:r>
            <a:r>
              <a:rPr lang="pt-BR" b="1" dirty="0"/>
              <a:t>31 a 40 anos </a:t>
            </a:r>
            <a:r>
              <a:rPr lang="pt-BR" dirty="0"/>
              <a:t>é o que menos conseguiu ter cuidados quando necessitou, com </a:t>
            </a:r>
            <a:r>
              <a:rPr lang="pt-BR" b="1" dirty="0"/>
              <a:t>83,7% </a:t>
            </a:r>
            <a:r>
              <a:rPr lang="pt-BR" dirty="0"/>
              <a:t>de menções positivas</a:t>
            </a:r>
            <a:r>
              <a:rPr lang="pt-BR" b="1" dirty="0"/>
              <a:t>,</a:t>
            </a:r>
            <a:r>
              <a:rPr lang="pt-BR" dirty="0"/>
              <a:t> classificando o atributo no patamar de </a:t>
            </a:r>
            <a:r>
              <a:rPr lang="pt-BR" b="1" dirty="0"/>
              <a:t>Conformidade.</a:t>
            </a:r>
          </a:p>
        </p:txBody>
      </p:sp>
      <p:sp>
        <p:nvSpPr>
          <p:cNvPr id="19" name="Retângulo Arredondado 12">
            <a:extLst>
              <a:ext uri="{FF2B5EF4-FFF2-40B4-BE49-F238E27FC236}">
                <a16:creationId xmlns:a16="http://schemas.microsoft.com/office/drawing/2014/main" id="{9AF50D1E-0D1D-421F-B58C-FEA8654ADDCD}"/>
              </a:ext>
            </a:extLst>
          </p:cNvPr>
          <p:cNvSpPr/>
          <p:nvPr/>
        </p:nvSpPr>
        <p:spPr>
          <a:xfrm>
            <a:off x="7391707" y="1412602"/>
            <a:ext cx="4287682" cy="359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Perfis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Gênero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Faixa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etária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99231FD1-0BAF-43BD-92CE-94DF7A929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062202"/>
              </p:ext>
            </p:extLst>
          </p:nvPr>
        </p:nvGraphicFramePr>
        <p:xfrm>
          <a:off x="6356064" y="1720943"/>
          <a:ext cx="5458670" cy="3440430"/>
        </p:xfrm>
        <a:graphic>
          <a:graphicData uri="http://schemas.openxmlformats.org/drawingml/2006/table">
            <a:tbl>
              <a:tblPr/>
              <a:tblGrid>
                <a:gridCol w="109173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9173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91734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9173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91734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4585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84804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322948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060766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67535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989621"/>
                  </a:ext>
                </a:extLst>
              </a:tr>
            </a:tbl>
          </a:graphicData>
        </a:graphic>
      </p:graphicFrame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3601" y="5097719"/>
            <a:ext cx="638645" cy="638645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2F35BB4-0345-4DCB-84C8-10DE38280EBE}"/>
              </a:ext>
            </a:extLst>
          </p:cNvPr>
          <p:cNvSpPr/>
          <p:nvPr/>
        </p:nvSpPr>
        <p:spPr>
          <a:xfrm>
            <a:off x="9647798" y="3918287"/>
            <a:ext cx="2166936" cy="14040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C80B8D1-14B3-4874-82B0-E78FCFF434D6}"/>
              </a:ext>
            </a:extLst>
          </p:cNvPr>
          <p:cNvSpPr/>
          <p:nvPr/>
        </p:nvSpPr>
        <p:spPr>
          <a:xfrm>
            <a:off x="9647798" y="3188197"/>
            <a:ext cx="2166936" cy="141082"/>
          </a:xfrm>
          <a:prstGeom prst="rect">
            <a:avLst/>
          </a:prstGeom>
          <a:noFill/>
          <a:ln w="12700" cap="flat" cmpd="sng" algn="ctr">
            <a:solidFill>
              <a:srgbClr val="71AD48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C65C0C8-730E-4B4E-A729-2DDA1CB6DEB5}"/>
              </a:ext>
            </a:extLst>
          </p:cNvPr>
          <p:cNvSpPr/>
          <p:nvPr/>
        </p:nvSpPr>
        <p:spPr>
          <a:xfrm>
            <a:off x="9647798" y="2654333"/>
            <a:ext cx="2166936" cy="140400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</p:spTree>
    <p:extLst>
      <p:ext uri="{BB962C8B-B14F-4D97-AF65-F5344CB8AC3E}">
        <p14:creationId xmlns:p14="http://schemas.microsoft.com/office/powerpoint/2010/main" val="2649272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1781920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667020"/>
              </p:ext>
            </p:extLst>
          </p:nvPr>
        </p:nvGraphicFramePr>
        <p:xfrm>
          <a:off x="6624931" y="1895354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97,0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93,0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91770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Margem de Erro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pt-BR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5,33</a:t>
                      </a:r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745AA2-B99F-451C-9C98-22C1D3F1C24D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65AE10E-E601-4EFF-82E4-A01887FEF9A7}"/>
              </a:ext>
            </a:extLst>
          </p:cNvPr>
          <p:cNvSpPr/>
          <p:nvPr/>
        </p:nvSpPr>
        <p:spPr>
          <a:xfrm>
            <a:off x="10034146" y="4579754"/>
            <a:ext cx="1713706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12" descr="Fala com preenchimento sólido">
            <a:extLst>
              <a:ext uri="{FF2B5EF4-FFF2-40B4-BE49-F238E27FC236}">
                <a16:creationId xmlns:a16="http://schemas.microsoft.com/office/drawing/2014/main" id="{8CE479D6-3F2E-4C85-87E5-71807351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9303" y="4868847"/>
            <a:ext cx="638645" cy="638645"/>
          </a:xfrm>
          <a:prstGeom prst="rect">
            <a:avLst/>
          </a:prstGeom>
        </p:spPr>
      </p:pic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05010F8D-DB2A-4D32-8F5D-633295AF6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79310"/>
              </p:ext>
            </p:extLst>
          </p:nvPr>
        </p:nvGraphicFramePr>
        <p:xfrm>
          <a:off x="167162" y="3863187"/>
          <a:ext cx="2652621" cy="630615"/>
        </p:xfrm>
        <a:graphic>
          <a:graphicData uri="http://schemas.openxmlformats.org/drawingml/2006/table">
            <a:tbl>
              <a:tblPr/>
              <a:tblGrid>
                <a:gridCol w="884207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84207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84207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2776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76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76463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D2533EB9-B584-4CCE-967A-1331E13F163A}"/>
              </a:ext>
            </a:extLst>
          </p:cNvPr>
          <p:cNvSpPr/>
          <p:nvPr/>
        </p:nvSpPr>
        <p:spPr>
          <a:xfrm>
            <a:off x="72571" y="5435999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relação à comunicação dentre os beneficiários que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que receberam comunicação do plano de saúde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89,9%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relatam não ter recebido comunicação nos últimos 12 meses, um índice elevado o que cabe um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é o que mais recebe comunicação do plano,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quem mais recebe comunicação são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27,9%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positiva. O público com menor frequência de contato são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apresentando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para 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um índice elevado o que cabe um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B5CC3DD-9A78-4E2C-B6E1-FCF4C1DE31AC}"/>
              </a:ext>
            </a:extLst>
          </p:cNvPr>
          <p:cNvSpPr/>
          <p:nvPr/>
        </p:nvSpPr>
        <p:spPr>
          <a:xfrm>
            <a:off x="8320440" y="3549473"/>
            <a:ext cx="1713706" cy="216000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CCEDD9D-362C-4541-9E76-1AACC8C67CC8}"/>
              </a:ext>
            </a:extLst>
          </p:cNvPr>
          <p:cNvSpPr/>
          <p:nvPr/>
        </p:nvSpPr>
        <p:spPr>
          <a:xfrm>
            <a:off x="10015947" y="2537181"/>
            <a:ext cx="1713706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907AD9E-048B-494D-8E92-760ECD0F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383152"/>
              </p:ext>
            </p:extLst>
          </p:nvPr>
        </p:nvGraphicFramePr>
        <p:xfrm>
          <a:off x="312209" y="1793623"/>
          <a:ext cx="3643312" cy="227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26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Gráfico 41">
            <a:extLst>
              <a:ext uri="{FF2B5EF4-FFF2-40B4-BE49-F238E27FC236}">
                <a16:creationId xmlns:a16="http://schemas.microsoft.com/office/drawing/2014/main" id="{22A1DE04-5B55-4231-89D1-977C62DE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07912"/>
              </p:ext>
            </p:extLst>
          </p:nvPr>
        </p:nvGraphicFramePr>
        <p:xfrm>
          <a:off x="-4715" y="1875189"/>
          <a:ext cx="4445794" cy="301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166344"/>
              </p:ext>
            </p:extLst>
          </p:nvPr>
        </p:nvGraphicFramePr>
        <p:xfrm>
          <a:off x="137813" y="4360887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:a16="http://schemas.microsoft.com/office/drawing/2014/main" id="{DD44DF35-513A-4573-856E-802A345B0DEC}"/>
              </a:ext>
            </a:extLst>
          </p:cNvPr>
          <p:cNvSpPr/>
          <p:nvPr/>
        </p:nvSpPr>
        <p:spPr>
          <a:xfrm>
            <a:off x="6101168" y="3888428"/>
            <a:ext cx="5837546" cy="2796041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avaliam satisfatoriamente, com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para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chegam a  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com isso observamos que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16,7pp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 as menções positivas, indicando probabilidade de migração da satisfação para não satisfação.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é o que melhor avalia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87,8,%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por faixa etária, todos os beneficiários avaliaram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sendo os mais satisfeitos os respondentes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positivas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patamar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máximo de Excelência, 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são 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51 a 60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71,4%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55105"/>
              </p:ext>
            </p:extLst>
          </p:nvPr>
        </p:nvGraphicFramePr>
        <p:xfrm>
          <a:off x="9090248" y="1754248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T2B*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A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735807" y="187908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0B19A8F9-F341-479D-B343-D9473D637406}"/>
              </a:ext>
            </a:extLst>
          </p:cNvPr>
          <p:cNvSpPr/>
          <p:nvPr/>
        </p:nvSpPr>
        <p:spPr>
          <a:xfrm>
            <a:off x="2716566" y="2061979"/>
            <a:ext cx="1610675" cy="2535881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57" name="Círculo Q4">
            <a:extLst>
              <a:ext uri="{FF2B5EF4-FFF2-40B4-BE49-F238E27FC236}">
                <a16:creationId xmlns:a16="http://schemas.microsoft.com/office/drawing/2014/main" id="{BF5DC169-89EF-4922-A1AD-B14DB1D347AC}"/>
              </a:ext>
            </a:extLst>
          </p:cNvPr>
          <p:cNvSpPr/>
          <p:nvPr/>
        </p:nvSpPr>
        <p:spPr>
          <a:xfrm>
            <a:off x="3171943" y="1691893"/>
            <a:ext cx="688935" cy="642313"/>
          </a:xfrm>
          <a:prstGeom prst="ellipse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83,3</a:t>
            </a: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60451"/>
              </p:ext>
            </p:extLst>
          </p:nvPr>
        </p:nvGraphicFramePr>
        <p:xfrm>
          <a:off x="119352" y="5080321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246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5,13</a:t>
                      </a:r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7BABB6-F1C5-40AF-9415-4A5832D88656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5840" y="3317651"/>
            <a:ext cx="638645" cy="638645"/>
          </a:xfrm>
          <a:prstGeom prst="rect">
            <a:avLst/>
          </a:prstGeom>
        </p:spPr>
      </p:pic>
      <p:sp>
        <p:nvSpPr>
          <p:cNvPr id="62" name="Retângulo 61">
            <a:extLst>
              <a:ext uri="{FF2B5EF4-FFF2-40B4-BE49-F238E27FC236}">
                <a16:creationId xmlns:a16="http://schemas.microsoft.com/office/drawing/2014/main" id="{46B30A06-D55D-4EE4-944B-BA76DE3D28A6}"/>
              </a:ext>
            </a:extLst>
          </p:cNvPr>
          <p:cNvSpPr/>
          <p:nvPr/>
        </p:nvSpPr>
        <p:spPr>
          <a:xfrm>
            <a:off x="9118705" y="3060537"/>
            <a:ext cx="2848466" cy="25337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F510612F-E9B3-40DF-9259-A7CED693D606}"/>
              </a:ext>
            </a:extLst>
          </p:cNvPr>
          <p:cNvGrpSpPr/>
          <p:nvPr/>
        </p:nvGrpSpPr>
        <p:grpSpPr>
          <a:xfrm>
            <a:off x="119352" y="6047425"/>
            <a:ext cx="4024269" cy="637044"/>
            <a:chOff x="157406" y="5740245"/>
            <a:chExt cx="4024269" cy="637044"/>
          </a:xfrm>
        </p:grpSpPr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3517FA7F-5895-4D99-8E83-2BDE7427A628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Arredondado 81">
              <a:extLst>
                <a:ext uri="{FF2B5EF4-FFF2-40B4-BE49-F238E27FC236}">
                  <a16:creationId xmlns:a16="http://schemas.microsoft.com/office/drawing/2014/main" id="{ECE5A479-E655-4AD2-BF15-566921666880}"/>
                </a:ext>
              </a:extLst>
            </p:cNvPr>
            <p:cNvSpPr/>
            <p:nvPr/>
          </p:nvSpPr>
          <p:spPr>
            <a:xfrm>
              <a:off x="273189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90 a 100</a:t>
              </a:r>
            </a:p>
          </p:txBody>
        </p:sp>
        <p:sp>
          <p:nvSpPr>
            <p:cNvPr id="48" name="Retângulo Arredondado 82">
              <a:extLst>
                <a:ext uri="{FF2B5EF4-FFF2-40B4-BE49-F238E27FC236}">
                  <a16:creationId xmlns:a16="http://schemas.microsoft.com/office/drawing/2014/main" id="{28C8743A-7F2C-485C-84BF-32FB4106E861}"/>
                </a:ext>
              </a:extLst>
            </p:cNvPr>
            <p:cNvSpPr/>
            <p:nvPr/>
          </p:nvSpPr>
          <p:spPr>
            <a:xfrm>
              <a:off x="1304886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9" name="Retângulo Arredondado 84">
              <a:extLst>
                <a:ext uri="{FF2B5EF4-FFF2-40B4-BE49-F238E27FC236}">
                  <a16:creationId xmlns:a16="http://schemas.microsoft.com/office/drawing/2014/main" id="{87F071AB-832B-4BD3-A1D3-9B775D739926}"/>
                </a:ext>
              </a:extLst>
            </p:cNvPr>
            <p:cNvSpPr/>
            <p:nvPr/>
          </p:nvSpPr>
          <p:spPr>
            <a:xfrm>
              <a:off x="2695273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0 a 79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7F5D2D7C-F9AE-4E91-953D-D5C8DE779922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1F1AE84D-D64C-43FE-A99E-46F2516F367D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6524FA1D-4968-4D6F-A5B7-A5D3DE66EC75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9F0A1297-4EF4-47C2-958F-8414FD38967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FC92FF-4CE0-4FF8-A7A4-FCC3BFFCAA73}"/>
              </a:ext>
            </a:extLst>
          </p:cNvPr>
          <p:cNvSpPr txBox="1"/>
          <p:nvPr/>
        </p:nvSpPr>
        <p:spPr>
          <a:xfrm>
            <a:off x="8985403" y="3599303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404040"/>
                </a:solidFill>
                <a:latin typeface="Calibri" panose="020F0502020204030204" pitchFamily="34" charset="0"/>
              </a:rPr>
              <a:t>*T2B = soma de Bom e Muito Bom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E1122400-9DD7-4E8A-AE5C-29BCA7A57D24}"/>
              </a:ext>
            </a:extLst>
          </p:cNvPr>
          <p:cNvSpPr/>
          <p:nvPr/>
        </p:nvSpPr>
        <p:spPr>
          <a:xfrm>
            <a:off x="9090248" y="2013049"/>
            <a:ext cx="2848466" cy="25337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2EC7F7C9-833A-4242-BC21-E89FDD8BD1B4}"/>
              </a:ext>
            </a:extLst>
          </p:cNvPr>
          <p:cNvGrpSpPr/>
          <p:nvPr/>
        </p:nvGrpSpPr>
        <p:grpSpPr>
          <a:xfrm>
            <a:off x="6650234" y="1586576"/>
            <a:ext cx="2408399" cy="2376001"/>
            <a:chOff x="0" y="0"/>
            <a:chExt cx="2237239" cy="2543175"/>
          </a:xfrm>
        </p:grpSpPr>
        <p:pic>
          <p:nvPicPr>
            <p:cNvPr id="44" name="Imagem 43" descr="Free vector graphic: Silhouette, Man, Women'S - Free Image ...">
              <a:extLst>
                <a:ext uri="{FF2B5EF4-FFF2-40B4-BE49-F238E27FC236}">
                  <a16:creationId xmlns:a16="http://schemas.microsoft.com/office/drawing/2014/main" id="{17995335-6239-4195-BA99-B1549D85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45" name="Imagem 44" descr="Free vector graphic: Silhouette, Man, Women'S - Free Image ...">
              <a:extLst>
                <a:ext uri="{FF2B5EF4-FFF2-40B4-BE49-F238E27FC236}">
                  <a16:creationId xmlns:a16="http://schemas.microsoft.com/office/drawing/2014/main" id="{B676FA64-688E-493D-AC01-B808A6C0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46" name="Gráfico 45">
              <a:extLst>
                <a:ext uri="{FF2B5EF4-FFF2-40B4-BE49-F238E27FC236}">
                  <a16:creationId xmlns:a16="http://schemas.microsoft.com/office/drawing/2014/main" id="{9830CE51-37DA-4BE8-8766-A62BB5DD97E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1447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202152"/>
              </p:ext>
            </p:extLst>
          </p:nvPr>
        </p:nvGraphicFramePr>
        <p:xfrm>
          <a:off x="53065" y="4374673"/>
          <a:ext cx="5610318" cy="793559"/>
        </p:xfrm>
        <a:graphic>
          <a:graphicData uri="http://schemas.openxmlformats.org/drawingml/2006/table">
            <a:tbl>
              <a:tblPr/>
              <a:tblGrid>
                <a:gridCol w="801474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01474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01474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01474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01474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01474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01474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40" name="Retângulo 39">
            <a:extLst>
              <a:ext uri="{FF2B5EF4-FFF2-40B4-BE49-F238E27FC236}">
                <a16:creationId xmlns:a16="http://schemas.microsoft.com/office/drawing/2014/main" id="{01D38741-E9A4-40F6-A3BD-9CA190017297}"/>
              </a:ext>
            </a:extLst>
          </p:cNvPr>
          <p:cNvSpPr/>
          <p:nvPr/>
        </p:nvSpPr>
        <p:spPr>
          <a:xfrm>
            <a:off x="2538447" y="2145039"/>
            <a:ext cx="1481857" cy="2535718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C8F3A137-48E9-4DCB-93AB-C797EFF08AA0}"/>
              </a:ext>
            </a:extLst>
          </p:cNvPr>
          <p:cNvSpPr/>
          <p:nvPr/>
        </p:nvSpPr>
        <p:spPr>
          <a:xfrm>
            <a:off x="6094627" y="4049980"/>
            <a:ext cx="5850687" cy="264263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74,9%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2,2%.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26,5pp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alisando por perfil,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é o que melhor avalia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publico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mais satisfeitos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100,0%,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51 a 60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são os menos satisfeitos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63,9%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26982"/>
              </p:ext>
            </p:extLst>
          </p:nvPr>
        </p:nvGraphicFramePr>
        <p:xfrm>
          <a:off x="9090248" y="1956507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50" name="Círculo Q5">
            <a:extLst>
              <a:ext uri="{FF2B5EF4-FFF2-40B4-BE49-F238E27FC236}">
                <a16:creationId xmlns:a16="http://schemas.microsoft.com/office/drawing/2014/main" id="{E8024A0E-6C0A-4EE8-BE66-2590EFAFCB92}"/>
              </a:ext>
            </a:extLst>
          </p:cNvPr>
          <p:cNvSpPr/>
          <p:nvPr/>
        </p:nvSpPr>
        <p:spPr>
          <a:xfrm>
            <a:off x="2975443" y="1815467"/>
            <a:ext cx="688935" cy="642313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bg1"/>
                </a:solidFill>
              </a:rPr>
              <a:t>74,9</a:t>
            </a:r>
          </a:p>
        </p:txBody>
      </p:sp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62198"/>
              </p:ext>
            </p:extLst>
          </p:nvPr>
        </p:nvGraphicFramePr>
        <p:xfrm>
          <a:off x="89302" y="5192757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</a:t>
                      </a:r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5,40</a:t>
                      </a:r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FA580050-D83C-4E4E-99E7-CEAF0EBA11F6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665684" y="1656184"/>
            <a:ext cx="1629083" cy="100864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B4A4331-55B4-450B-A2C4-849E3E14840F}"/>
              </a:ext>
            </a:extLst>
          </p:cNvPr>
          <p:cNvSpPr/>
          <p:nvPr/>
        </p:nvSpPr>
        <p:spPr>
          <a:xfrm>
            <a:off x="9104569" y="3267726"/>
            <a:ext cx="2834145" cy="22840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6209" y="3473022"/>
            <a:ext cx="638645" cy="638645"/>
          </a:xfrm>
          <a:prstGeom prst="rect">
            <a:avLst/>
          </a:prstGeom>
        </p:spPr>
      </p:pic>
      <p:grpSp>
        <p:nvGrpSpPr>
          <p:cNvPr id="48" name="Agrupar 47">
            <a:extLst>
              <a:ext uri="{FF2B5EF4-FFF2-40B4-BE49-F238E27FC236}">
                <a16:creationId xmlns:a16="http://schemas.microsoft.com/office/drawing/2014/main" id="{D87BF22B-4DA9-4564-850F-7DFCC5DDD13F}"/>
              </a:ext>
            </a:extLst>
          </p:cNvPr>
          <p:cNvGrpSpPr/>
          <p:nvPr/>
        </p:nvGrpSpPr>
        <p:grpSpPr>
          <a:xfrm>
            <a:off x="-13380" y="6079509"/>
            <a:ext cx="4024269" cy="637044"/>
            <a:chOff x="157406" y="5740245"/>
            <a:chExt cx="4024269" cy="637044"/>
          </a:xfrm>
        </p:grpSpPr>
        <p:sp>
          <p:nvSpPr>
            <p:cNvPr id="55" name="Retângulo: Cantos Arredondados 54">
              <a:extLst>
                <a:ext uri="{FF2B5EF4-FFF2-40B4-BE49-F238E27FC236}">
                  <a16:creationId xmlns:a16="http://schemas.microsoft.com/office/drawing/2014/main" id="{66A7333B-88C1-46F4-8C3F-3C9B114367F7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Arredondado 81">
              <a:extLst>
                <a:ext uri="{FF2B5EF4-FFF2-40B4-BE49-F238E27FC236}">
                  <a16:creationId xmlns:a16="http://schemas.microsoft.com/office/drawing/2014/main" id="{69B5DB7B-D7D3-4AC4-8C49-CE2651ED0937}"/>
                </a:ext>
              </a:extLst>
            </p:cNvPr>
            <p:cNvSpPr/>
            <p:nvPr/>
          </p:nvSpPr>
          <p:spPr>
            <a:xfrm>
              <a:off x="273189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90 a 100</a:t>
              </a:r>
            </a:p>
          </p:txBody>
        </p:sp>
        <p:sp>
          <p:nvSpPr>
            <p:cNvPr id="57" name="Retângulo Arredondado 82">
              <a:extLst>
                <a:ext uri="{FF2B5EF4-FFF2-40B4-BE49-F238E27FC236}">
                  <a16:creationId xmlns:a16="http://schemas.microsoft.com/office/drawing/2014/main" id="{EFC05DA3-47A3-4C27-8CD4-5B38FC8ABB88}"/>
                </a:ext>
              </a:extLst>
            </p:cNvPr>
            <p:cNvSpPr/>
            <p:nvPr/>
          </p:nvSpPr>
          <p:spPr>
            <a:xfrm>
              <a:off x="1304886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8" name="Retângulo Arredondado 84">
              <a:extLst>
                <a:ext uri="{FF2B5EF4-FFF2-40B4-BE49-F238E27FC236}">
                  <a16:creationId xmlns:a16="http://schemas.microsoft.com/office/drawing/2014/main" id="{8E9522F1-E71D-43AF-89BE-BD31A69FD754}"/>
                </a:ext>
              </a:extLst>
            </p:cNvPr>
            <p:cNvSpPr/>
            <p:nvPr/>
          </p:nvSpPr>
          <p:spPr>
            <a:xfrm>
              <a:off x="2695273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0 a 79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5D89B36B-87A9-4771-98F3-310075F97B90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2016E784-2468-49BE-B2A8-F39E93729C3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08A23C65-8676-41CD-8080-D72EBBC47601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250CE817-7A69-4346-B358-C6D382B893B0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A0622CB-652A-421E-92E0-4DD37CC3BB85}"/>
              </a:ext>
            </a:extLst>
          </p:cNvPr>
          <p:cNvSpPr txBox="1"/>
          <p:nvPr/>
        </p:nvSpPr>
        <p:spPr>
          <a:xfrm>
            <a:off x="8991717" y="3861361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404040"/>
                </a:solidFill>
                <a:latin typeface="Calibri" panose="020F0502020204030204" pitchFamily="34" charset="0"/>
              </a:rPr>
              <a:t>*T2B = soma de Bom e Muito Bom</a:t>
            </a: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CA5D10D1-02F4-4A17-88CD-0D38AB90F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471858"/>
              </p:ext>
            </p:extLst>
          </p:nvPr>
        </p:nvGraphicFramePr>
        <p:xfrm>
          <a:off x="-144161" y="2271674"/>
          <a:ext cx="4433887" cy="264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8" name="Agrupar 37">
            <a:extLst>
              <a:ext uri="{FF2B5EF4-FFF2-40B4-BE49-F238E27FC236}">
                <a16:creationId xmlns:a16="http://schemas.microsoft.com/office/drawing/2014/main" id="{0C23B0C4-4C89-4749-89B7-0072C68B73F7}"/>
              </a:ext>
            </a:extLst>
          </p:cNvPr>
          <p:cNvGrpSpPr/>
          <p:nvPr/>
        </p:nvGrpSpPr>
        <p:grpSpPr>
          <a:xfrm>
            <a:off x="6591507" y="1646243"/>
            <a:ext cx="2408399" cy="2376001"/>
            <a:chOff x="0" y="0"/>
            <a:chExt cx="2237239" cy="2543175"/>
          </a:xfrm>
        </p:grpSpPr>
        <p:pic>
          <p:nvPicPr>
            <p:cNvPr id="39" name="Imagem 38" descr="Free vector graphic: Silhouette, Man, Women'S - Free Image ...">
              <a:extLst>
                <a:ext uri="{FF2B5EF4-FFF2-40B4-BE49-F238E27FC236}">
                  <a16:creationId xmlns:a16="http://schemas.microsoft.com/office/drawing/2014/main" id="{E0F922B6-2453-4C34-B0AF-AB3012FE6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41" name="Imagem 40" descr="Free vector graphic: Silhouette, Man, Women'S - Free Image ...">
              <a:extLst>
                <a:ext uri="{FF2B5EF4-FFF2-40B4-BE49-F238E27FC236}">
                  <a16:creationId xmlns:a16="http://schemas.microsoft.com/office/drawing/2014/main" id="{28518B63-F085-48A7-916D-AE6DF2A9A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42" name="Gráfico 41">
              <a:extLst>
                <a:ext uri="{FF2B5EF4-FFF2-40B4-BE49-F238E27FC236}">
                  <a16:creationId xmlns:a16="http://schemas.microsoft.com/office/drawing/2014/main" id="{2AEA3836-F563-4068-B93A-206E511AB7E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139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0627"/>
              </p:ext>
            </p:extLst>
          </p:nvPr>
        </p:nvGraphicFramePr>
        <p:xfrm>
          <a:off x="9090248" y="1916659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32833"/>
              </p:ext>
            </p:extLst>
          </p:nvPr>
        </p:nvGraphicFramePr>
        <p:xfrm>
          <a:off x="134467" y="4510784"/>
          <a:ext cx="5319853" cy="748073"/>
        </p:xfrm>
        <a:graphic>
          <a:graphicData uri="http://schemas.openxmlformats.org/drawingml/2006/table">
            <a:tbl>
              <a:tblPr/>
              <a:tblGrid>
                <a:gridCol w="7599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599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599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599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759979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759979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759979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294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09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09331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593500"/>
              </p:ext>
            </p:extLst>
          </p:nvPr>
        </p:nvGraphicFramePr>
        <p:xfrm>
          <a:off x="89279" y="5176912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5,26</a:t>
                      </a:r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A7496840-69CB-42A3-9BED-2997006DE982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Canais de atendimento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D0D1ECFD-A109-486B-9FBA-4FA350F33B09}"/>
              </a:ext>
            </a:extLst>
          </p:cNvPr>
          <p:cNvSpPr/>
          <p:nvPr/>
        </p:nvSpPr>
        <p:spPr>
          <a:xfrm>
            <a:off x="9097408" y="2952392"/>
            <a:ext cx="2834145" cy="240254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5288" y="3627630"/>
            <a:ext cx="638645" cy="638645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82941C34-6CDF-47DC-BF97-53505C31A1A7}"/>
              </a:ext>
            </a:extLst>
          </p:cNvPr>
          <p:cNvSpPr/>
          <p:nvPr/>
        </p:nvSpPr>
        <p:spPr>
          <a:xfrm>
            <a:off x="6065254" y="4165665"/>
            <a:ext cx="5873460" cy="245804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o plano de saúde e souberam responder,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76,9%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avaliaram positivamente (opções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citações, sendo assim observamos que o maior índice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19,2%. 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25,7pp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 as menções positivas, indicando probabilidade de migração da satisfação para não satisfação.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alisando por perfil, o publico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mais satisfeito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81,7%.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os beneficiários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41 a 50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foram os menos satisfeitos avaliando o atributo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Os mais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máxima Excelência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100,0% de menções positivas.</a:t>
            </a:r>
          </a:p>
        </p:txBody>
      </p: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1226DF6F-8761-442A-BC46-556437E864E7}"/>
              </a:ext>
            </a:extLst>
          </p:cNvPr>
          <p:cNvGrpSpPr/>
          <p:nvPr/>
        </p:nvGrpSpPr>
        <p:grpSpPr>
          <a:xfrm>
            <a:off x="119352" y="6127635"/>
            <a:ext cx="4024269" cy="637044"/>
            <a:chOff x="157406" y="5740245"/>
            <a:chExt cx="4024269" cy="637044"/>
          </a:xfrm>
        </p:grpSpPr>
        <p:sp>
          <p:nvSpPr>
            <p:cNvPr id="90" name="Retângulo: Cantos Arredondados 89">
              <a:extLst>
                <a:ext uri="{FF2B5EF4-FFF2-40B4-BE49-F238E27FC236}">
                  <a16:creationId xmlns:a16="http://schemas.microsoft.com/office/drawing/2014/main" id="{F0713840-209C-4E41-9F65-6DF8497FC36C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Retângulo Arredondado 81">
              <a:extLst>
                <a:ext uri="{FF2B5EF4-FFF2-40B4-BE49-F238E27FC236}">
                  <a16:creationId xmlns:a16="http://schemas.microsoft.com/office/drawing/2014/main" id="{F2871283-3EA4-4E85-BE89-FEFE20E0FB20}"/>
                </a:ext>
              </a:extLst>
            </p:cNvPr>
            <p:cNvSpPr/>
            <p:nvPr/>
          </p:nvSpPr>
          <p:spPr>
            <a:xfrm>
              <a:off x="273189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90 a 100</a:t>
              </a:r>
            </a:p>
          </p:txBody>
        </p:sp>
        <p:sp>
          <p:nvSpPr>
            <p:cNvPr id="92" name="Retângulo Arredondado 82">
              <a:extLst>
                <a:ext uri="{FF2B5EF4-FFF2-40B4-BE49-F238E27FC236}">
                  <a16:creationId xmlns:a16="http://schemas.microsoft.com/office/drawing/2014/main" id="{EBBC01ED-5F7F-464A-BFBD-AD70CC456703}"/>
                </a:ext>
              </a:extLst>
            </p:cNvPr>
            <p:cNvSpPr/>
            <p:nvPr/>
          </p:nvSpPr>
          <p:spPr>
            <a:xfrm>
              <a:off x="1304886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93" name="Retângulo Arredondado 84">
              <a:extLst>
                <a:ext uri="{FF2B5EF4-FFF2-40B4-BE49-F238E27FC236}">
                  <a16:creationId xmlns:a16="http://schemas.microsoft.com/office/drawing/2014/main" id="{23234A9B-6651-451A-BEC5-815B8316D6A4}"/>
                </a:ext>
              </a:extLst>
            </p:cNvPr>
            <p:cNvSpPr/>
            <p:nvPr/>
          </p:nvSpPr>
          <p:spPr>
            <a:xfrm>
              <a:off x="2695273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0 a 79</a:t>
              </a:r>
            </a:p>
          </p:txBody>
        </p: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id="{B027B03D-5D59-4BAF-A65B-95AB736669D1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95" name="CaixaDeTexto 94">
              <a:extLst>
                <a:ext uri="{FF2B5EF4-FFF2-40B4-BE49-F238E27FC236}">
                  <a16:creationId xmlns:a16="http://schemas.microsoft.com/office/drawing/2014/main" id="{D217F144-266A-42D3-B600-6595C479ED15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id="{FB77527B-A02A-4893-B726-585B65FB086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97" name="CaixaDeTexto 96">
              <a:extLst>
                <a:ext uri="{FF2B5EF4-FFF2-40B4-BE49-F238E27FC236}">
                  <a16:creationId xmlns:a16="http://schemas.microsoft.com/office/drawing/2014/main" id="{DC5E5B38-212A-4280-A3AA-B04E0B17761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459B518-EFDB-4847-80E4-855C9E625FE9}"/>
              </a:ext>
            </a:extLst>
          </p:cNvPr>
          <p:cNvSpPr txBox="1"/>
          <p:nvPr/>
        </p:nvSpPr>
        <p:spPr>
          <a:xfrm>
            <a:off x="8991717" y="3777269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404040"/>
                </a:solidFill>
                <a:latin typeface="Calibri" panose="020F0502020204030204" pitchFamily="34" charset="0"/>
              </a:rPr>
              <a:t>*T2B = soma de Bom e Muito Bom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53B3981-587C-4725-A95C-026993F5C7A7}"/>
              </a:ext>
            </a:extLst>
          </p:cNvPr>
          <p:cNvSpPr/>
          <p:nvPr/>
        </p:nvSpPr>
        <p:spPr>
          <a:xfrm>
            <a:off x="2447041" y="2222848"/>
            <a:ext cx="1483200" cy="2627838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dirty="0">
              <a:solidFill>
                <a:srgbClr val="FF7C80"/>
              </a:solidFill>
            </a:endParaRPr>
          </a:p>
        </p:txBody>
      </p:sp>
      <p:sp>
        <p:nvSpPr>
          <p:cNvPr id="34" name="Círculo Q6">
            <a:extLst>
              <a:ext uri="{FF2B5EF4-FFF2-40B4-BE49-F238E27FC236}">
                <a16:creationId xmlns:a16="http://schemas.microsoft.com/office/drawing/2014/main" id="{60D65A94-3EDD-4C8A-8B4C-669FB7011CAD}"/>
              </a:ext>
            </a:extLst>
          </p:cNvPr>
          <p:cNvSpPr/>
          <p:nvPr/>
        </p:nvSpPr>
        <p:spPr>
          <a:xfrm>
            <a:off x="2882211" y="1895454"/>
            <a:ext cx="667503" cy="663744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bg1"/>
                </a:solidFill>
              </a:rPr>
              <a:t>76,9</a:t>
            </a:r>
          </a:p>
        </p:txBody>
      </p:sp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557336" y="1801816"/>
            <a:ext cx="1627083" cy="94303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1E8DBDBD-C5BA-4BC8-B417-65C1CECF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700397"/>
              </p:ext>
            </p:extLst>
          </p:nvPr>
        </p:nvGraphicFramePr>
        <p:xfrm>
          <a:off x="-79475" y="2222848"/>
          <a:ext cx="4243388" cy="284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2" name="Agrupar 41">
            <a:extLst>
              <a:ext uri="{FF2B5EF4-FFF2-40B4-BE49-F238E27FC236}">
                <a16:creationId xmlns:a16="http://schemas.microsoft.com/office/drawing/2014/main" id="{66BE90BD-D3B1-45E5-8D3A-5E39D89480E1}"/>
              </a:ext>
            </a:extLst>
          </p:cNvPr>
          <p:cNvGrpSpPr/>
          <p:nvPr/>
        </p:nvGrpSpPr>
        <p:grpSpPr>
          <a:xfrm>
            <a:off x="6760228" y="1764392"/>
            <a:ext cx="2408399" cy="2376001"/>
            <a:chOff x="0" y="0"/>
            <a:chExt cx="2237239" cy="2543175"/>
          </a:xfrm>
        </p:grpSpPr>
        <p:pic>
          <p:nvPicPr>
            <p:cNvPr id="44" name="Imagem 43" descr="Free vector graphic: Silhouette, Man, Women'S - Free Image ...">
              <a:extLst>
                <a:ext uri="{FF2B5EF4-FFF2-40B4-BE49-F238E27FC236}">
                  <a16:creationId xmlns:a16="http://schemas.microsoft.com/office/drawing/2014/main" id="{805EFE77-4BAC-4009-AFE0-89E233F24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46" name="Imagem 45" descr="Free vector graphic: Silhouette, Man, Women'S - Free Image ...">
              <a:extLst>
                <a:ext uri="{FF2B5EF4-FFF2-40B4-BE49-F238E27FC236}">
                  <a16:creationId xmlns:a16="http://schemas.microsoft.com/office/drawing/2014/main" id="{8CED483F-CD90-472F-ABE3-49BC8EAD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47" name="Gráfico 46">
              <a:extLst>
                <a:ext uri="{FF2B5EF4-FFF2-40B4-BE49-F238E27FC236}">
                  <a16:creationId xmlns:a16="http://schemas.microsoft.com/office/drawing/2014/main" id="{6BAAC468-9580-4B3A-965B-45B2B46FF50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3718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6F40E7-74E5-4C1B-ADCE-48CF47683E8F}"/>
              </a:ext>
            </a:extLst>
          </p:cNvPr>
          <p:cNvSpPr txBox="1"/>
          <p:nvPr/>
        </p:nvSpPr>
        <p:spPr>
          <a:xfrm>
            <a:off x="347283" y="801736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Específico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 adoção da Pesquisa de Satisfação de Beneficiários de Planos de Saúde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F63E09-3506-43E1-A4C3-9807FF0AF028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294555" y="3689766"/>
            <a:ext cx="5748717" cy="2917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Razão Social da Operadora: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UNIMED DE DRACENA - COOPERATIVA DE TRABALHO MÉDICO, r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egistro ANS número 314781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Execução: 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Instituto IBRC de Qualidade e Pesquisa Ltda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Responsável Técnico: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Adriana Aparecida Marçal - CONRE3 – 10524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Auditor Independente: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Fernando Bortoletto - FJB Gestão Estratégica e Auditoria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5481" y="35518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6D1800-4CB2-4547-A291-B5A409009AB3}"/>
              </a:ext>
            </a:extLst>
          </p:cNvPr>
          <p:cNvSpPr txBox="1"/>
          <p:nvPr/>
        </p:nvSpPr>
        <p:spPr>
          <a:xfrm>
            <a:off x="6248397" y="3714240"/>
            <a:ext cx="5551956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Público Alvo: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Beneficiários da operadora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Unimed de Dracena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Tipo de Amostragem: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Empresa Cliente Ícone - Download Grátis, PNG e Vetores">
            <a:extLst>
              <a:ext uri="{FF2B5EF4-FFF2-40B4-BE49-F238E27FC236}">
                <a16:creationId xmlns:a16="http://schemas.microsoft.com/office/drawing/2014/main" id="{85B06E88-535B-4EAC-B578-254A6CC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7" y="3427196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Na mosca com preenchimento sólido">
            <a:extLst>
              <a:ext uri="{FF2B5EF4-FFF2-40B4-BE49-F238E27FC236}">
                <a16:creationId xmlns:a16="http://schemas.microsoft.com/office/drawing/2014/main" id="{6EF19665-B740-451B-A2B4-A4B87F6B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766" y="3351315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5C182513-7CC4-4C4C-A15D-D48854885D7F}"/>
              </a:ext>
            </a:extLst>
          </p:cNvPr>
          <p:cNvSpPr/>
          <p:nvPr/>
        </p:nvSpPr>
        <p:spPr>
          <a:xfrm>
            <a:off x="72571" y="5466268"/>
            <a:ext cx="11901190" cy="1185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que necessitaram abrir algum tipo de reclamação e souberam responder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26,8%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fizeram algum tipo de reclamação, destes,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77,8%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ter suas demandas resolvidas, colocando a resolutividade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apresentou maior índice de resolutividade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91,3%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41 a 50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mencionando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a resolutividade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 público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31 a 40 e Mais de 60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foram os que tiveram o menor índice de resolução de demandas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36,4%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 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um índice elevado o que cabe um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525894"/>
              </p:ext>
            </p:extLst>
          </p:nvPr>
        </p:nvGraphicFramePr>
        <p:xfrm>
          <a:off x="5621311" y="1810416"/>
          <a:ext cx="6375282" cy="2900400"/>
        </p:xfrm>
        <a:graphic>
          <a:graphicData uri="http://schemas.openxmlformats.org/drawingml/2006/table">
            <a:tbl>
              <a:tblPr/>
              <a:tblGrid>
                <a:gridCol w="1561020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36,4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36,4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CB5F8F0F-2DA7-4C0A-BE01-AC82EEE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01597"/>
              </p:ext>
            </p:extLst>
          </p:nvPr>
        </p:nvGraphicFramePr>
        <p:xfrm>
          <a:off x="195407" y="4602891"/>
          <a:ext cx="5586828" cy="847725"/>
        </p:xfrm>
        <a:graphic>
          <a:graphicData uri="http://schemas.openxmlformats.org/drawingml/2006/table">
            <a:tbl>
              <a:tblPr/>
              <a:tblGrid>
                <a:gridCol w="2793414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2793414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</a:t>
                      </a:r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9,63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DF9E35AB-C75A-4228-937D-19A168FA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495747"/>
              </p:ext>
            </p:extLst>
          </p:nvPr>
        </p:nvGraphicFramePr>
        <p:xfrm>
          <a:off x="172575" y="3874228"/>
          <a:ext cx="2880000" cy="78892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496B8EBA-C4B0-4DA8-99A2-7D3E81CD2543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Canais de atendimento</a:t>
            </a: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40D1C880-0CFB-4000-8F21-3CB23DBD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5846" y="5049102"/>
            <a:ext cx="638645" cy="638645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555D8F1-6F6B-4AA0-A87F-B7E466944559}"/>
              </a:ext>
            </a:extLst>
          </p:cNvPr>
          <p:cNvSpPr/>
          <p:nvPr/>
        </p:nvSpPr>
        <p:spPr>
          <a:xfrm>
            <a:off x="9574929" y="4060316"/>
            <a:ext cx="2376000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ED89624-BDFC-4056-A39D-E5EE2C6EFD14}"/>
              </a:ext>
            </a:extLst>
          </p:cNvPr>
          <p:cNvSpPr/>
          <p:nvPr/>
        </p:nvSpPr>
        <p:spPr>
          <a:xfrm>
            <a:off x="7198929" y="3871631"/>
            <a:ext cx="2376000" cy="22214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B7C5083D-A0D0-44EE-AF20-0B7B170E4FCF}"/>
              </a:ext>
            </a:extLst>
          </p:cNvPr>
          <p:cNvGraphicFramePr>
            <a:graphicFrameLocks/>
          </p:cNvGraphicFramePr>
          <p:nvPr/>
        </p:nvGraphicFramePr>
        <p:xfrm>
          <a:off x="72571" y="1507465"/>
          <a:ext cx="3975140" cy="250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71F5DF50-C782-45B0-9520-616E760228AF}"/>
              </a:ext>
            </a:extLst>
          </p:cNvPr>
          <p:cNvSpPr/>
          <p:nvPr/>
        </p:nvSpPr>
        <p:spPr>
          <a:xfrm>
            <a:off x="9620593" y="2262741"/>
            <a:ext cx="2376000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6D1D192-E00F-4DA7-A005-5B83B5BBC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16394"/>
              </p:ext>
            </p:extLst>
          </p:nvPr>
        </p:nvGraphicFramePr>
        <p:xfrm>
          <a:off x="415815" y="1710312"/>
          <a:ext cx="3643312" cy="227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C086C7C4-6474-4A82-9154-8552F2FD0B83}"/>
              </a:ext>
            </a:extLst>
          </p:cNvPr>
          <p:cNvSpPr/>
          <p:nvPr/>
        </p:nvSpPr>
        <p:spPr>
          <a:xfrm>
            <a:off x="7162971" y="4468867"/>
            <a:ext cx="2376000" cy="22214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517A341C-3129-471B-863F-DC9C7DB2BDE8}"/>
              </a:ext>
            </a:extLst>
          </p:cNvPr>
          <p:cNvSpPr/>
          <p:nvPr/>
        </p:nvSpPr>
        <p:spPr>
          <a:xfrm>
            <a:off x="6044145" y="4064633"/>
            <a:ext cx="5938860" cy="261095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Bom)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Com isso vemos que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13,8%.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27,6pp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quem melhor avaliou foi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85,1%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em patamar máximo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Excelência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51 a 60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45,5%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 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434651"/>
              </p:ext>
            </p:extLst>
          </p:nvPr>
        </p:nvGraphicFramePr>
        <p:xfrm>
          <a:off x="9090248" y="1832437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A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48" name="Retângulo 47">
            <a:extLst>
              <a:ext uri="{FF2B5EF4-FFF2-40B4-BE49-F238E27FC236}">
                <a16:creationId xmlns:a16="http://schemas.microsoft.com/office/drawing/2014/main" id="{C845A46E-06A4-47A9-9177-213C1A75A01C}"/>
              </a:ext>
            </a:extLst>
          </p:cNvPr>
          <p:cNvSpPr/>
          <p:nvPr/>
        </p:nvSpPr>
        <p:spPr>
          <a:xfrm>
            <a:off x="9123086" y="3158516"/>
            <a:ext cx="2848466" cy="257063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947CA9C8-B61C-4A00-96F9-FE57FFAB8CCF}"/>
              </a:ext>
            </a:extLst>
          </p:cNvPr>
          <p:cNvSpPr/>
          <p:nvPr/>
        </p:nvSpPr>
        <p:spPr>
          <a:xfrm>
            <a:off x="9090248" y="2081000"/>
            <a:ext cx="2841306" cy="257063"/>
          </a:xfrm>
          <a:prstGeom prst="rect">
            <a:avLst/>
          </a:prstGeom>
          <a:noFill/>
          <a:ln w="19050" cap="rnd">
            <a:solidFill>
              <a:srgbClr val="71AD4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862526"/>
              </p:ext>
            </p:extLst>
          </p:nvPr>
        </p:nvGraphicFramePr>
        <p:xfrm>
          <a:off x="214676" y="4505763"/>
          <a:ext cx="5303809" cy="703431"/>
        </p:xfrm>
        <a:graphic>
          <a:graphicData uri="http://schemas.openxmlformats.org/drawingml/2006/table">
            <a:tbl>
              <a:tblPr/>
              <a:tblGrid>
                <a:gridCol w="757687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57687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57687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57687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757687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757687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757687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821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79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79313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597761"/>
              </p:ext>
            </p:extLst>
          </p:nvPr>
        </p:nvGraphicFramePr>
        <p:xfrm>
          <a:off x="202644" y="5275100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</a:t>
                      </a:r>
                      <a:r>
                        <a:rPr lang="pt-BR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7,56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92713A-33CA-4A8A-A5EE-33AA730F506F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Canais de atendimento</a:t>
            </a:r>
          </a:p>
        </p:txBody>
      </p:sp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590795" y="1703625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861C5C3F-CAF7-43E7-864C-AEAF32D04333}"/>
              </a:ext>
            </a:extLst>
          </p:cNvPr>
          <p:cNvSpPr/>
          <p:nvPr/>
        </p:nvSpPr>
        <p:spPr>
          <a:xfrm>
            <a:off x="2508036" y="2105267"/>
            <a:ext cx="1515600" cy="2700000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5288" y="3429473"/>
            <a:ext cx="638645" cy="638645"/>
          </a:xfrm>
          <a:prstGeom prst="rect">
            <a:avLst/>
          </a:prstGeom>
        </p:spPr>
      </p:pic>
      <p:sp>
        <p:nvSpPr>
          <p:cNvPr id="27" name="Círculo Q8">
            <a:extLst>
              <a:ext uri="{FF2B5EF4-FFF2-40B4-BE49-F238E27FC236}">
                <a16:creationId xmlns:a16="http://schemas.microsoft.com/office/drawing/2014/main" id="{3B584BCD-2B43-4ADE-ABF3-B3777FE96B41}"/>
              </a:ext>
            </a:extLst>
          </p:cNvPr>
          <p:cNvSpPr/>
          <p:nvPr/>
        </p:nvSpPr>
        <p:spPr>
          <a:xfrm>
            <a:off x="2941460" y="1812207"/>
            <a:ext cx="687600" cy="640800"/>
          </a:xfrm>
          <a:prstGeom prst="ellipse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81,0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AC481AC0-8051-4537-930F-EC2BBADF72CD}"/>
              </a:ext>
            </a:extLst>
          </p:cNvPr>
          <p:cNvGrpSpPr/>
          <p:nvPr/>
        </p:nvGrpSpPr>
        <p:grpSpPr>
          <a:xfrm>
            <a:off x="119352" y="6127635"/>
            <a:ext cx="4024269" cy="637044"/>
            <a:chOff x="157406" y="5740245"/>
            <a:chExt cx="4024269" cy="637044"/>
          </a:xfrm>
        </p:grpSpPr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8115EDE7-6F02-40B7-A030-A72913C58F7D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Arredondado 81">
              <a:extLst>
                <a:ext uri="{FF2B5EF4-FFF2-40B4-BE49-F238E27FC236}">
                  <a16:creationId xmlns:a16="http://schemas.microsoft.com/office/drawing/2014/main" id="{EB4F9A9E-9671-4C1C-B556-0532036E57FB}"/>
                </a:ext>
              </a:extLst>
            </p:cNvPr>
            <p:cNvSpPr/>
            <p:nvPr/>
          </p:nvSpPr>
          <p:spPr>
            <a:xfrm>
              <a:off x="273189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90 a 100</a:t>
              </a:r>
            </a:p>
          </p:txBody>
        </p:sp>
        <p:sp>
          <p:nvSpPr>
            <p:cNvPr id="36" name="Retângulo Arredondado 82">
              <a:extLst>
                <a:ext uri="{FF2B5EF4-FFF2-40B4-BE49-F238E27FC236}">
                  <a16:creationId xmlns:a16="http://schemas.microsoft.com/office/drawing/2014/main" id="{C081AB11-2A9B-408D-A2F8-B93D676A42FC}"/>
                </a:ext>
              </a:extLst>
            </p:cNvPr>
            <p:cNvSpPr/>
            <p:nvPr/>
          </p:nvSpPr>
          <p:spPr>
            <a:xfrm>
              <a:off x="1304886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37" name="Retângulo Arredondado 84">
              <a:extLst>
                <a:ext uri="{FF2B5EF4-FFF2-40B4-BE49-F238E27FC236}">
                  <a16:creationId xmlns:a16="http://schemas.microsoft.com/office/drawing/2014/main" id="{87E9BD0E-1550-4AAC-8D8B-4E07D8D326B4}"/>
                </a:ext>
              </a:extLst>
            </p:cNvPr>
            <p:cNvSpPr/>
            <p:nvPr/>
          </p:nvSpPr>
          <p:spPr>
            <a:xfrm>
              <a:off x="2695273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0 a 79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D8A0FAC3-924F-4A88-BADA-B9786F01BF1D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C7BAB17F-85E3-4F15-A869-0359E8E11D6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EDF51D7F-D08E-4A93-9844-34694E66B9A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24853E52-5B69-484E-BA9B-F37E1131CF12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5F07368-B0C9-4B86-87F2-A53FC44F17A0}"/>
              </a:ext>
            </a:extLst>
          </p:cNvPr>
          <p:cNvSpPr txBox="1"/>
          <p:nvPr/>
        </p:nvSpPr>
        <p:spPr>
          <a:xfrm>
            <a:off x="9003749" y="3672993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404040"/>
                </a:solidFill>
                <a:latin typeface="Calibri" panose="020F0502020204030204" pitchFamily="34" charset="0"/>
              </a:rPr>
              <a:t>*T2B = soma de Bom e Muito Bom</a:t>
            </a:r>
          </a:p>
        </p:txBody>
      </p:sp>
      <p:graphicFrame>
        <p:nvGraphicFramePr>
          <p:cNvPr id="46" name="Gráfico 45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037455"/>
              </p:ext>
            </p:extLst>
          </p:nvPr>
        </p:nvGraphicFramePr>
        <p:xfrm>
          <a:off x="12613" y="2338062"/>
          <a:ext cx="4145756" cy="275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3" name="Agrupar 52">
            <a:extLst>
              <a:ext uri="{FF2B5EF4-FFF2-40B4-BE49-F238E27FC236}">
                <a16:creationId xmlns:a16="http://schemas.microsoft.com/office/drawing/2014/main" id="{648A9732-425A-4A69-AC90-5EF0916D7ADD}"/>
              </a:ext>
            </a:extLst>
          </p:cNvPr>
          <p:cNvGrpSpPr/>
          <p:nvPr/>
        </p:nvGrpSpPr>
        <p:grpSpPr>
          <a:xfrm>
            <a:off x="6754684" y="1662451"/>
            <a:ext cx="2408399" cy="2376001"/>
            <a:chOff x="0" y="0"/>
            <a:chExt cx="2237239" cy="2543175"/>
          </a:xfrm>
        </p:grpSpPr>
        <p:pic>
          <p:nvPicPr>
            <p:cNvPr id="54" name="Imagem 53" descr="Free vector graphic: Silhouette, Man, Women'S - Free Image ...">
              <a:extLst>
                <a:ext uri="{FF2B5EF4-FFF2-40B4-BE49-F238E27FC236}">
                  <a16:creationId xmlns:a16="http://schemas.microsoft.com/office/drawing/2014/main" id="{AECFE4A6-AC7C-46AD-8E62-88DE27010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5" name="Imagem 54" descr="Free vector graphic: Silhouette, Man, Women'S - Free Image ...">
              <a:extLst>
                <a:ext uri="{FF2B5EF4-FFF2-40B4-BE49-F238E27FC236}">
                  <a16:creationId xmlns:a16="http://schemas.microsoft.com/office/drawing/2014/main" id="{3F086BA6-91DC-41F1-A8B4-3AFCDC7DA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6" name="Gráfico 55">
              <a:extLst>
                <a:ext uri="{FF2B5EF4-FFF2-40B4-BE49-F238E27FC236}">
                  <a16:creationId xmlns:a16="http://schemas.microsoft.com/office/drawing/2014/main" id="{58C63796-8DAA-428C-BC00-0E8DF6B2E0F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8447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B2ECA35-8C4E-4F35-967B-3347EE2C5C6C}"/>
              </a:ext>
            </a:extLst>
          </p:cNvPr>
          <p:cNvSpPr/>
          <p:nvPr/>
        </p:nvSpPr>
        <p:spPr>
          <a:xfrm>
            <a:off x="5678409" y="4233540"/>
            <a:ext cx="6337127" cy="2255037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o plano de saúde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positivamente, classificando o atributo em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 positivo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o índice de insatisfeitos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(soma das menções negativas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Observamos então que o índice de não satisfeitos se concentra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26,6pp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Analisado por gênero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foi quem melhor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81,1% de menções positivas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18 a 20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são os mais satisfeitos, avaliando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100,0%,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classificando em patamar  máximo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Os menos satisfeitos são beneficiários 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41 a 50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74,0%.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61850" y="1085204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de saúde?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2640"/>
              </p:ext>
            </p:extLst>
          </p:nvPr>
        </p:nvGraphicFramePr>
        <p:xfrm>
          <a:off x="8835086" y="2046766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039441"/>
              </p:ext>
            </p:extLst>
          </p:nvPr>
        </p:nvGraphicFramePr>
        <p:xfrm>
          <a:off x="198489" y="4539799"/>
          <a:ext cx="4968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1" name="Retângulo 30">
            <a:extLst>
              <a:ext uri="{FF2B5EF4-FFF2-40B4-BE49-F238E27FC236}">
                <a16:creationId xmlns:a16="http://schemas.microsoft.com/office/drawing/2014/main" id="{ABD32C39-A637-4EA4-B800-BF2A7812EFAC}"/>
              </a:ext>
            </a:extLst>
          </p:cNvPr>
          <p:cNvSpPr/>
          <p:nvPr/>
        </p:nvSpPr>
        <p:spPr>
          <a:xfrm>
            <a:off x="2684210" y="2150346"/>
            <a:ext cx="1606592" cy="2696893"/>
          </a:xfrm>
          <a:prstGeom prst="rect">
            <a:avLst/>
          </a:prstGeom>
          <a:noFill/>
          <a:ln w="19050" cap="rnd">
            <a:solidFill>
              <a:srgbClr val="FFE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AC751743-BBBE-412A-A49B-96D84535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41686"/>
              </p:ext>
            </p:extLst>
          </p:nvPr>
        </p:nvGraphicFramePr>
        <p:xfrm>
          <a:off x="191979" y="5275897"/>
          <a:ext cx="5166302" cy="666750"/>
        </p:xfrm>
        <a:graphic>
          <a:graphicData uri="http://schemas.openxmlformats.org/drawingml/2006/table">
            <a:tbl>
              <a:tblPr/>
              <a:tblGrid>
                <a:gridCol w="516630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3402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263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</a:t>
                      </a:r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741372" y="16815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CEF5F64E-1253-4E03-A9E1-9F7B6CB805FB}"/>
              </a:ext>
            </a:extLst>
          </p:cNvPr>
          <p:cNvSpPr/>
          <p:nvPr/>
        </p:nvSpPr>
        <p:spPr>
          <a:xfrm>
            <a:off x="8832403" y="3103512"/>
            <a:ext cx="2848466" cy="242298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1839" y="3673296"/>
            <a:ext cx="638645" cy="638645"/>
          </a:xfrm>
          <a:prstGeom prst="rect">
            <a:avLst/>
          </a:prstGeom>
        </p:spPr>
      </p:pic>
      <p:grpSp>
        <p:nvGrpSpPr>
          <p:cNvPr id="65" name="Agrupar 64">
            <a:extLst>
              <a:ext uri="{FF2B5EF4-FFF2-40B4-BE49-F238E27FC236}">
                <a16:creationId xmlns:a16="http://schemas.microsoft.com/office/drawing/2014/main" id="{9C5710D1-ACB1-4FBC-A615-9219AF960C4B}"/>
              </a:ext>
            </a:extLst>
          </p:cNvPr>
          <p:cNvGrpSpPr/>
          <p:nvPr/>
        </p:nvGrpSpPr>
        <p:grpSpPr>
          <a:xfrm>
            <a:off x="119352" y="6127635"/>
            <a:ext cx="4024269" cy="637044"/>
            <a:chOff x="157406" y="5740245"/>
            <a:chExt cx="4024269" cy="637044"/>
          </a:xfrm>
        </p:grpSpPr>
        <p:sp>
          <p:nvSpPr>
            <p:cNvPr id="66" name="Retângulo: Cantos Arredondados 65">
              <a:extLst>
                <a:ext uri="{FF2B5EF4-FFF2-40B4-BE49-F238E27FC236}">
                  <a16:creationId xmlns:a16="http://schemas.microsoft.com/office/drawing/2014/main" id="{C8CE392B-0AAB-4FE0-8B81-548F4C532BB8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Retângulo Arredondado 81">
              <a:extLst>
                <a:ext uri="{FF2B5EF4-FFF2-40B4-BE49-F238E27FC236}">
                  <a16:creationId xmlns:a16="http://schemas.microsoft.com/office/drawing/2014/main" id="{61FD0729-F438-44AC-9BB8-561A0DC51A95}"/>
                </a:ext>
              </a:extLst>
            </p:cNvPr>
            <p:cNvSpPr/>
            <p:nvPr/>
          </p:nvSpPr>
          <p:spPr>
            <a:xfrm>
              <a:off x="273189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90 a 100</a:t>
              </a:r>
            </a:p>
          </p:txBody>
        </p:sp>
        <p:sp>
          <p:nvSpPr>
            <p:cNvPr id="68" name="Retângulo Arredondado 82">
              <a:extLst>
                <a:ext uri="{FF2B5EF4-FFF2-40B4-BE49-F238E27FC236}">
                  <a16:creationId xmlns:a16="http://schemas.microsoft.com/office/drawing/2014/main" id="{AA6A4FEE-8319-408B-9446-C24CBF35A9CB}"/>
                </a:ext>
              </a:extLst>
            </p:cNvPr>
            <p:cNvSpPr/>
            <p:nvPr/>
          </p:nvSpPr>
          <p:spPr>
            <a:xfrm>
              <a:off x="1304886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69" name="Retângulo Arredondado 84">
              <a:extLst>
                <a:ext uri="{FF2B5EF4-FFF2-40B4-BE49-F238E27FC236}">
                  <a16:creationId xmlns:a16="http://schemas.microsoft.com/office/drawing/2014/main" id="{801FA902-753E-41F1-9BAB-358562F5B7D9}"/>
                </a:ext>
              </a:extLst>
            </p:cNvPr>
            <p:cNvSpPr/>
            <p:nvPr/>
          </p:nvSpPr>
          <p:spPr>
            <a:xfrm>
              <a:off x="2695273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0 a 79</a:t>
              </a:r>
            </a:p>
          </p:txBody>
        </p: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B3B9FEA6-86A5-4493-8AAB-79B61EF1306C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513AC5A8-6697-453C-ABF6-4EBBEBF7C612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5FCE9ED1-F256-4443-AFFF-FE877163CA7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FC95ECB5-CFD4-4925-9AF0-62D0435B6655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74FF435-A382-4199-AEC9-4866373BAF25}"/>
              </a:ext>
            </a:extLst>
          </p:cNvPr>
          <p:cNvSpPr txBox="1"/>
          <p:nvPr/>
        </p:nvSpPr>
        <p:spPr>
          <a:xfrm>
            <a:off x="8727019" y="3869509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404040"/>
                </a:solidFill>
                <a:latin typeface="Calibri" panose="020F0502020204030204" pitchFamily="34" charset="0"/>
              </a:rPr>
              <a:t>*T2B = soma de Bom e Muito Bom</a:t>
            </a:r>
          </a:p>
        </p:txBody>
      </p:sp>
      <p:sp>
        <p:nvSpPr>
          <p:cNvPr id="46" name="Círculo Q9">
            <a:extLst>
              <a:ext uri="{FF2B5EF4-FFF2-40B4-BE49-F238E27FC236}">
                <a16:creationId xmlns:a16="http://schemas.microsoft.com/office/drawing/2014/main" id="{BCC38BB4-61A5-4169-A1AD-C2691DC79B2A}"/>
              </a:ext>
            </a:extLst>
          </p:cNvPr>
          <p:cNvSpPr/>
          <p:nvPr/>
        </p:nvSpPr>
        <p:spPr>
          <a:xfrm>
            <a:off x="3187119" y="1801697"/>
            <a:ext cx="688935" cy="642313"/>
          </a:xfrm>
          <a:prstGeom prst="ellipse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80,6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59F961E5-0240-483B-8BA6-3FEFC60BD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911897"/>
              </p:ext>
            </p:extLst>
          </p:nvPr>
        </p:nvGraphicFramePr>
        <p:xfrm>
          <a:off x="79050" y="2250154"/>
          <a:ext cx="4437495" cy="2777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0" name="Agrupar 39">
            <a:extLst>
              <a:ext uri="{FF2B5EF4-FFF2-40B4-BE49-F238E27FC236}">
                <a16:creationId xmlns:a16="http://schemas.microsoft.com/office/drawing/2014/main" id="{77FD3FE7-A7CE-4452-9B3F-445E46364F24}"/>
              </a:ext>
            </a:extLst>
          </p:cNvPr>
          <p:cNvGrpSpPr/>
          <p:nvPr/>
        </p:nvGrpSpPr>
        <p:grpSpPr>
          <a:xfrm>
            <a:off x="6594610" y="1681514"/>
            <a:ext cx="2408399" cy="2376001"/>
            <a:chOff x="0" y="0"/>
            <a:chExt cx="2237239" cy="2543175"/>
          </a:xfrm>
        </p:grpSpPr>
        <p:pic>
          <p:nvPicPr>
            <p:cNvPr id="43" name="Imagem 42" descr="Free vector graphic: Silhouette, Man, Women'S - Free Image ...">
              <a:extLst>
                <a:ext uri="{FF2B5EF4-FFF2-40B4-BE49-F238E27FC236}">
                  <a16:creationId xmlns:a16="http://schemas.microsoft.com/office/drawing/2014/main" id="{1D7FE2C7-68BE-4CC3-B432-6A7CEF9C8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44" name="Imagem 43" descr="Free vector graphic: Silhouette, Man, Women'S - Free Image ...">
              <a:extLst>
                <a:ext uri="{FF2B5EF4-FFF2-40B4-BE49-F238E27FC236}">
                  <a16:creationId xmlns:a16="http://schemas.microsoft.com/office/drawing/2014/main" id="{51AA0A2E-85F9-42F2-A467-A9F09CD48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45" name="Gráfico 44">
              <a:extLst>
                <a:ext uri="{FF2B5EF4-FFF2-40B4-BE49-F238E27FC236}">
                  <a16:creationId xmlns:a16="http://schemas.microsoft.com/office/drawing/2014/main" id="{B35764E4-EA90-4C08-A1C3-57AFBE54AF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883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E1189237-BFF7-4D9A-878C-FE870B5F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246091"/>
              </p:ext>
            </p:extLst>
          </p:nvPr>
        </p:nvGraphicFramePr>
        <p:xfrm>
          <a:off x="152086" y="2052786"/>
          <a:ext cx="4856959" cy="234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F75CFB6F-F9D5-42DB-8BE9-8589AC2E4FCB}"/>
              </a:ext>
            </a:extLst>
          </p:cNvPr>
          <p:cNvSpPr/>
          <p:nvPr/>
        </p:nvSpPr>
        <p:spPr>
          <a:xfrm>
            <a:off x="72571" y="5496745"/>
            <a:ext cx="12045600" cy="116293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a recomendação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70,9%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recomendariam o plano, citando então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 ou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alto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60,1pp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positivas, indicando probabilidade de migração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Neutralidade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teve mais citações positivas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73,6%.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quem se destaca são os beneficiários 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positivas. Já o público com mais citações negativas,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41 a 50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29,2%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dessas citações,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06703" y="1068645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de saúde para amigos ou familiares?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972870"/>
              </p:ext>
            </p:extLst>
          </p:nvPr>
        </p:nvGraphicFramePr>
        <p:xfrm>
          <a:off x="5638605" y="1512281"/>
          <a:ext cx="6395892" cy="3606367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03509"/>
              </p:ext>
            </p:extLst>
          </p:nvPr>
        </p:nvGraphicFramePr>
        <p:xfrm>
          <a:off x="195408" y="3933339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45412"/>
              </p:ext>
            </p:extLst>
          </p:nvPr>
        </p:nvGraphicFramePr>
        <p:xfrm>
          <a:off x="218997" y="4664227"/>
          <a:ext cx="5040000" cy="695325"/>
        </p:xfrm>
        <a:graphic>
          <a:graphicData uri="http://schemas.openxmlformats.org/drawingml/2006/table">
            <a:tbl>
              <a:tblPr/>
              <a:tblGrid>
                <a:gridCol w="5040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CACBD49-BD99-4BF4-8B1C-364D20003D57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pic>
        <p:nvPicPr>
          <p:cNvPr id="18" name="Gráfico 17" descr="Fala com preenchimento sólido">
            <a:extLst>
              <a:ext uri="{FF2B5EF4-FFF2-40B4-BE49-F238E27FC236}">
                <a16:creationId xmlns:a16="http://schemas.microsoft.com/office/drawing/2014/main" id="{F92C11D6-CE0D-4D5B-AF5A-6920A9C69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9868" y="5106671"/>
            <a:ext cx="548995" cy="548995"/>
          </a:xfrm>
          <a:prstGeom prst="rect">
            <a:avLst/>
          </a:prstGeom>
        </p:spPr>
      </p:pic>
      <p:sp>
        <p:nvSpPr>
          <p:cNvPr id="21" name="Retângulo Arredondado 12">
            <a:extLst>
              <a:ext uri="{FF2B5EF4-FFF2-40B4-BE49-F238E27FC236}">
                <a16:creationId xmlns:a16="http://schemas.microsoft.com/office/drawing/2014/main" id="{8B92175E-70C5-47C5-B605-A84153E22819}"/>
              </a:ext>
            </a:extLst>
          </p:cNvPr>
          <p:cNvSpPr/>
          <p:nvPr/>
        </p:nvSpPr>
        <p:spPr>
          <a:xfrm>
            <a:off x="4086335" y="1843156"/>
            <a:ext cx="870864" cy="5671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70,9</a:t>
            </a:r>
          </a:p>
        </p:txBody>
      </p:sp>
      <p:sp>
        <p:nvSpPr>
          <p:cNvPr id="22" name="Retângulo Arredondado 12">
            <a:extLst>
              <a:ext uri="{FF2B5EF4-FFF2-40B4-BE49-F238E27FC236}">
                <a16:creationId xmlns:a16="http://schemas.microsoft.com/office/drawing/2014/main" id="{8E6C72E1-B5A0-4623-B9F2-6BF6AAF2F368}"/>
              </a:ext>
            </a:extLst>
          </p:cNvPr>
          <p:cNvSpPr/>
          <p:nvPr/>
        </p:nvSpPr>
        <p:spPr>
          <a:xfrm>
            <a:off x="929941" y="1843156"/>
            <a:ext cx="870863" cy="5671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Negativo 23,3 </a:t>
            </a:r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238627" y="3140686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tângulo Arredondado 12">
            <a:extLst>
              <a:ext uri="{FF2B5EF4-FFF2-40B4-BE49-F238E27FC236}">
                <a16:creationId xmlns:a16="http://schemas.microsoft.com/office/drawing/2014/main" id="{E0552158-6DC4-4005-A1FD-49CF4AB433CE}"/>
              </a:ext>
            </a:extLst>
          </p:cNvPr>
          <p:cNvSpPr/>
          <p:nvPr/>
        </p:nvSpPr>
        <p:spPr>
          <a:xfrm>
            <a:off x="7302807" y="1171302"/>
            <a:ext cx="4287682" cy="359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Perfis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Gênero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Faixa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etária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luxograma: Conector 1">
            <a:extLst>
              <a:ext uri="{FF2B5EF4-FFF2-40B4-BE49-F238E27FC236}">
                <a16:creationId xmlns:a16="http://schemas.microsoft.com/office/drawing/2014/main" id="{26334CE3-90D7-4690-B137-457DE4848B5D}"/>
              </a:ext>
            </a:extLst>
          </p:cNvPr>
          <p:cNvSpPr/>
          <p:nvPr/>
        </p:nvSpPr>
        <p:spPr>
          <a:xfrm>
            <a:off x="2300751" y="3325764"/>
            <a:ext cx="503770" cy="504339"/>
          </a:xfrm>
          <a:prstGeom prst="flowChartConnector">
            <a:avLst/>
          </a:prstGeom>
          <a:noFill/>
          <a:ln w="19050">
            <a:solidFill>
              <a:srgbClr val="A6A6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D006922-BB8F-49AC-93EF-2A887C82824E}"/>
              </a:ext>
            </a:extLst>
          </p:cNvPr>
          <p:cNvSpPr/>
          <p:nvPr/>
        </p:nvSpPr>
        <p:spPr>
          <a:xfrm>
            <a:off x="6679910" y="4049130"/>
            <a:ext cx="2166936" cy="141082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6D68E6B-299F-4F57-A8EC-788241D51252}"/>
              </a:ext>
            </a:extLst>
          </p:cNvPr>
          <p:cNvSpPr/>
          <p:nvPr/>
        </p:nvSpPr>
        <p:spPr>
          <a:xfrm>
            <a:off x="9863838" y="3133352"/>
            <a:ext cx="2166936" cy="140400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182DA17-4BC5-4B80-A93D-EADE91237339}"/>
              </a:ext>
            </a:extLst>
          </p:cNvPr>
          <p:cNvSpPr/>
          <p:nvPr/>
        </p:nvSpPr>
        <p:spPr>
          <a:xfrm>
            <a:off x="9936487" y="2462627"/>
            <a:ext cx="2166936" cy="140400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7A05205-E50D-4800-9EBC-BCE454A21D6F}"/>
              </a:ext>
            </a:extLst>
          </p:cNvPr>
          <p:cNvSpPr txBox="1"/>
          <p:nvPr/>
        </p:nvSpPr>
        <p:spPr>
          <a:xfrm>
            <a:off x="6669878" y="5106671"/>
            <a:ext cx="4277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404040"/>
                </a:solidFill>
                <a:latin typeface="Calibri" panose="020F0502020204030204" pitchFamily="34" charset="0"/>
              </a:rPr>
              <a:t>Nota: Faixa de 18 a 20 anos, não mencionaram definitivamente recomendaria</a:t>
            </a:r>
          </a:p>
        </p:txBody>
      </p:sp>
    </p:spTree>
    <p:extLst>
      <p:ext uri="{BB962C8B-B14F-4D97-AF65-F5344CB8AC3E}">
        <p14:creationId xmlns:p14="http://schemas.microsoft.com/office/powerpoint/2010/main" val="39355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 descr="Fala com preenchimento sólido">
            <a:extLst>
              <a:ext uri="{FF2B5EF4-FFF2-40B4-BE49-F238E27FC236}">
                <a16:creationId xmlns:a16="http://schemas.microsoft.com/office/drawing/2014/main" id="{79936D05-6F25-4D03-AE85-04E34A1C7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2041" y="242563"/>
            <a:ext cx="4322381" cy="432238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B69EB-9484-44C1-B712-8E523710B7CD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597C49-998F-4477-87A1-E57C190AA5D3}"/>
              </a:ext>
            </a:extLst>
          </p:cNvPr>
          <p:cNvSpPr txBox="1"/>
          <p:nvPr/>
        </p:nvSpPr>
        <p:spPr>
          <a:xfrm>
            <a:off x="298927" y="1062392"/>
            <a:ext cx="10805495" cy="5549387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maneira geral, o desempenho do plano Unimed Dracena no que se refere aos aspectos que investigam a satisfação (questões com 5 gradientes) foi satisfatório, com apenas algumas das questões em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conformidade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maior desempenho ocorreu na questão 4, que avalia atenção em saúde recebida,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83,3%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menções positivas, classificando o resultado em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menor desempenho ocorreu na questão 5, que avalia o acesso à lista de prestadores,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74,9%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menções positivas, classificando o resultado em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Conformidade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ao viés de baixa, na maioria das questões relativas à satisfação, isto é, o percentual de respostas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está maior se comparado ao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que indica probabilidade de migração da satisfação para não satisfação. 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avaliação do plano atingiu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80,6%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satisfação geral, classificando o atributo em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ponto importante a ser citado, é que apresenta apenas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1,9%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insatisfeitos( soma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Ruim)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logo a não satisfação está concentrada na neutralidade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17,5%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fim, a questão 9 que avalia o plano de modo geral atingiu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80,6%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Analisando a taxa de recomendação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70,8%),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nota-se que ela não acompanha a satisfação geral e a diferença entre elas é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9,8pp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Nesse sentido, realizar ações que melhorem os atributos analisados poderão, aumentar o nível de recomendação que os beneficiários fazem do plano de saúde.</a:t>
            </a:r>
          </a:p>
        </p:txBody>
      </p:sp>
    </p:spTree>
    <p:extLst>
      <p:ext uri="{BB962C8B-B14F-4D97-AF65-F5344CB8AC3E}">
        <p14:creationId xmlns:p14="http://schemas.microsoft.com/office/powerpoint/2010/main" val="758878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otos de casais idosos que mostram como é o amor verdadeiro">
            <a:extLst>
              <a:ext uri="{FF2B5EF4-FFF2-40B4-BE49-F238E27FC236}">
                <a16:creationId xmlns:a16="http://schemas.microsoft.com/office/drawing/2014/main" id="{D262B21C-4AA4-471E-A03D-00FCE2CB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-29138" y="-13252"/>
            <a:ext cx="12221137" cy="67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35255AD-E5B6-4462-812D-22DD902672AE}"/>
              </a:ext>
            </a:extLst>
          </p:cNvPr>
          <p:cNvGrpSpPr/>
          <p:nvPr/>
        </p:nvGrpSpPr>
        <p:grpSpPr>
          <a:xfrm>
            <a:off x="103382" y="-26505"/>
            <a:ext cx="3772920" cy="5760000"/>
            <a:chOff x="-29138" y="-26505"/>
            <a:chExt cx="3772920" cy="57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6DAFB9-7724-4105-A488-E6CD521C32EC}"/>
                </a:ext>
              </a:extLst>
            </p:cNvPr>
            <p:cNvSpPr/>
            <p:nvPr/>
          </p:nvSpPr>
          <p:spPr>
            <a:xfrm>
              <a:off x="-29138" y="-26505"/>
              <a:ext cx="3772920" cy="5760000"/>
            </a:xfrm>
            <a:prstGeom prst="rect">
              <a:avLst/>
            </a:prstGeom>
            <a:solidFill>
              <a:srgbClr val="FEFE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7CC4991-704B-4C86-B933-5AA38858E7E3}"/>
                </a:ext>
              </a:extLst>
            </p:cNvPr>
            <p:cNvSpPr txBox="1"/>
            <p:nvPr/>
          </p:nvSpPr>
          <p:spPr>
            <a:xfrm>
              <a:off x="406326" y="2866748"/>
              <a:ext cx="29019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ea typeface="Cambria" panose="02040503050406030204" pitchFamily="18" charset="0"/>
                </a:rPr>
                <a:t>Obrigado!</a:t>
              </a:r>
              <a:endParaRPr lang="pt-BR" sz="4800" b="1" dirty="0">
                <a:cs typeface="Calibri" panose="020F0502020204030204" pitchFamily="34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C3E7397-A79D-4819-AF36-83AA9BB76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99" y="5024946"/>
              <a:ext cx="2700141" cy="465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Imagem 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244FB19A-304A-47AC-AD73-3FC5B0F48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53" b="25880"/>
            <a:stretch/>
          </p:blipFill>
          <p:spPr>
            <a:xfrm>
              <a:off x="2952644" y="4962076"/>
              <a:ext cx="656133" cy="477079"/>
            </a:xfrm>
            <a:prstGeom prst="rect">
              <a:avLst/>
            </a:prstGeom>
          </p:spPr>
        </p:pic>
      </p:grpSp>
      <p:pic>
        <p:nvPicPr>
          <p:cNvPr id="12" name="Imagem 11" descr="MANUAL DE UTILIZAÇÃO EM CONSULTÓRIOS E CLÍNICAS">
            <a:extLst>
              <a:ext uri="{FF2B5EF4-FFF2-40B4-BE49-F238E27FC236}">
                <a16:creationId xmlns:a16="http://schemas.microsoft.com/office/drawing/2014/main" id="{2964785C-8EF6-4060-92B7-58994DFD2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54" y="1102017"/>
            <a:ext cx="2125076" cy="10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6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1535FB-1379-47CE-8AF4-BE456BCB69D6}"/>
              </a:ext>
            </a:extLst>
          </p:cNvPr>
          <p:cNvSpPr txBox="1"/>
          <p:nvPr/>
        </p:nvSpPr>
        <p:spPr>
          <a:xfrm>
            <a:off x="294554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das medidas previstas no planejamento para identificação de participação fraudulenta ou desatenta: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sistema de monitoramento e controle da qualidade do IBRC é composto de algumas etapas de acompanhamento do campo, que propiciam a efetividade do propósito de garantir a entrega exata do que foi planejado, assim como evitar participação fraudulenta ou desatenta.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pesquisa onde é localizada uma não conformidade é descartada.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205BD8-45A6-4F4C-8D7D-A47F76E6976A}"/>
              </a:ext>
            </a:extLst>
          </p:cNvPr>
          <p:cNvSpPr txBox="1"/>
          <p:nvPr/>
        </p:nvSpPr>
        <p:spPr>
          <a:xfrm>
            <a:off x="6234232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 de abordagens ao beneficiário: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Através de sistemas automatizados é feito o controle e todas as tentativas sem sucesso são classificadas com o motivo que impossibilitou a coleta da pesquisa, a quantidade de tentativas de contato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BD229-BC01-4E81-863C-83F399C8C2FB}"/>
              </a:ext>
            </a:extLst>
          </p:cNvPr>
          <p:cNvSpPr txBox="1"/>
          <p:nvPr/>
        </p:nvSpPr>
        <p:spPr>
          <a:xfrm>
            <a:off x="353916" y="936010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Erros de não-resposta / Recusa / Erros durante a coleta de dados – Desconsideramos a entrevista, retirando o elemento da lista e sorteando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Mudanças de telefone, não atende ou inexistente – O sistema de discagem automática passa para outro sorteado a ser entrevistado;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Ausências / impossibilidades momentâneas – Recolocamos o elemento de volta na lista de beneficiários para pelo mesmo sorteio aleatório ter a chance de ser abordado posteriormente.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quantidade de tentativas de contato com um beneficiário é controlada sistemicamente, estando limitada a 20 tentativas por nome constante na lista fornecida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áfico 6" descr="Pesquisar">
            <a:extLst>
              <a:ext uri="{FF2B5EF4-FFF2-40B4-BE49-F238E27FC236}">
                <a16:creationId xmlns:a16="http://schemas.microsoft.com/office/drawing/2014/main" id="{885FBDF4-5D15-4597-B0C4-2C56C90A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23" y="3337072"/>
            <a:ext cx="914400" cy="914400"/>
          </a:xfrm>
          <a:prstGeom prst="rect">
            <a:avLst/>
          </a:prstGeom>
        </p:spPr>
      </p:pic>
      <p:pic>
        <p:nvPicPr>
          <p:cNvPr id="10" name="Gráfico 9" descr="Call center">
            <a:extLst>
              <a:ext uri="{FF2B5EF4-FFF2-40B4-BE49-F238E27FC236}">
                <a16:creationId xmlns:a16="http://schemas.microsoft.com/office/drawing/2014/main" id="{A27B1843-BBF7-4F58-8032-ED152ECCD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4793" y="3359422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44966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0417" y="3516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631370" y="1732173"/>
            <a:ext cx="4865039" cy="4190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Resultados da Análise Preliminar da Base de Dados: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realizar o estudo dos dados, que contou com uma higienização sistêmica de registros inválidos, tais como:  contatos sem número de telefone, registros inválidos por falta de DDD ou caracteres numéricos insuficientes.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Após esta higienização concluímos que havia número suficiente de registros para a realização da pesquisa telefônica, sem prejuízo dos parâmetros definidos no estudo amostral.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longo do campo as analises se confirmaram, não sendo observadas inconsistências que justificasse uma revisão dos cadastros por parte da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2298" y="37915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00BAE3-F26C-4172-831E-67B028209E8D}"/>
              </a:ext>
            </a:extLst>
          </p:cNvPr>
          <p:cNvSpPr txBox="1"/>
          <p:nvPr/>
        </p:nvSpPr>
        <p:spPr>
          <a:xfrm>
            <a:off x="6044092" y="2051101"/>
            <a:ext cx="5957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total: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7.856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Unimed de Dracena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5.531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Planejamento da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06/12/2021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Período de Campo: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15/02/2022 à 19/04/2022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de coleta dos dados: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Pesquisa telefônica (CATI)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Seguindo os códigos de ética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ASQ, ICC/ESOMAR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norma ABNT NBR ISO 20.252</a:t>
            </a:r>
          </a:p>
        </p:txBody>
      </p:sp>
      <p:pic>
        <p:nvPicPr>
          <p:cNvPr id="2060" name="Picture 12" descr="Planejamento - ícones de esportes grátis">
            <a:extLst>
              <a:ext uri="{FF2B5EF4-FFF2-40B4-BE49-F238E27FC236}">
                <a16:creationId xmlns:a16="http://schemas.microsoft.com/office/drawing/2014/main" id="{91EBFC0C-A774-4004-BBB1-54FF35D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8" y="1482909"/>
            <a:ext cx="878435" cy="8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C680BA-AC21-4819-8A77-1A878DF1F836}"/>
              </a:ext>
            </a:extLst>
          </p:cNvPr>
          <p:cNvSpPr txBox="1"/>
          <p:nvPr/>
        </p:nvSpPr>
        <p:spPr>
          <a:xfrm>
            <a:off x="557922" y="242563"/>
            <a:ext cx="3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93182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ixaDeTexto 55">
            <a:extLst>
              <a:ext uri="{FF2B5EF4-FFF2-40B4-BE49-F238E27FC236}">
                <a16:creationId xmlns:a16="http://schemas.microsoft.com/office/drawing/2014/main" id="{938D1E4C-98BE-4C8E-A161-F4135B7B7858}"/>
              </a:ext>
            </a:extLst>
          </p:cNvPr>
          <p:cNvSpPr txBox="1"/>
          <p:nvPr/>
        </p:nvSpPr>
        <p:spPr>
          <a:xfrm>
            <a:off x="8217953" y="4778859"/>
            <a:ext cx="273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9FE2F1-2677-4DEE-913B-A507EE43B9BB}"/>
              </a:ext>
            </a:extLst>
          </p:cNvPr>
          <p:cNvSpPr/>
          <p:nvPr/>
        </p:nvSpPr>
        <p:spPr>
          <a:xfrm>
            <a:off x="451181" y="1465458"/>
            <a:ext cx="356868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269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90.0%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4,9%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A242337-D055-4EFA-B4E6-8BCBC93F22FC}"/>
              </a:ext>
            </a:extLst>
          </p:cNvPr>
          <p:cNvSpPr txBox="1"/>
          <p:nvPr/>
        </p:nvSpPr>
        <p:spPr>
          <a:xfrm>
            <a:off x="-1" y="6483717"/>
            <a:ext cx="6785113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Outros =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Seta: Pentágono 58">
            <a:extLst>
              <a:ext uri="{FF2B5EF4-FFF2-40B4-BE49-F238E27FC236}">
                <a16:creationId xmlns:a16="http://schemas.microsoft.com/office/drawing/2014/main" id="{7B4F5466-7021-4809-8760-AC9DD6D65621}"/>
              </a:ext>
            </a:extLst>
          </p:cNvPr>
          <p:cNvSpPr/>
          <p:nvPr/>
        </p:nvSpPr>
        <p:spPr>
          <a:xfrm>
            <a:off x="2833234" y="3895934"/>
            <a:ext cx="5590541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Questionários concluídos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A20F131F-1385-470F-83A2-5F7742A55AF9}"/>
              </a:ext>
            </a:extLst>
          </p:cNvPr>
          <p:cNvSpPr/>
          <p:nvPr/>
        </p:nvSpPr>
        <p:spPr>
          <a:xfrm>
            <a:off x="2188220" y="3918617"/>
            <a:ext cx="532298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269</a:t>
            </a:r>
          </a:p>
        </p:txBody>
      </p:sp>
      <p:sp>
        <p:nvSpPr>
          <p:cNvPr id="61" name="Seta: Pentágono 60">
            <a:extLst>
              <a:ext uri="{FF2B5EF4-FFF2-40B4-BE49-F238E27FC236}">
                <a16:creationId xmlns:a16="http://schemas.microsoft.com/office/drawing/2014/main" id="{3DAAA7A3-EFE1-4515-997B-0259EF966872}"/>
              </a:ext>
            </a:extLst>
          </p:cNvPr>
          <p:cNvSpPr/>
          <p:nvPr/>
        </p:nvSpPr>
        <p:spPr>
          <a:xfrm>
            <a:off x="2840215" y="4351917"/>
            <a:ext cx="558356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Beneficiários não aceitaram participar da pesquisa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3F00AA6E-DB59-42E6-AB31-612A26FFEF23}"/>
              </a:ext>
            </a:extLst>
          </p:cNvPr>
          <p:cNvSpPr/>
          <p:nvPr/>
        </p:nvSpPr>
        <p:spPr>
          <a:xfrm>
            <a:off x="2202011" y="4350346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</a:t>
            </a:r>
          </a:p>
        </p:txBody>
      </p:sp>
      <p:sp>
        <p:nvSpPr>
          <p:cNvPr id="63" name="Seta: Pentágono 62">
            <a:extLst>
              <a:ext uri="{FF2B5EF4-FFF2-40B4-BE49-F238E27FC236}">
                <a16:creationId xmlns:a16="http://schemas.microsoft.com/office/drawing/2014/main" id="{F927D2C7-4C9D-4096-9752-D13FDFA499EE}"/>
              </a:ext>
            </a:extLst>
          </p:cNvPr>
          <p:cNvSpPr/>
          <p:nvPr/>
        </p:nvSpPr>
        <p:spPr>
          <a:xfrm>
            <a:off x="2849155" y="4818108"/>
            <a:ext cx="557462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Pesquisas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Incompletas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7E47FB64-6CE8-4CB2-8BEA-F4B4BA5FC24F}"/>
              </a:ext>
            </a:extLst>
          </p:cNvPr>
          <p:cNvSpPr/>
          <p:nvPr/>
        </p:nvSpPr>
        <p:spPr>
          <a:xfrm>
            <a:off x="2211536" y="4831350"/>
            <a:ext cx="532298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28</a:t>
            </a:r>
          </a:p>
        </p:txBody>
      </p:sp>
      <p:sp>
        <p:nvSpPr>
          <p:cNvPr id="65" name="Seta: Pentágono 64">
            <a:extLst>
              <a:ext uri="{FF2B5EF4-FFF2-40B4-BE49-F238E27FC236}">
                <a16:creationId xmlns:a16="http://schemas.microsoft.com/office/drawing/2014/main" id="{14D85E78-0059-4D40-98CB-555FEBC23F6B}"/>
              </a:ext>
            </a:extLst>
          </p:cNvPr>
          <p:cNvSpPr/>
          <p:nvPr/>
        </p:nvSpPr>
        <p:spPr>
          <a:xfrm>
            <a:off x="2849155" y="5274807"/>
            <a:ext cx="557462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Ligações </a:t>
            </a:r>
            <a:r>
              <a:rPr lang="pt-BR" sz="1400" dirty="0">
                <a:solidFill>
                  <a:schemeClr val="bg1"/>
                </a:solidFill>
              </a:rPr>
              <a:t>onde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não foi possível localizar o beneficiário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B0C06BF7-5D05-49E1-AF92-279C00DEDA76}"/>
              </a:ext>
            </a:extLst>
          </p:cNvPr>
          <p:cNvSpPr/>
          <p:nvPr/>
        </p:nvSpPr>
        <p:spPr>
          <a:xfrm>
            <a:off x="2197745" y="5286016"/>
            <a:ext cx="532298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374</a:t>
            </a:r>
          </a:p>
        </p:txBody>
      </p:sp>
      <p:sp>
        <p:nvSpPr>
          <p:cNvPr id="67" name="Seta: Pentágono 66">
            <a:extLst>
              <a:ext uri="{FF2B5EF4-FFF2-40B4-BE49-F238E27FC236}">
                <a16:creationId xmlns:a16="http://schemas.microsoft.com/office/drawing/2014/main" id="{D5437581-8879-405E-B100-5ED31484A8F6}"/>
              </a:ext>
            </a:extLst>
          </p:cNvPr>
          <p:cNvSpPr/>
          <p:nvPr/>
        </p:nvSpPr>
        <p:spPr>
          <a:xfrm>
            <a:off x="2857115" y="5750311"/>
            <a:ext cx="556666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Outros motivos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DA389ECD-C247-4B4E-9446-5B52DA211201}"/>
              </a:ext>
            </a:extLst>
          </p:cNvPr>
          <p:cNvSpPr/>
          <p:nvPr/>
        </p:nvSpPr>
        <p:spPr>
          <a:xfrm>
            <a:off x="2200637" y="5742240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40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F747E053-A5F6-4EBC-9273-BABF7332C5F5}"/>
              </a:ext>
            </a:extLst>
          </p:cNvPr>
          <p:cNvSpPr/>
          <p:nvPr/>
        </p:nvSpPr>
        <p:spPr>
          <a:xfrm>
            <a:off x="457112" y="3926030"/>
            <a:ext cx="1616453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35,3%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6F5C958C-0B18-42BE-9E51-F32B326F87FC}"/>
              </a:ext>
            </a:extLst>
          </p:cNvPr>
          <p:cNvSpPr/>
          <p:nvPr/>
        </p:nvSpPr>
        <p:spPr>
          <a:xfrm>
            <a:off x="451853" y="4367285"/>
            <a:ext cx="1616453" cy="4252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6,7%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959A0DB8-9C52-4926-8C6B-F941A42AA7A3}"/>
              </a:ext>
            </a:extLst>
          </p:cNvPr>
          <p:cNvSpPr/>
          <p:nvPr/>
        </p:nvSpPr>
        <p:spPr>
          <a:xfrm>
            <a:off x="451853" y="4845054"/>
            <a:ext cx="1616453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3,7%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826809D-8C7F-4968-9A2F-DFDA646783EC}"/>
              </a:ext>
            </a:extLst>
          </p:cNvPr>
          <p:cNvSpPr/>
          <p:nvPr/>
        </p:nvSpPr>
        <p:spPr>
          <a:xfrm>
            <a:off x="457112" y="5294247"/>
            <a:ext cx="1616453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49,1%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F67DA65B-4BD3-4777-86E7-1B8632DE120A}"/>
              </a:ext>
            </a:extLst>
          </p:cNvPr>
          <p:cNvSpPr/>
          <p:nvPr/>
        </p:nvSpPr>
        <p:spPr>
          <a:xfrm>
            <a:off x="449242" y="5740829"/>
            <a:ext cx="1616453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5,3%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B9ABF069-3398-4C5F-8FCC-2F4617B8D020}"/>
              </a:ext>
            </a:extLst>
          </p:cNvPr>
          <p:cNvSpPr/>
          <p:nvPr/>
        </p:nvSpPr>
        <p:spPr>
          <a:xfrm>
            <a:off x="2197745" y="4351917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51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9D1AFCB4-5699-4DDA-9A59-43ADA8AB95A4}"/>
              </a:ext>
            </a:extLst>
          </p:cNvPr>
          <p:cNvSpPr/>
          <p:nvPr/>
        </p:nvSpPr>
        <p:spPr>
          <a:xfrm>
            <a:off x="4855090" y="1431890"/>
            <a:ext cx="3568685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TAXA DE RESPONDENTES</a:t>
            </a:r>
          </a:p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  35,3%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Ligações: 762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6" name="Gráfico 75" descr="Microfone de rádio com preenchimento sólido">
            <a:extLst>
              <a:ext uri="{FF2B5EF4-FFF2-40B4-BE49-F238E27FC236}">
                <a16:creationId xmlns:a16="http://schemas.microsoft.com/office/drawing/2014/main" id="{1470810F-D093-4C7F-8690-25A2D34E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1" y="1157357"/>
            <a:ext cx="914400" cy="914400"/>
          </a:xfrm>
          <a:prstGeom prst="rect">
            <a:avLst/>
          </a:prstGeom>
        </p:spPr>
      </p:pic>
      <p:pic>
        <p:nvPicPr>
          <p:cNvPr id="77" name="Gráfico 76" descr="Sinal de polegar para cima com preenchimento sólido">
            <a:extLst>
              <a:ext uri="{FF2B5EF4-FFF2-40B4-BE49-F238E27FC236}">
                <a16:creationId xmlns:a16="http://schemas.microsoft.com/office/drawing/2014/main" id="{1E4A8650-283D-43B0-B6E7-26FA242D5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195" y="1143517"/>
            <a:ext cx="914400" cy="914400"/>
          </a:xfrm>
          <a:prstGeom prst="rect">
            <a:avLst/>
          </a:prstGeom>
        </p:spPr>
      </p:pic>
      <p:pic>
        <p:nvPicPr>
          <p:cNvPr id="78" name="Gráfico 77" descr="Engrenagens estrutura de tópicos">
            <a:extLst>
              <a:ext uri="{FF2B5EF4-FFF2-40B4-BE49-F238E27FC236}">
                <a16:creationId xmlns:a16="http://schemas.microsoft.com/office/drawing/2014/main" id="{349DE21F-F7AC-400C-9369-F40DFE9F1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733" y="2890822"/>
            <a:ext cx="3855586" cy="3855586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F0F289A3-6080-4F07-B683-B56AA059D9B3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6024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FC1D7FE-EF73-4D0C-8738-2C9E0E2C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31333"/>
              </p:ext>
            </p:extLst>
          </p:nvPr>
        </p:nvGraphicFramePr>
        <p:xfrm>
          <a:off x="1624282" y="1460543"/>
          <a:ext cx="7920000" cy="4109648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509648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9EB9C-94BB-4F44-8888-C188853476B7}"/>
              </a:ext>
            </a:extLst>
          </p:cNvPr>
          <p:cNvSpPr txBox="1"/>
          <p:nvPr/>
        </p:nvSpPr>
        <p:spPr>
          <a:xfrm>
            <a:off x="451066" y="1120271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Margem de erro por atributo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90672-71A1-4ADE-9709-2DA09C6F8076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7659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37251"/>
              </p:ext>
            </p:extLst>
          </p:nvPr>
        </p:nvGraphicFramePr>
        <p:xfrm>
          <a:off x="664473" y="1737205"/>
          <a:ext cx="10690064" cy="4277502"/>
        </p:xfrm>
        <a:graphic>
          <a:graphicData uri="http://schemas.openxmlformats.org/drawingml/2006/table">
            <a:tbl>
              <a:tblPr/>
              <a:tblGrid>
                <a:gridCol w="6288275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268186691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procurei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41883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74454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39032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88192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82338"/>
              </p:ext>
            </p:extLst>
          </p:nvPr>
        </p:nvGraphicFramePr>
        <p:xfrm>
          <a:off x="663266" y="3518448"/>
          <a:ext cx="10865464" cy="2500293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60548993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recebi atenção em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86422"/>
              </p:ext>
            </p:extLst>
          </p:nvPr>
        </p:nvGraphicFramePr>
        <p:xfrm>
          <a:off x="663266" y="1835335"/>
          <a:ext cx="10865465" cy="1283839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647327762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38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27313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0387"/>
              </p:ext>
            </p:extLst>
          </p:nvPr>
        </p:nvGraphicFramePr>
        <p:xfrm>
          <a:off x="664473" y="4157897"/>
          <a:ext cx="11007602" cy="2389036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79939413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418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acessei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290656"/>
              </p:ext>
            </p:extLst>
          </p:nvPr>
        </p:nvGraphicFramePr>
        <p:xfrm>
          <a:off x="664473" y="1694336"/>
          <a:ext cx="11007602" cy="2334345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82927438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33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acessei a lista de prestadores de serviços credenciados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2695960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5838</Words>
  <Application>Microsoft Office PowerPoint</Application>
  <PresentationFormat>Widescreen</PresentationFormat>
  <Paragraphs>1434</Paragraphs>
  <Slides>25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Myriad Pro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Maisa Mateus</dc:creator>
  <cp:lastModifiedBy>Alevir Francisco</cp:lastModifiedBy>
  <cp:revision>355</cp:revision>
  <dcterms:created xsi:type="dcterms:W3CDTF">2021-03-17T23:00:47Z</dcterms:created>
  <dcterms:modified xsi:type="dcterms:W3CDTF">2022-04-23T15:39:40Z</dcterms:modified>
</cp:coreProperties>
</file>